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Lst>
  <p:notesMasterIdLst>
    <p:notesMasterId r:id="rId37"/>
  </p:notesMasterIdLst>
  <p:handoutMasterIdLst>
    <p:handoutMasterId r:id="rId38"/>
  </p:handoutMasterIdLst>
  <p:sldIdLst>
    <p:sldId id="256" r:id="rId3"/>
    <p:sldId id="285" r:id="rId4"/>
    <p:sldId id="551" r:id="rId5"/>
    <p:sldId id="553" r:id="rId6"/>
    <p:sldId id="554" r:id="rId7"/>
    <p:sldId id="330" r:id="rId8"/>
    <p:sldId id="334" r:id="rId9"/>
    <p:sldId id="335" r:id="rId10"/>
    <p:sldId id="556" r:id="rId11"/>
    <p:sldId id="336" r:id="rId12"/>
    <p:sldId id="337" r:id="rId13"/>
    <p:sldId id="338" r:id="rId14"/>
    <p:sldId id="327" r:id="rId15"/>
    <p:sldId id="329" r:id="rId16"/>
    <p:sldId id="331" r:id="rId17"/>
    <p:sldId id="332" r:id="rId18"/>
    <p:sldId id="311" r:id="rId19"/>
    <p:sldId id="313" r:id="rId20"/>
    <p:sldId id="333" r:id="rId21"/>
    <p:sldId id="557" r:id="rId22"/>
    <p:sldId id="558" r:id="rId23"/>
    <p:sldId id="559" r:id="rId24"/>
    <p:sldId id="286" r:id="rId25"/>
    <p:sldId id="541" r:id="rId26"/>
    <p:sldId id="542" r:id="rId27"/>
    <p:sldId id="543" r:id="rId28"/>
    <p:sldId id="544" r:id="rId29"/>
    <p:sldId id="545" r:id="rId30"/>
    <p:sldId id="546" r:id="rId31"/>
    <p:sldId id="547" r:id="rId32"/>
    <p:sldId id="548" r:id="rId33"/>
    <p:sldId id="549" r:id="rId34"/>
    <p:sldId id="550" r:id="rId35"/>
    <p:sldId id="560" r:id="rId36"/>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07">
          <p15:clr>
            <a:srgbClr val="A4A3A4"/>
          </p15:clr>
        </p15:guide>
        <p15:guide id="2"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9FAEE5"/>
    <a:srgbClr val="0033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87" d="100"/>
          <a:sy n="87" d="100"/>
        </p:scale>
        <p:origin x="-876" y="73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varScale="1">
        <p:scale>
          <a:sx n="76" d="100"/>
          <a:sy n="76" d="100"/>
        </p:scale>
        <p:origin x="-3342" y="-102"/>
      </p:cViewPr>
      <p:guideLst>
        <p:guide orient="horz" pos="3107"/>
        <p:guide pos="2121"/>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r>
              <a:rPr lang="en-US"/>
              <a:t>10 noiembrie 2015 - Timșoara, România </a:t>
            </a:r>
            <a:endParaRPr lang="en-GB"/>
          </a:p>
        </p:txBody>
      </p:sp>
      <p:sp>
        <p:nvSpPr>
          <p:cNvPr id="4" name="Footer Placeholder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vl1pPr>
          </a:lstStyle>
          <a:p>
            <a:fld id="{BAE9CF8E-B6FD-4E7E-B005-17AE2D79B924}" type="slidenum">
              <a:rPr lang="en-GB" smtClean="0"/>
              <a:pPr/>
              <a:t>‹#›</a:t>
            </a:fld>
            <a:endParaRPr lang="en-GB"/>
          </a:p>
        </p:txBody>
      </p:sp>
    </p:spTree>
    <p:extLst>
      <p:ext uri="{BB962C8B-B14F-4D97-AF65-F5344CB8AC3E}">
        <p14:creationId xmlns="" xmlns:p14="http://schemas.microsoft.com/office/powerpoint/2010/main" val="3636262625"/>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r>
              <a:rPr lang="en-US"/>
              <a:t>10 noiembrie 2015 - Timșoara, România </a:t>
            </a:r>
            <a:endParaRPr lang="en-GB"/>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AADB6302-ED48-4C53-A492-7C0FE8F888F0}" type="slidenum">
              <a:rPr lang="en-GB" smtClean="0"/>
              <a:pPr/>
              <a:t>‹#›</a:t>
            </a:fld>
            <a:endParaRPr lang="en-GB"/>
          </a:p>
        </p:txBody>
      </p:sp>
    </p:spTree>
    <p:extLst>
      <p:ext uri="{BB962C8B-B14F-4D97-AF65-F5344CB8AC3E}">
        <p14:creationId xmlns="" xmlns:p14="http://schemas.microsoft.com/office/powerpoint/2010/main" val="193993212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DB6302-ED48-4C53-A492-7C0FE8F888F0}" type="slidenum">
              <a:rPr lang="en-GB" smtClean="0"/>
              <a:pPr/>
              <a:t>1</a:t>
            </a:fld>
            <a:endParaRPr lang="en-GB" dirty="0"/>
          </a:p>
        </p:txBody>
      </p:sp>
      <p:sp>
        <p:nvSpPr>
          <p:cNvPr id="5" name="Date Placeholder 4"/>
          <p:cNvSpPr>
            <a:spLocks noGrp="1"/>
          </p:cNvSpPr>
          <p:nvPr>
            <p:ph type="dt" idx="11"/>
          </p:nvPr>
        </p:nvSpPr>
        <p:spPr/>
        <p:txBody>
          <a:bodyPr/>
          <a:lstStyle/>
          <a:p>
            <a:r>
              <a:rPr lang="en-US" dirty="0"/>
              <a:t>10 </a:t>
            </a:r>
            <a:r>
              <a:rPr lang="en-US" dirty="0" err="1"/>
              <a:t>noiembrie</a:t>
            </a:r>
            <a:r>
              <a:rPr lang="en-US"/>
              <a:t> 2015 - Timșoara, România </a:t>
            </a:r>
            <a:endParaRPr lang="en-GB"/>
          </a:p>
        </p:txBody>
      </p:sp>
    </p:spTree>
    <p:extLst>
      <p:ext uri="{BB962C8B-B14F-4D97-AF65-F5344CB8AC3E}">
        <p14:creationId xmlns="" xmlns:p14="http://schemas.microsoft.com/office/powerpoint/2010/main" val="24524389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p>
            <a:fld id="{95AAE94D-3F81-422A-AAEB-744DF760AE97}" type="datetime1">
              <a:rPr lang="en-US" smtClean="0"/>
              <a:pPr/>
              <a:t>4/23/2023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3CABC3-9D28-444B-BE45-45801AB4A9D9}" type="slidenum">
              <a:rPr lang="en-GB" smtClean="0"/>
              <a:pPr/>
              <a:t>‹#›</a:t>
            </a:fld>
            <a:endParaRPr lang="en-GB"/>
          </a:p>
        </p:txBody>
      </p:sp>
      <p:pic>
        <p:nvPicPr>
          <p:cNvPr id="11" name="Picture 10"/>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251520" y="384314"/>
            <a:ext cx="4051940" cy="868919"/>
          </a:xfrm>
          <a:prstGeom prst="rect">
            <a:avLst/>
          </a:prstGeom>
        </p:spPr>
      </p:pic>
    </p:spTree>
    <p:extLst>
      <p:ext uri="{BB962C8B-B14F-4D97-AF65-F5344CB8AC3E}">
        <p14:creationId xmlns="" xmlns:p14="http://schemas.microsoft.com/office/powerpoint/2010/main" val="1902411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AC85F5-C890-41C7-B50B-1B840B9AE779}" type="datetime1">
              <a:rPr lang="en-US" smtClean="0"/>
              <a:pPr/>
              <a:t>4/23/2023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3CABC3-9D28-444B-BE45-45801AB4A9D9}" type="slidenum">
              <a:rPr lang="en-GB" smtClean="0"/>
              <a:pPr/>
              <a:t>‹#›</a:t>
            </a:fld>
            <a:endParaRPr lang="en-GB"/>
          </a:p>
        </p:txBody>
      </p:sp>
    </p:spTree>
    <p:extLst>
      <p:ext uri="{BB962C8B-B14F-4D97-AF65-F5344CB8AC3E}">
        <p14:creationId xmlns="" xmlns:p14="http://schemas.microsoft.com/office/powerpoint/2010/main" val="2805424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9564E9E-49E2-4EC5-9B04-E91E3AB8F854}" type="datetime1">
              <a:rPr lang="en-US" smtClean="0"/>
              <a:pPr/>
              <a:t>4/23/2023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3CABC3-9D28-444B-BE45-45801AB4A9D9}" type="slidenum">
              <a:rPr lang="en-GB" smtClean="0"/>
              <a:pPr/>
              <a:t>‹#›</a:t>
            </a:fld>
            <a:endParaRPr lang="en-GB"/>
          </a:p>
        </p:txBody>
      </p:sp>
    </p:spTree>
    <p:extLst>
      <p:ext uri="{BB962C8B-B14F-4D97-AF65-F5344CB8AC3E}">
        <p14:creationId xmlns="" xmlns:p14="http://schemas.microsoft.com/office/powerpoint/2010/main" val="34057552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F10354F-63E3-4C7C-9BAE-6BE01B60C4A2}" type="datetime1">
              <a:rPr lang="en-US" smtClean="0"/>
              <a:pPr/>
              <a:t>4/23/2023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3CABC3-9D28-444B-BE45-45801AB4A9D9}" type="slidenum">
              <a:rPr lang="en-GB" smtClean="0"/>
              <a:pPr/>
              <a:t>‹#›</a:t>
            </a:fld>
            <a:endParaRPr lang="en-GB"/>
          </a:p>
        </p:txBody>
      </p:sp>
    </p:spTree>
    <p:extLst>
      <p:ext uri="{BB962C8B-B14F-4D97-AF65-F5344CB8AC3E}">
        <p14:creationId xmlns="" xmlns:p14="http://schemas.microsoft.com/office/powerpoint/2010/main" val="15644904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simbol.bmp"/>
          <p:cNvPicPr>
            <a:picLocks noChangeAspect="1"/>
          </p:cNvPicPr>
          <p:nvPr userDrawn="1"/>
        </p:nvPicPr>
        <p:blipFill>
          <a:blip r:embed="rId2" cstate="print"/>
          <a:srcRect/>
          <a:stretch>
            <a:fillRect/>
          </a:stretch>
        </p:blipFill>
        <p:spPr bwMode="auto">
          <a:xfrm>
            <a:off x="539750" y="260350"/>
            <a:ext cx="2082800" cy="1357313"/>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Date Placeholder 3"/>
          <p:cNvSpPr>
            <a:spLocks noGrp="1"/>
          </p:cNvSpPr>
          <p:nvPr>
            <p:ph type="dt" sz="half" idx="10"/>
          </p:nvPr>
        </p:nvSpPr>
        <p:spPr/>
        <p:txBody>
          <a:bodyPr/>
          <a:lstStyle>
            <a:lvl1pPr>
              <a:defRPr/>
            </a:lvl1pPr>
          </a:lstStyle>
          <a:p>
            <a:pPr>
              <a:defRPr/>
            </a:pPr>
            <a:endParaRPr lang="sr-Latn-CS"/>
          </a:p>
        </p:txBody>
      </p:sp>
      <p:sp>
        <p:nvSpPr>
          <p:cNvPr id="6" name="Footer Placeholder 4"/>
          <p:cNvSpPr>
            <a:spLocks noGrp="1"/>
          </p:cNvSpPr>
          <p:nvPr>
            <p:ph type="ftr" sz="quarter" idx="11"/>
          </p:nvPr>
        </p:nvSpPr>
        <p:spPr/>
        <p:txBody>
          <a:bodyPr/>
          <a:lstStyle>
            <a:lvl1pPr>
              <a:defRPr/>
            </a:lvl1pPr>
          </a:lstStyle>
          <a:p>
            <a:pPr>
              <a:defRPr/>
            </a:pPr>
            <a:endParaRPr lang="sr-Latn-CS"/>
          </a:p>
        </p:txBody>
      </p:sp>
      <p:sp>
        <p:nvSpPr>
          <p:cNvPr id="7" name="Slide Number Placeholder 5"/>
          <p:cNvSpPr>
            <a:spLocks noGrp="1"/>
          </p:cNvSpPr>
          <p:nvPr>
            <p:ph type="sldNum" sz="quarter" idx="12"/>
          </p:nvPr>
        </p:nvSpPr>
        <p:spPr/>
        <p:txBody>
          <a:bodyPr/>
          <a:lstStyle>
            <a:lvl1pPr>
              <a:defRPr/>
            </a:lvl1pPr>
          </a:lstStyle>
          <a:p>
            <a:pPr>
              <a:defRPr/>
            </a:pPr>
            <a:fld id="{B2BB0E73-D27F-489A-8F2C-CCEA3CB48A81}" type="slidenum">
              <a:rPr lang="sr-Latn-CS"/>
              <a:pPr>
                <a:defRPr/>
              </a:pPr>
              <a:t>‹#›</a:t>
            </a:fld>
            <a:endParaRPr lang="sr-Latn-CS"/>
          </a:p>
        </p:txBody>
      </p:sp>
    </p:spTree>
    <p:extLst>
      <p:ext uri="{BB962C8B-B14F-4D97-AF65-F5344CB8AC3E}">
        <p14:creationId xmlns="" xmlns:p14="http://schemas.microsoft.com/office/powerpoint/2010/main" val="22057749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simbol.bmp"/>
          <p:cNvPicPr>
            <a:picLocks noChangeAspect="1"/>
          </p:cNvPicPr>
          <p:nvPr userDrawn="1"/>
        </p:nvPicPr>
        <p:blipFill>
          <a:blip r:embed="rId2" cstate="print"/>
          <a:srcRect/>
          <a:stretch>
            <a:fillRect/>
          </a:stretch>
        </p:blipFill>
        <p:spPr bwMode="auto">
          <a:xfrm>
            <a:off x="468313" y="260350"/>
            <a:ext cx="2082800" cy="1357313"/>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sr-Latn-CS"/>
          </a:p>
        </p:txBody>
      </p:sp>
      <p:sp>
        <p:nvSpPr>
          <p:cNvPr id="6" name="Footer Placeholder 4"/>
          <p:cNvSpPr>
            <a:spLocks noGrp="1"/>
          </p:cNvSpPr>
          <p:nvPr>
            <p:ph type="ftr" sz="quarter" idx="11"/>
          </p:nvPr>
        </p:nvSpPr>
        <p:spPr/>
        <p:txBody>
          <a:bodyPr/>
          <a:lstStyle>
            <a:lvl1pPr>
              <a:defRPr/>
            </a:lvl1pPr>
          </a:lstStyle>
          <a:p>
            <a:pPr>
              <a:defRPr/>
            </a:pPr>
            <a:endParaRPr lang="sr-Latn-CS"/>
          </a:p>
        </p:txBody>
      </p:sp>
      <p:sp>
        <p:nvSpPr>
          <p:cNvPr id="7" name="Slide Number Placeholder 5"/>
          <p:cNvSpPr>
            <a:spLocks noGrp="1"/>
          </p:cNvSpPr>
          <p:nvPr>
            <p:ph type="sldNum" sz="quarter" idx="12"/>
          </p:nvPr>
        </p:nvSpPr>
        <p:spPr/>
        <p:txBody>
          <a:bodyPr/>
          <a:lstStyle>
            <a:lvl1pPr>
              <a:defRPr/>
            </a:lvl1pPr>
          </a:lstStyle>
          <a:p>
            <a:pPr>
              <a:defRPr/>
            </a:pPr>
            <a:fld id="{A3F0AD59-E3D7-4BF9-910B-47C076D15FA2}" type="slidenum">
              <a:rPr lang="sr-Latn-CS"/>
              <a:pPr>
                <a:defRPr/>
              </a:pPr>
              <a:t>‹#›</a:t>
            </a:fld>
            <a:endParaRPr lang="sr-Latn-CS"/>
          </a:p>
        </p:txBody>
      </p:sp>
    </p:spTree>
    <p:extLst>
      <p:ext uri="{BB962C8B-B14F-4D97-AF65-F5344CB8AC3E}">
        <p14:creationId xmlns="" xmlns:p14="http://schemas.microsoft.com/office/powerpoint/2010/main" val="21063708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descr="simbol.bmp"/>
          <p:cNvPicPr>
            <a:picLocks noChangeAspect="1"/>
          </p:cNvPicPr>
          <p:nvPr userDrawn="1"/>
        </p:nvPicPr>
        <p:blipFill>
          <a:blip r:embed="rId2" cstate="print"/>
          <a:srcRect/>
          <a:stretch>
            <a:fillRect/>
          </a:stretch>
        </p:blipFill>
        <p:spPr bwMode="auto">
          <a:xfrm>
            <a:off x="468313" y="260350"/>
            <a:ext cx="2082800" cy="1357313"/>
          </a:xfrm>
          <a:prstGeom prst="rect">
            <a:avLst/>
          </a:prstGeom>
          <a:noFill/>
          <a:ln w="9525">
            <a:noFill/>
            <a:miter lim="800000"/>
            <a:headEnd/>
            <a:tailEnd/>
          </a:ln>
        </p:spPr>
      </p:pic>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sr-Latn-CS"/>
          </a:p>
        </p:txBody>
      </p:sp>
      <p:sp>
        <p:nvSpPr>
          <p:cNvPr id="6" name="Footer Placeholder 4"/>
          <p:cNvSpPr>
            <a:spLocks noGrp="1"/>
          </p:cNvSpPr>
          <p:nvPr>
            <p:ph type="ftr" sz="quarter" idx="11"/>
          </p:nvPr>
        </p:nvSpPr>
        <p:spPr/>
        <p:txBody>
          <a:bodyPr/>
          <a:lstStyle>
            <a:lvl1pPr>
              <a:defRPr/>
            </a:lvl1pPr>
          </a:lstStyle>
          <a:p>
            <a:pPr>
              <a:defRPr/>
            </a:pPr>
            <a:endParaRPr lang="sr-Latn-CS"/>
          </a:p>
        </p:txBody>
      </p:sp>
      <p:sp>
        <p:nvSpPr>
          <p:cNvPr id="7" name="Slide Number Placeholder 5"/>
          <p:cNvSpPr>
            <a:spLocks noGrp="1"/>
          </p:cNvSpPr>
          <p:nvPr>
            <p:ph type="sldNum" sz="quarter" idx="12"/>
          </p:nvPr>
        </p:nvSpPr>
        <p:spPr/>
        <p:txBody>
          <a:bodyPr/>
          <a:lstStyle>
            <a:lvl1pPr>
              <a:defRPr/>
            </a:lvl1pPr>
          </a:lstStyle>
          <a:p>
            <a:pPr>
              <a:defRPr/>
            </a:pPr>
            <a:fld id="{4A371A11-6F67-4161-8D84-C9B8A4ECA52C}" type="slidenum">
              <a:rPr lang="sr-Latn-CS"/>
              <a:pPr>
                <a:defRPr/>
              </a:pPr>
              <a:t>‹#›</a:t>
            </a:fld>
            <a:endParaRPr lang="sr-Latn-CS"/>
          </a:p>
        </p:txBody>
      </p:sp>
    </p:spTree>
    <p:extLst>
      <p:ext uri="{BB962C8B-B14F-4D97-AF65-F5344CB8AC3E}">
        <p14:creationId xmlns="" xmlns:p14="http://schemas.microsoft.com/office/powerpoint/2010/main" val="7599915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simbol.bmp"/>
          <p:cNvPicPr>
            <a:picLocks noChangeAspect="1"/>
          </p:cNvPicPr>
          <p:nvPr userDrawn="1"/>
        </p:nvPicPr>
        <p:blipFill>
          <a:blip r:embed="rId2" cstate="print"/>
          <a:srcRect/>
          <a:stretch>
            <a:fillRect/>
          </a:stretch>
        </p:blipFill>
        <p:spPr bwMode="auto">
          <a:xfrm>
            <a:off x="468313" y="260350"/>
            <a:ext cx="2082800" cy="1357313"/>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p:txBody>
          <a:bodyPr/>
          <a:lstStyle>
            <a:lvl1pPr>
              <a:defRPr/>
            </a:lvl1pPr>
          </a:lstStyle>
          <a:p>
            <a:pPr>
              <a:defRPr/>
            </a:pPr>
            <a:endParaRPr lang="sr-Latn-CS"/>
          </a:p>
        </p:txBody>
      </p:sp>
      <p:sp>
        <p:nvSpPr>
          <p:cNvPr id="7" name="Footer Placeholder 5"/>
          <p:cNvSpPr>
            <a:spLocks noGrp="1"/>
          </p:cNvSpPr>
          <p:nvPr>
            <p:ph type="ftr" sz="quarter" idx="11"/>
          </p:nvPr>
        </p:nvSpPr>
        <p:spPr/>
        <p:txBody>
          <a:bodyPr/>
          <a:lstStyle>
            <a:lvl1pPr>
              <a:defRPr/>
            </a:lvl1pPr>
          </a:lstStyle>
          <a:p>
            <a:pPr>
              <a:defRPr/>
            </a:pPr>
            <a:endParaRPr lang="sr-Latn-CS"/>
          </a:p>
        </p:txBody>
      </p:sp>
      <p:sp>
        <p:nvSpPr>
          <p:cNvPr id="8" name="Slide Number Placeholder 6"/>
          <p:cNvSpPr>
            <a:spLocks noGrp="1"/>
          </p:cNvSpPr>
          <p:nvPr>
            <p:ph type="sldNum" sz="quarter" idx="12"/>
          </p:nvPr>
        </p:nvSpPr>
        <p:spPr/>
        <p:txBody>
          <a:bodyPr/>
          <a:lstStyle>
            <a:lvl1pPr>
              <a:defRPr/>
            </a:lvl1pPr>
          </a:lstStyle>
          <a:p>
            <a:pPr>
              <a:defRPr/>
            </a:pPr>
            <a:fld id="{F5749B37-BDE7-42BC-9C5A-70631B2CFBC7}" type="slidenum">
              <a:rPr lang="sr-Latn-CS"/>
              <a:pPr>
                <a:defRPr/>
              </a:pPr>
              <a:t>‹#›</a:t>
            </a:fld>
            <a:endParaRPr lang="sr-Latn-CS"/>
          </a:p>
        </p:txBody>
      </p:sp>
    </p:spTree>
    <p:extLst>
      <p:ext uri="{BB962C8B-B14F-4D97-AF65-F5344CB8AC3E}">
        <p14:creationId xmlns="" xmlns:p14="http://schemas.microsoft.com/office/powerpoint/2010/main" val="19982534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descr="simbol.bmp"/>
          <p:cNvPicPr>
            <a:picLocks noChangeAspect="1"/>
          </p:cNvPicPr>
          <p:nvPr userDrawn="1"/>
        </p:nvPicPr>
        <p:blipFill>
          <a:blip r:embed="rId2" cstate="print"/>
          <a:srcRect/>
          <a:stretch>
            <a:fillRect/>
          </a:stretch>
        </p:blipFill>
        <p:spPr bwMode="auto">
          <a:xfrm>
            <a:off x="539750" y="260350"/>
            <a:ext cx="2082800" cy="1357313"/>
          </a:xfrm>
          <a:prstGeom prst="rect">
            <a:avLst/>
          </a:prstGeom>
          <a:noFill/>
          <a:ln w="9525">
            <a:noFill/>
            <a:miter lim="800000"/>
            <a:headEnd/>
            <a:tailEnd/>
          </a:ln>
        </p:spPr>
      </p:pic>
      <p:sp>
        <p:nvSpPr>
          <p:cNvPr id="2" name="Title 1"/>
          <p:cNvSpPr>
            <a:spLocks noGrp="1"/>
          </p:cNvSpPr>
          <p:nvPr>
            <p:ph type="title"/>
          </p:nvPr>
        </p:nvSpPr>
        <p:spPr>
          <a:xfrm>
            <a:off x="3491880" y="274638"/>
            <a:ext cx="519492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6"/>
          <p:cNvSpPr>
            <a:spLocks noGrp="1"/>
          </p:cNvSpPr>
          <p:nvPr>
            <p:ph type="dt" sz="half" idx="10"/>
          </p:nvPr>
        </p:nvSpPr>
        <p:spPr/>
        <p:txBody>
          <a:bodyPr/>
          <a:lstStyle>
            <a:lvl1pPr>
              <a:defRPr/>
            </a:lvl1pPr>
          </a:lstStyle>
          <a:p>
            <a:pPr>
              <a:defRPr/>
            </a:pPr>
            <a:endParaRPr lang="sr-Latn-CS"/>
          </a:p>
        </p:txBody>
      </p:sp>
      <p:sp>
        <p:nvSpPr>
          <p:cNvPr id="9" name="Footer Placeholder 7"/>
          <p:cNvSpPr>
            <a:spLocks noGrp="1"/>
          </p:cNvSpPr>
          <p:nvPr>
            <p:ph type="ftr" sz="quarter" idx="11"/>
          </p:nvPr>
        </p:nvSpPr>
        <p:spPr/>
        <p:txBody>
          <a:bodyPr/>
          <a:lstStyle>
            <a:lvl1pPr>
              <a:defRPr/>
            </a:lvl1pPr>
          </a:lstStyle>
          <a:p>
            <a:pPr>
              <a:defRPr/>
            </a:pPr>
            <a:endParaRPr lang="sr-Latn-CS"/>
          </a:p>
        </p:txBody>
      </p:sp>
      <p:sp>
        <p:nvSpPr>
          <p:cNvPr id="10" name="Slide Number Placeholder 8"/>
          <p:cNvSpPr>
            <a:spLocks noGrp="1"/>
          </p:cNvSpPr>
          <p:nvPr>
            <p:ph type="sldNum" sz="quarter" idx="12"/>
          </p:nvPr>
        </p:nvSpPr>
        <p:spPr/>
        <p:txBody>
          <a:bodyPr/>
          <a:lstStyle>
            <a:lvl1pPr>
              <a:defRPr/>
            </a:lvl1pPr>
          </a:lstStyle>
          <a:p>
            <a:pPr>
              <a:defRPr/>
            </a:pPr>
            <a:fld id="{090F393C-F719-4A6D-A39D-7265375D8541}" type="slidenum">
              <a:rPr lang="sr-Latn-CS"/>
              <a:pPr>
                <a:defRPr/>
              </a:pPr>
              <a:t>‹#›</a:t>
            </a:fld>
            <a:endParaRPr lang="sr-Latn-CS"/>
          </a:p>
        </p:txBody>
      </p:sp>
    </p:spTree>
    <p:extLst>
      <p:ext uri="{BB962C8B-B14F-4D97-AF65-F5344CB8AC3E}">
        <p14:creationId xmlns="" xmlns:p14="http://schemas.microsoft.com/office/powerpoint/2010/main" val="1509158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simbol.bmp"/>
          <p:cNvPicPr>
            <a:picLocks noChangeAspect="1"/>
          </p:cNvPicPr>
          <p:nvPr userDrawn="1"/>
        </p:nvPicPr>
        <p:blipFill>
          <a:blip r:embed="rId2" cstate="print"/>
          <a:srcRect/>
          <a:stretch>
            <a:fillRect/>
          </a:stretch>
        </p:blipFill>
        <p:spPr bwMode="auto">
          <a:xfrm>
            <a:off x="539750" y="260350"/>
            <a:ext cx="2082800" cy="1357313"/>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p:txBody>
          <a:bodyPr/>
          <a:lstStyle>
            <a:lvl1pPr>
              <a:defRPr/>
            </a:lvl1pPr>
          </a:lstStyle>
          <a:p>
            <a:pPr>
              <a:defRPr/>
            </a:pPr>
            <a:endParaRPr lang="sr-Latn-CS"/>
          </a:p>
        </p:txBody>
      </p:sp>
      <p:sp>
        <p:nvSpPr>
          <p:cNvPr id="5" name="Footer Placeholder 3"/>
          <p:cNvSpPr>
            <a:spLocks noGrp="1"/>
          </p:cNvSpPr>
          <p:nvPr>
            <p:ph type="ftr" sz="quarter" idx="11"/>
          </p:nvPr>
        </p:nvSpPr>
        <p:spPr/>
        <p:txBody>
          <a:bodyPr/>
          <a:lstStyle>
            <a:lvl1pPr>
              <a:defRPr/>
            </a:lvl1pPr>
          </a:lstStyle>
          <a:p>
            <a:pPr>
              <a:defRPr/>
            </a:pPr>
            <a:endParaRPr lang="sr-Latn-CS"/>
          </a:p>
        </p:txBody>
      </p:sp>
      <p:sp>
        <p:nvSpPr>
          <p:cNvPr id="6" name="Slide Number Placeholder 4"/>
          <p:cNvSpPr>
            <a:spLocks noGrp="1"/>
          </p:cNvSpPr>
          <p:nvPr>
            <p:ph type="sldNum" sz="quarter" idx="12"/>
          </p:nvPr>
        </p:nvSpPr>
        <p:spPr/>
        <p:txBody>
          <a:bodyPr/>
          <a:lstStyle>
            <a:lvl1pPr>
              <a:defRPr/>
            </a:lvl1pPr>
          </a:lstStyle>
          <a:p>
            <a:pPr>
              <a:defRPr/>
            </a:pPr>
            <a:fld id="{00F90B48-6FA6-42F3-8D94-D8D6CB1AC775}" type="slidenum">
              <a:rPr lang="sr-Latn-CS"/>
              <a:pPr>
                <a:defRPr/>
              </a:pPr>
              <a:t>‹#›</a:t>
            </a:fld>
            <a:endParaRPr lang="sr-Latn-CS"/>
          </a:p>
        </p:txBody>
      </p:sp>
    </p:spTree>
    <p:extLst>
      <p:ext uri="{BB962C8B-B14F-4D97-AF65-F5344CB8AC3E}">
        <p14:creationId xmlns="" xmlns:p14="http://schemas.microsoft.com/office/powerpoint/2010/main" val="24443484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simbol.bmp"/>
          <p:cNvPicPr>
            <a:picLocks noChangeAspect="1"/>
          </p:cNvPicPr>
          <p:nvPr userDrawn="1"/>
        </p:nvPicPr>
        <p:blipFill>
          <a:blip r:embed="rId2" cstate="print"/>
          <a:srcRect/>
          <a:stretch>
            <a:fillRect/>
          </a:stretch>
        </p:blipFill>
        <p:spPr bwMode="auto">
          <a:xfrm>
            <a:off x="395288" y="260350"/>
            <a:ext cx="2082800" cy="1357313"/>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a:lvl1pPr>
          </a:lstStyle>
          <a:p>
            <a:pPr>
              <a:defRPr/>
            </a:pPr>
            <a:endParaRPr lang="sr-Latn-CS"/>
          </a:p>
        </p:txBody>
      </p:sp>
      <p:sp>
        <p:nvSpPr>
          <p:cNvPr id="4" name="Footer Placeholder 2"/>
          <p:cNvSpPr>
            <a:spLocks noGrp="1"/>
          </p:cNvSpPr>
          <p:nvPr>
            <p:ph type="ftr" sz="quarter" idx="11"/>
          </p:nvPr>
        </p:nvSpPr>
        <p:spPr/>
        <p:txBody>
          <a:bodyPr/>
          <a:lstStyle>
            <a:lvl1pPr>
              <a:defRPr/>
            </a:lvl1pPr>
          </a:lstStyle>
          <a:p>
            <a:pPr>
              <a:defRPr/>
            </a:pPr>
            <a:endParaRPr lang="sr-Latn-CS"/>
          </a:p>
        </p:txBody>
      </p:sp>
      <p:sp>
        <p:nvSpPr>
          <p:cNvPr id="5" name="Slide Number Placeholder 3"/>
          <p:cNvSpPr>
            <a:spLocks noGrp="1"/>
          </p:cNvSpPr>
          <p:nvPr>
            <p:ph type="sldNum" sz="quarter" idx="12"/>
          </p:nvPr>
        </p:nvSpPr>
        <p:spPr/>
        <p:txBody>
          <a:bodyPr/>
          <a:lstStyle>
            <a:lvl1pPr>
              <a:defRPr/>
            </a:lvl1pPr>
          </a:lstStyle>
          <a:p>
            <a:pPr>
              <a:defRPr/>
            </a:pPr>
            <a:fld id="{3CB014A1-C874-44F9-B435-B3B011251C07}" type="slidenum">
              <a:rPr lang="sr-Latn-CS"/>
              <a:pPr>
                <a:defRPr/>
              </a:pPr>
              <a:t>‹#›</a:t>
            </a:fld>
            <a:endParaRPr lang="sr-Latn-CS"/>
          </a:p>
        </p:txBody>
      </p:sp>
    </p:spTree>
    <p:extLst>
      <p:ext uri="{BB962C8B-B14F-4D97-AF65-F5344CB8AC3E}">
        <p14:creationId xmlns="" xmlns:p14="http://schemas.microsoft.com/office/powerpoint/2010/main" val="2203223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16016" y="496857"/>
            <a:ext cx="4176464" cy="699896"/>
          </a:xfrm>
        </p:spPr>
        <p:txBody>
          <a:bodyPr>
            <a:noAutofit/>
          </a:bodyPr>
          <a:lstStyle>
            <a:lvl1pPr>
              <a:defRPr sz="3200" b="1">
                <a:solidFill>
                  <a:srgbClr val="9FAEE5"/>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129B0FF1-44EB-4D02-828A-24AAC8E76A70}" type="datetime1">
              <a:rPr lang="en-US" smtClean="0"/>
              <a:pPr/>
              <a:t>4/23/2023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3CABC3-9D28-444B-BE45-45801AB4A9D9}" type="slidenum">
              <a:rPr lang="en-GB" smtClean="0"/>
              <a:pPr/>
              <a:t>‹#›</a:t>
            </a:fld>
            <a:endParaRPr lang="en-GB"/>
          </a:p>
        </p:txBody>
      </p:sp>
      <p:sp>
        <p:nvSpPr>
          <p:cNvPr id="9" name="Rectangle 8"/>
          <p:cNvSpPr/>
          <p:nvPr userDrawn="1"/>
        </p:nvSpPr>
        <p:spPr>
          <a:xfrm>
            <a:off x="0" y="6453336"/>
            <a:ext cx="9144000" cy="4046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noProof="0"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11" name="Picture 10"/>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251520" y="384314"/>
            <a:ext cx="4051940" cy="868919"/>
          </a:xfrm>
          <a:prstGeom prst="rect">
            <a:avLst/>
          </a:prstGeom>
        </p:spPr>
      </p:pic>
    </p:spTree>
    <p:extLst>
      <p:ext uri="{BB962C8B-B14F-4D97-AF65-F5344CB8AC3E}">
        <p14:creationId xmlns="" xmlns:p14="http://schemas.microsoft.com/office/powerpoint/2010/main" val="29069002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descr="simbol.bmp"/>
          <p:cNvPicPr>
            <a:picLocks noChangeAspect="1"/>
          </p:cNvPicPr>
          <p:nvPr userDrawn="1"/>
        </p:nvPicPr>
        <p:blipFill>
          <a:blip r:embed="rId2" cstate="print"/>
          <a:srcRect/>
          <a:stretch>
            <a:fillRect/>
          </a:stretch>
        </p:blipFill>
        <p:spPr bwMode="auto">
          <a:xfrm>
            <a:off x="1071563" y="285750"/>
            <a:ext cx="2082800" cy="1357313"/>
          </a:xfrm>
          <a:prstGeom prst="rect">
            <a:avLst/>
          </a:prstGeom>
          <a:noFill/>
          <a:ln w="9525">
            <a:noFill/>
            <a:miter lim="800000"/>
            <a:headEnd/>
            <a:tailEnd/>
          </a:ln>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sr-Latn-CS"/>
          </a:p>
        </p:txBody>
      </p:sp>
      <p:sp>
        <p:nvSpPr>
          <p:cNvPr id="7" name="Footer Placeholder 5"/>
          <p:cNvSpPr>
            <a:spLocks noGrp="1"/>
          </p:cNvSpPr>
          <p:nvPr>
            <p:ph type="ftr" sz="quarter" idx="11"/>
          </p:nvPr>
        </p:nvSpPr>
        <p:spPr/>
        <p:txBody>
          <a:bodyPr/>
          <a:lstStyle>
            <a:lvl1pPr>
              <a:defRPr/>
            </a:lvl1pPr>
          </a:lstStyle>
          <a:p>
            <a:pPr>
              <a:defRPr/>
            </a:pPr>
            <a:endParaRPr lang="sr-Latn-CS"/>
          </a:p>
        </p:txBody>
      </p:sp>
      <p:sp>
        <p:nvSpPr>
          <p:cNvPr id="8" name="Slide Number Placeholder 6"/>
          <p:cNvSpPr>
            <a:spLocks noGrp="1"/>
          </p:cNvSpPr>
          <p:nvPr>
            <p:ph type="sldNum" sz="quarter" idx="12"/>
          </p:nvPr>
        </p:nvSpPr>
        <p:spPr/>
        <p:txBody>
          <a:bodyPr/>
          <a:lstStyle>
            <a:lvl1pPr>
              <a:defRPr/>
            </a:lvl1pPr>
          </a:lstStyle>
          <a:p>
            <a:pPr>
              <a:defRPr/>
            </a:pPr>
            <a:fld id="{115BBE3C-4FCF-413E-92FB-A2DE806DAAA4}" type="slidenum">
              <a:rPr lang="sr-Latn-CS"/>
              <a:pPr>
                <a:defRPr/>
              </a:pPr>
              <a:t>‹#›</a:t>
            </a:fld>
            <a:endParaRPr lang="sr-Latn-CS"/>
          </a:p>
        </p:txBody>
      </p:sp>
    </p:spTree>
    <p:extLst>
      <p:ext uri="{BB962C8B-B14F-4D97-AF65-F5344CB8AC3E}">
        <p14:creationId xmlns="" xmlns:p14="http://schemas.microsoft.com/office/powerpoint/2010/main" val="40289532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descr="simbol.bmp"/>
          <p:cNvPicPr>
            <a:picLocks noChangeAspect="1"/>
          </p:cNvPicPr>
          <p:nvPr userDrawn="1"/>
        </p:nvPicPr>
        <p:blipFill>
          <a:blip r:embed="rId2" cstate="print"/>
          <a:srcRect/>
          <a:stretch>
            <a:fillRect/>
          </a:stretch>
        </p:blipFill>
        <p:spPr bwMode="auto">
          <a:xfrm>
            <a:off x="468313" y="260350"/>
            <a:ext cx="2082800" cy="1357313"/>
          </a:xfrm>
          <a:prstGeom prst="rect">
            <a:avLst/>
          </a:prstGeom>
          <a:noFill/>
          <a:ln w="9525">
            <a:noFill/>
            <a:miter lim="800000"/>
            <a:headEnd/>
            <a:tailEnd/>
          </a:ln>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sr-Latn-CS"/>
          </a:p>
        </p:txBody>
      </p:sp>
      <p:sp>
        <p:nvSpPr>
          <p:cNvPr id="7" name="Footer Placeholder 5"/>
          <p:cNvSpPr>
            <a:spLocks noGrp="1"/>
          </p:cNvSpPr>
          <p:nvPr>
            <p:ph type="ftr" sz="quarter" idx="11"/>
          </p:nvPr>
        </p:nvSpPr>
        <p:spPr/>
        <p:txBody>
          <a:bodyPr/>
          <a:lstStyle>
            <a:lvl1pPr>
              <a:defRPr/>
            </a:lvl1pPr>
          </a:lstStyle>
          <a:p>
            <a:pPr>
              <a:defRPr/>
            </a:pPr>
            <a:endParaRPr lang="sr-Latn-CS"/>
          </a:p>
        </p:txBody>
      </p:sp>
      <p:sp>
        <p:nvSpPr>
          <p:cNvPr id="8" name="Slide Number Placeholder 6"/>
          <p:cNvSpPr>
            <a:spLocks noGrp="1"/>
          </p:cNvSpPr>
          <p:nvPr>
            <p:ph type="sldNum" sz="quarter" idx="12"/>
          </p:nvPr>
        </p:nvSpPr>
        <p:spPr/>
        <p:txBody>
          <a:bodyPr/>
          <a:lstStyle>
            <a:lvl1pPr>
              <a:defRPr/>
            </a:lvl1pPr>
          </a:lstStyle>
          <a:p>
            <a:pPr>
              <a:defRPr/>
            </a:pPr>
            <a:fld id="{71C55C33-5648-4DA0-8034-C625170E4A06}" type="slidenum">
              <a:rPr lang="sr-Latn-CS"/>
              <a:pPr>
                <a:defRPr/>
              </a:pPr>
              <a:t>‹#›</a:t>
            </a:fld>
            <a:endParaRPr lang="sr-Latn-CS"/>
          </a:p>
        </p:txBody>
      </p:sp>
    </p:spTree>
    <p:extLst>
      <p:ext uri="{BB962C8B-B14F-4D97-AF65-F5344CB8AC3E}">
        <p14:creationId xmlns="" xmlns:p14="http://schemas.microsoft.com/office/powerpoint/2010/main" val="6620304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descr="simbol.bmp"/>
          <p:cNvPicPr>
            <a:picLocks noChangeAspect="1"/>
          </p:cNvPicPr>
          <p:nvPr userDrawn="1"/>
        </p:nvPicPr>
        <p:blipFill>
          <a:blip r:embed="rId2" cstate="print"/>
          <a:srcRect/>
          <a:stretch>
            <a:fillRect/>
          </a:stretch>
        </p:blipFill>
        <p:spPr bwMode="auto">
          <a:xfrm>
            <a:off x="323850" y="260350"/>
            <a:ext cx="2082800" cy="1357313"/>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sr-Latn-CS"/>
          </a:p>
        </p:txBody>
      </p:sp>
      <p:sp>
        <p:nvSpPr>
          <p:cNvPr id="6" name="Footer Placeholder 4"/>
          <p:cNvSpPr>
            <a:spLocks noGrp="1"/>
          </p:cNvSpPr>
          <p:nvPr>
            <p:ph type="ftr" sz="quarter" idx="11"/>
          </p:nvPr>
        </p:nvSpPr>
        <p:spPr/>
        <p:txBody>
          <a:bodyPr/>
          <a:lstStyle>
            <a:lvl1pPr>
              <a:defRPr/>
            </a:lvl1pPr>
          </a:lstStyle>
          <a:p>
            <a:pPr>
              <a:defRPr/>
            </a:pPr>
            <a:endParaRPr lang="sr-Latn-CS"/>
          </a:p>
        </p:txBody>
      </p:sp>
      <p:sp>
        <p:nvSpPr>
          <p:cNvPr id="7" name="Slide Number Placeholder 5"/>
          <p:cNvSpPr>
            <a:spLocks noGrp="1"/>
          </p:cNvSpPr>
          <p:nvPr>
            <p:ph type="sldNum" sz="quarter" idx="12"/>
          </p:nvPr>
        </p:nvSpPr>
        <p:spPr/>
        <p:txBody>
          <a:bodyPr/>
          <a:lstStyle>
            <a:lvl1pPr>
              <a:defRPr/>
            </a:lvl1pPr>
          </a:lstStyle>
          <a:p>
            <a:pPr>
              <a:defRPr/>
            </a:pPr>
            <a:fld id="{BDE3F303-3173-4889-B2F2-278114D9598D}" type="slidenum">
              <a:rPr lang="sr-Latn-CS"/>
              <a:pPr>
                <a:defRPr/>
              </a:pPr>
              <a:t>‹#›</a:t>
            </a:fld>
            <a:endParaRPr lang="sr-Latn-CS"/>
          </a:p>
        </p:txBody>
      </p:sp>
    </p:spTree>
    <p:extLst>
      <p:ext uri="{BB962C8B-B14F-4D97-AF65-F5344CB8AC3E}">
        <p14:creationId xmlns="" xmlns:p14="http://schemas.microsoft.com/office/powerpoint/2010/main" val="19886890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6" descr="simbol.bmp"/>
          <p:cNvPicPr>
            <a:picLocks noChangeAspect="1"/>
          </p:cNvPicPr>
          <p:nvPr userDrawn="1"/>
        </p:nvPicPr>
        <p:blipFill>
          <a:blip r:embed="rId2" cstate="print"/>
          <a:srcRect/>
          <a:stretch>
            <a:fillRect/>
          </a:stretch>
        </p:blipFill>
        <p:spPr bwMode="auto">
          <a:xfrm>
            <a:off x="468313" y="260350"/>
            <a:ext cx="2082800" cy="1357313"/>
          </a:xfrm>
          <a:prstGeom prst="rect">
            <a:avLst/>
          </a:prstGeom>
          <a:noFill/>
          <a:ln w="9525">
            <a:noFill/>
            <a:miter lim="800000"/>
            <a:headEnd/>
            <a:tailEnd/>
          </a:ln>
        </p:spPr>
      </p:pic>
      <p:sp>
        <p:nvSpPr>
          <p:cNvPr id="2" name="Vertical Title 1"/>
          <p:cNvSpPr>
            <a:spLocks noGrp="1"/>
          </p:cNvSpPr>
          <p:nvPr>
            <p:ph type="title" orient="vert"/>
          </p:nvPr>
        </p:nvSpPr>
        <p:spPr>
          <a:xfrm>
            <a:off x="6972300" y="404813"/>
            <a:ext cx="2171700" cy="57213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75656" y="836712"/>
            <a:ext cx="6362700" cy="57213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sr-Latn-CS"/>
          </a:p>
        </p:txBody>
      </p:sp>
      <p:sp>
        <p:nvSpPr>
          <p:cNvPr id="6" name="Footer Placeholder 4"/>
          <p:cNvSpPr>
            <a:spLocks noGrp="1"/>
          </p:cNvSpPr>
          <p:nvPr>
            <p:ph type="ftr" sz="quarter" idx="11"/>
          </p:nvPr>
        </p:nvSpPr>
        <p:spPr/>
        <p:txBody>
          <a:bodyPr/>
          <a:lstStyle>
            <a:lvl1pPr>
              <a:defRPr/>
            </a:lvl1pPr>
          </a:lstStyle>
          <a:p>
            <a:pPr>
              <a:defRPr/>
            </a:pPr>
            <a:endParaRPr lang="sr-Latn-CS"/>
          </a:p>
        </p:txBody>
      </p:sp>
      <p:sp>
        <p:nvSpPr>
          <p:cNvPr id="7" name="Slide Number Placeholder 5"/>
          <p:cNvSpPr>
            <a:spLocks noGrp="1"/>
          </p:cNvSpPr>
          <p:nvPr>
            <p:ph type="sldNum" sz="quarter" idx="12"/>
          </p:nvPr>
        </p:nvSpPr>
        <p:spPr/>
        <p:txBody>
          <a:bodyPr/>
          <a:lstStyle>
            <a:lvl1pPr>
              <a:defRPr/>
            </a:lvl1pPr>
          </a:lstStyle>
          <a:p>
            <a:pPr>
              <a:defRPr/>
            </a:pPr>
            <a:fld id="{97A24DA7-817A-45BA-BEAB-F7AED9F28B0D}" type="slidenum">
              <a:rPr lang="sr-Latn-CS"/>
              <a:pPr>
                <a:defRPr/>
              </a:pPr>
              <a:t>‹#›</a:t>
            </a:fld>
            <a:endParaRPr lang="sr-Latn-CS"/>
          </a:p>
        </p:txBody>
      </p:sp>
    </p:spTree>
    <p:extLst>
      <p:ext uri="{BB962C8B-B14F-4D97-AF65-F5344CB8AC3E}">
        <p14:creationId xmlns="" xmlns:p14="http://schemas.microsoft.com/office/powerpoint/2010/main" val="40713205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pic>
        <p:nvPicPr>
          <p:cNvPr id="4" name="Picture 6" descr="simbol.bmp"/>
          <p:cNvPicPr>
            <a:picLocks noChangeAspect="1"/>
          </p:cNvPicPr>
          <p:nvPr userDrawn="1"/>
        </p:nvPicPr>
        <p:blipFill>
          <a:blip r:embed="rId2" cstate="print"/>
          <a:srcRect/>
          <a:stretch>
            <a:fillRect/>
          </a:stretch>
        </p:blipFill>
        <p:spPr bwMode="auto">
          <a:xfrm>
            <a:off x="323850" y="260350"/>
            <a:ext cx="2082800" cy="1357313"/>
          </a:xfrm>
          <a:prstGeom prst="rect">
            <a:avLst/>
          </a:prstGeom>
          <a:noFill/>
          <a:ln w="9525">
            <a:noFill/>
            <a:miter lim="800000"/>
            <a:headEnd/>
            <a:tailEnd/>
          </a:ln>
        </p:spPr>
      </p:pic>
      <p:sp>
        <p:nvSpPr>
          <p:cNvPr id="2" name="Title 1"/>
          <p:cNvSpPr>
            <a:spLocks noGrp="1"/>
          </p:cNvSpPr>
          <p:nvPr>
            <p:ph type="title"/>
          </p:nvPr>
        </p:nvSpPr>
        <p:spPr>
          <a:xfrm>
            <a:off x="4211638" y="404813"/>
            <a:ext cx="4932362" cy="1944687"/>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5" name="Date Placeholder 3"/>
          <p:cNvSpPr>
            <a:spLocks noGrp="1"/>
          </p:cNvSpPr>
          <p:nvPr>
            <p:ph type="dt" sz="half" idx="10"/>
          </p:nvPr>
        </p:nvSpPr>
        <p:spPr/>
        <p:txBody>
          <a:bodyPr/>
          <a:lstStyle>
            <a:lvl1pPr>
              <a:defRPr/>
            </a:lvl1pPr>
          </a:lstStyle>
          <a:p>
            <a:pPr>
              <a:defRPr/>
            </a:pPr>
            <a:endParaRPr lang="sr-Latn-CS"/>
          </a:p>
        </p:txBody>
      </p:sp>
      <p:sp>
        <p:nvSpPr>
          <p:cNvPr id="6" name="Footer Placeholder 4"/>
          <p:cNvSpPr>
            <a:spLocks noGrp="1"/>
          </p:cNvSpPr>
          <p:nvPr>
            <p:ph type="ftr" sz="quarter" idx="11"/>
          </p:nvPr>
        </p:nvSpPr>
        <p:spPr/>
        <p:txBody>
          <a:bodyPr/>
          <a:lstStyle>
            <a:lvl1pPr>
              <a:defRPr/>
            </a:lvl1pPr>
          </a:lstStyle>
          <a:p>
            <a:pPr>
              <a:defRPr/>
            </a:pPr>
            <a:endParaRPr lang="sr-Latn-CS"/>
          </a:p>
        </p:txBody>
      </p:sp>
      <p:sp>
        <p:nvSpPr>
          <p:cNvPr id="7" name="Slide Number Placeholder 5"/>
          <p:cNvSpPr>
            <a:spLocks noGrp="1"/>
          </p:cNvSpPr>
          <p:nvPr>
            <p:ph type="sldNum" sz="quarter" idx="12"/>
          </p:nvPr>
        </p:nvSpPr>
        <p:spPr/>
        <p:txBody>
          <a:bodyPr/>
          <a:lstStyle>
            <a:lvl1pPr>
              <a:defRPr/>
            </a:lvl1pPr>
          </a:lstStyle>
          <a:p>
            <a:pPr>
              <a:defRPr/>
            </a:pPr>
            <a:fld id="{4D4C2DEE-F3D0-4FF0-B450-69004C875B50}" type="slidenum">
              <a:rPr lang="sr-Latn-CS"/>
              <a:pPr>
                <a:defRPr/>
              </a:pPr>
              <a:t>‹#›</a:t>
            </a:fld>
            <a:endParaRPr lang="sr-Latn-CS"/>
          </a:p>
        </p:txBody>
      </p:sp>
    </p:spTree>
    <p:extLst>
      <p:ext uri="{BB962C8B-B14F-4D97-AF65-F5344CB8AC3E}">
        <p14:creationId xmlns="" xmlns:p14="http://schemas.microsoft.com/office/powerpoint/2010/main" val="27483392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pic>
        <p:nvPicPr>
          <p:cNvPr id="4" name="Picture 6" descr="simbol.bmp"/>
          <p:cNvPicPr>
            <a:picLocks noChangeAspect="1"/>
          </p:cNvPicPr>
          <p:nvPr userDrawn="1"/>
        </p:nvPicPr>
        <p:blipFill>
          <a:blip r:embed="rId2" cstate="print"/>
          <a:srcRect/>
          <a:stretch>
            <a:fillRect/>
          </a:stretch>
        </p:blipFill>
        <p:spPr bwMode="auto">
          <a:xfrm>
            <a:off x="250825" y="260350"/>
            <a:ext cx="2082800" cy="1357313"/>
          </a:xfrm>
          <a:prstGeom prst="rect">
            <a:avLst/>
          </a:prstGeom>
          <a:noFill/>
          <a:ln w="9525">
            <a:noFill/>
            <a:miter lim="800000"/>
            <a:headEnd/>
            <a:tailEnd/>
          </a:ln>
        </p:spPr>
      </p:pic>
      <p:sp>
        <p:nvSpPr>
          <p:cNvPr id="2" name="Title 1"/>
          <p:cNvSpPr>
            <a:spLocks noGrp="1"/>
          </p:cNvSpPr>
          <p:nvPr>
            <p:ph type="title"/>
          </p:nvPr>
        </p:nvSpPr>
        <p:spPr>
          <a:xfrm>
            <a:off x="4211638" y="404813"/>
            <a:ext cx="4932362" cy="1944687"/>
          </a:xfrm>
        </p:spPr>
        <p:txBody>
          <a:bodyPr/>
          <a:lstStyle/>
          <a:p>
            <a:r>
              <a:rPr lang="en-US"/>
              <a:t>Click to edit Master title style</a:t>
            </a:r>
          </a:p>
        </p:txBody>
      </p:sp>
      <p:sp>
        <p:nvSpPr>
          <p:cNvPr id="3" name="SmartArt Placeholder 2"/>
          <p:cNvSpPr>
            <a:spLocks noGrp="1"/>
          </p:cNvSpPr>
          <p:nvPr>
            <p:ph type="dgm" idx="1"/>
          </p:nvPr>
        </p:nvSpPr>
        <p:spPr>
          <a:xfrm>
            <a:off x="457200" y="1600200"/>
            <a:ext cx="8229600" cy="4525963"/>
          </a:xfrm>
        </p:spPr>
        <p:txBody>
          <a:bodyPr/>
          <a:lstStyle/>
          <a:p>
            <a:pPr lvl="0"/>
            <a:endParaRPr lang="en-US" noProof="0"/>
          </a:p>
        </p:txBody>
      </p:sp>
      <p:sp>
        <p:nvSpPr>
          <p:cNvPr id="5" name="Date Placeholder 3"/>
          <p:cNvSpPr>
            <a:spLocks noGrp="1"/>
          </p:cNvSpPr>
          <p:nvPr>
            <p:ph type="dt" sz="half" idx="10"/>
          </p:nvPr>
        </p:nvSpPr>
        <p:spPr/>
        <p:txBody>
          <a:bodyPr/>
          <a:lstStyle>
            <a:lvl1pPr>
              <a:defRPr/>
            </a:lvl1pPr>
          </a:lstStyle>
          <a:p>
            <a:pPr>
              <a:defRPr/>
            </a:pPr>
            <a:endParaRPr lang="sr-Latn-CS"/>
          </a:p>
        </p:txBody>
      </p:sp>
      <p:sp>
        <p:nvSpPr>
          <p:cNvPr id="6" name="Footer Placeholder 4"/>
          <p:cNvSpPr>
            <a:spLocks noGrp="1"/>
          </p:cNvSpPr>
          <p:nvPr>
            <p:ph type="ftr" sz="quarter" idx="11"/>
          </p:nvPr>
        </p:nvSpPr>
        <p:spPr/>
        <p:txBody>
          <a:bodyPr/>
          <a:lstStyle>
            <a:lvl1pPr>
              <a:defRPr/>
            </a:lvl1pPr>
          </a:lstStyle>
          <a:p>
            <a:pPr>
              <a:defRPr/>
            </a:pPr>
            <a:endParaRPr lang="sr-Latn-CS"/>
          </a:p>
        </p:txBody>
      </p:sp>
      <p:sp>
        <p:nvSpPr>
          <p:cNvPr id="7" name="Slide Number Placeholder 5"/>
          <p:cNvSpPr>
            <a:spLocks noGrp="1"/>
          </p:cNvSpPr>
          <p:nvPr>
            <p:ph type="sldNum" sz="quarter" idx="12"/>
          </p:nvPr>
        </p:nvSpPr>
        <p:spPr/>
        <p:txBody>
          <a:bodyPr/>
          <a:lstStyle>
            <a:lvl1pPr>
              <a:defRPr/>
            </a:lvl1pPr>
          </a:lstStyle>
          <a:p>
            <a:pPr>
              <a:defRPr/>
            </a:pPr>
            <a:fld id="{3C8BD15E-C720-44AC-A347-BAAC383BD350}" type="slidenum">
              <a:rPr lang="sr-Latn-CS"/>
              <a:pPr>
                <a:defRPr/>
              </a:pPr>
              <a:t>‹#›</a:t>
            </a:fld>
            <a:endParaRPr lang="sr-Latn-CS"/>
          </a:p>
        </p:txBody>
      </p:sp>
    </p:spTree>
    <p:extLst>
      <p:ext uri="{BB962C8B-B14F-4D97-AF65-F5344CB8AC3E}">
        <p14:creationId xmlns="" xmlns:p14="http://schemas.microsoft.com/office/powerpoint/2010/main" val="346699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210" y="1268760"/>
            <a:ext cx="8444270" cy="699896"/>
          </a:xfrm>
        </p:spPr>
        <p:txBody>
          <a:bodyPr>
            <a:noAutofit/>
          </a:bodyPr>
          <a:lstStyle>
            <a:lvl1pPr algn="l">
              <a:defRPr sz="3200" b="1">
                <a:solidFill>
                  <a:srgbClr val="9FAEE5"/>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457200" y="1988840"/>
            <a:ext cx="8435280" cy="37052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5A27297C-4C1C-4A4B-BABC-EAF23ABD06DC}" type="datetime1">
              <a:rPr lang="en-US" smtClean="0"/>
              <a:pPr/>
              <a:t>4/23/2023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3CABC3-9D28-444B-BE45-45801AB4A9D9}" type="slidenum">
              <a:rPr lang="en-GB" smtClean="0"/>
              <a:pPr/>
              <a:t>‹#›</a:t>
            </a:fld>
            <a:endParaRPr lang="en-GB"/>
          </a:p>
        </p:txBody>
      </p:sp>
      <p:pic>
        <p:nvPicPr>
          <p:cNvPr id="9" name="Picture 8"/>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251520" y="384314"/>
            <a:ext cx="4051940" cy="868919"/>
          </a:xfrm>
          <a:prstGeom prst="rect">
            <a:avLst/>
          </a:prstGeom>
        </p:spPr>
      </p:pic>
    </p:spTree>
    <p:extLst>
      <p:ext uri="{BB962C8B-B14F-4D97-AF65-F5344CB8AC3E}">
        <p14:creationId xmlns="" xmlns:p14="http://schemas.microsoft.com/office/powerpoint/2010/main" val="2571743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430820-E749-4398-B1E4-69C50B3CD6D6}" type="datetime1">
              <a:rPr lang="en-US" smtClean="0"/>
              <a:pPr/>
              <a:t>4/23/2023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3CABC3-9D28-444B-BE45-45801AB4A9D9}" type="slidenum">
              <a:rPr lang="en-GB" smtClean="0"/>
              <a:pPr/>
              <a:t>‹#›</a:t>
            </a:fld>
            <a:endParaRPr lang="en-GB"/>
          </a:p>
        </p:txBody>
      </p:sp>
    </p:spTree>
    <p:extLst>
      <p:ext uri="{BB962C8B-B14F-4D97-AF65-F5344CB8AC3E}">
        <p14:creationId xmlns="" xmlns:p14="http://schemas.microsoft.com/office/powerpoint/2010/main" val="3966481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CB6B4AE-439F-41B4-A56A-70E297950613}" type="datetime1">
              <a:rPr lang="en-US" smtClean="0"/>
              <a:pPr/>
              <a:t>4/23/2023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3CABC3-9D28-444B-BE45-45801AB4A9D9}" type="slidenum">
              <a:rPr lang="en-GB" smtClean="0"/>
              <a:pPr/>
              <a:t>‹#›</a:t>
            </a:fld>
            <a:endParaRPr lang="en-GB"/>
          </a:p>
        </p:txBody>
      </p:sp>
    </p:spTree>
    <p:extLst>
      <p:ext uri="{BB962C8B-B14F-4D97-AF65-F5344CB8AC3E}">
        <p14:creationId xmlns="" xmlns:p14="http://schemas.microsoft.com/office/powerpoint/2010/main" val="1393130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6FF32BD-2590-49C0-900E-3A25D2B14452}" type="datetime1">
              <a:rPr lang="en-US" smtClean="0"/>
              <a:pPr/>
              <a:t>4/23/2023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E3CABC3-9D28-444B-BE45-45801AB4A9D9}" type="slidenum">
              <a:rPr lang="en-GB" smtClean="0"/>
              <a:pPr/>
              <a:t>‹#›</a:t>
            </a:fld>
            <a:endParaRPr lang="en-GB"/>
          </a:p>
        </p:txBody>
      </p:sp>
    </p:spTree>
    <p:extLst>
      <p:ext uri="{BB962C8B-B14F-4D97-AF65-F5344CB8AC3E}">
        <p14:creationId xmlns="" xmlns:p14="http://schemas.microsoft.com/office/powerpoint/2010/main" val="2931656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E655FEC-8E65-4E47-BB1C-9BB3A18EE508}" type="datetime1">
              <a:rPr lang="en-US" smtClean="0"/>
              <a:pPr/>
              <a:t>4/23/2023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E3CABC3-9D28-444B-BE45-45801AB4A9D9}" type="slidenum">
              <a:rPr lang="en-GB" smtClean="0"/>
              <a:pPr/>
              <a:t>‹#›</a:t>
            </a:fld>
            <a:endParaRPr lang="en-GB"/>
          </a:p>
        </p:txBody>
      </p:sp>
    </p:spTree>
    <p:extLst>
      <p:ext uri="{BB962C8B-B14F-4D97-AF65-F5344CB8AC3E}">
        <p14:creationId xmlns="" xmlns:p14="http://schemas.microsoft.com/office/powerpoint/2010/main" val="2173661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FC953E-39AC-4762-8761-06C6A03A9047}" type="datetime1">
              <a:rPr lang="en-US" smtClean="0"/>
              <a:pPr/>
              <a:t>4/23/2023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E3CABC3-9D28-444B-BE45-45801AB4A9D9}" type="slidenum">
              <a:rPr lang="en-GB" smtClean="0"/>
              <a:pPr/>
              <a:t>‹#›</a:t>
            </a:fld>
            <a:endParaRPr lang="en-GB"/>
          </a:p>
        </p:txBody>
      </p:sp>
    </p:spTree>
    <p:extLst>
      <p:ext uri="{BB962C8B-B14F-4D97-AF65-F5344CB8AC3E}">
        <p14:creationId xmlns="" xmlns:p14="http://schemas.microsoft.com/office/powerpoint/2010/main" val="2336644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562F88-4ABD-49DB-91B8-4E335AE415E4}" type="datetime1">
              <a:rPr lang="en-US" smtClean="0"/>
              <a:pPr/>
              <a:t>4/23/2023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3CABC3-9D28-444B-BE45-45801AB4A9D9}" type="slidenum">
              <a:rPr lang="en-GB" smtClean="0"/>
              <a:pPr/>
              <a:t>‹#›</a:t>
            </a:fld>
            <a:endParaRPr lang="en-GB"/>
          </a:p>
        </p:txBody>
      </p:sp>
    </p:spTree>
    <p:extLst>
      <p:ext uri="{BB962C8B-B14F-4D97-AF65-F5344CB8AC3E}">
        <p14:creationId xmlns="" xmlns:p14="http://schemas.microsoft.com/office/powerpoint/2010/main" val="2215063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44CFA-0BE8-4D3B-AAD7-0DC7CB099730}" type="datetime1">
              <a:rPr lang="en-US" smtClean="0"/>
              <a:pPr/>
              <a:t>4/23/2023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3CABC3-9D28-444B-BE45-45801AB4A9D9}" type="slidenum">
              <a:rPr lang="en-GB" smtClean="0"/>
              <a:pPr/>
              <a:t>‹#›</a:t>
            </a:fld>
            <a:endParaRPr lang="en-GB"/>
          </a:p>
        </p:txBody>
      </p:sp>
    </p:spTree>
    <p:extLst>
      <p:ext uri="{BB962C8B-B14F-4D97-AF65-F5344CB8AC3E}">
        <p14:creationId xmlns="" xmlns:p14="http://schemas.microsoft.com/office/powerpoint/2010/main" val="40901892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211638" y="404813"/>
            <a:ext cx="4932362" cy="19446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r-Latn-CS"/>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r-Latn-CS"/>
              <a:t>Click to edit Master text styles</a:t>
            </a:r>
          </a:p>
          <a:p>
            <a:pPr lvl="1"/>
            <a:r>
              <a:rPr lang="sr-Latn-CS"/>
              <a:t>Second level</a:t>
            </a:r>
          </a:p>
          <a:p>
            <a:pPr lvl="2"/>
            <a:r>
              <a:rPr lang="sr-Latn-CS"/>
              <a:t>Third level</a:t>
            </a:r>
          </a:p>
          <a:p>
            <a:pPr lvl="3"/>
            <a:r>
              <a:rPr lang="sr-Latn-CS"/>
              <a:t>Fourth level</a:t>
            </a:r>
          </a:p>
          <a:p>
            <a:pPr lvl="4"/>
            <a:r>
              <a:rPr lang="sr-Latn-C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sr-Latn-C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sr-Latn-C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A1CF38CC-2190-43D1-AE55-1EC1A2009538}" type="slidenum">
              <a:rPr lang="sr-Latn-CS"/>
              <a:pPr>
                <a:defRPr/>
              </a:pPr>
              <a:t>‹#›</a:t>
            </a:fld>
            <a:endParaRPr lang="sr-Latn-CS"/>
          </a:p>
        </p:txBody>
      </p:sp>
    </p:spTree>
    <p:extLst>
      <p:ext uri="{BB962C8B-B14F-4D97-AF65-F5344CB8AC3E}">
        <p14:creationId xmlns="" xmlns:p14="http://schemas.microsoft.com/office/powerpoint/2010/main" val="255639876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cs typeface="Arial" charset="0"/>
        </a:defRPr>
      </a:lvl2pPr>
      <a:lvl3pPr algn="l" rtl="0" eaLnBrk="0" fontAlgn="base" hangingPunct="0">
        <a:spcBef>
          <a:spcPct val="0"/>
        </a:spcBef>
        <a:spcAft>
          <a:spcPct val="0"/>
        </a:spcAft>
        <a:defRPr sz="3200" b="1">
          <a:solidFill>
            <a:schemeClr val="tx2"/>
          </a:solidFill>
          <a:latin typeface="Arial" charset="0"/>
          <a:cs typeface="Arial" charset="0"/>
        </a:defRPr>
      </a:lvl3pPr>
      <a:lvl4pPr algn="l" rtl="0" eaLnBrk="0" fontAlgn="base" hangingPunct="0">
        <a:spcBef>
          <a:spcPct val="0"/>
        </a:spcBef>
        <a:spcAft>
          <a:spcPct val="0"/>
        </a:spcAft>
        <a:defRPr sz="3200" b="1">
          <a:solidFill>
            <a:schemeClr val="tx2"/>
          </a:solidFill>
          <a:latin typeface="Arial" charset="0"/>
          <a:cs typeface="Arial" charset="0"/>
        </a:defRPr>
      </a:lvl4pPr>
      <a:lvl5pPr algn="l" rtl="0" eaLnBrk="0" fontAlgn="base" hangingPunct="0">
        <a:spcBef>
          <a:spcPct val="0"/>
        </a:spcBef>
        <a:spcAft>
          <a:spcPct val="0"/>
        </a:spcAft>
        <a:defRPr sz="3200" b="1">
          <a:solidFill>
            <a:schemeClr val="tx2"/>
          </a:solidFill>
          <a:latin typeface="Arial" charset="0"/>
          <a:cs typeface="Arial" charset="0"/>
        </a:defRPr>
      </a:lvl5pPr>
      <a:lvl6pPr marL="457200" algn="l" rtl="0" fontAlgn="base">
        <a:spcBef>
          <a:spcPct val="0"/>
        </a:spcBef>
        <a:spcAft>
          <a:spcPct val="0"/>
        </a:spcAft>
        <a:defRPr sz="3200" b="1">
          <a:solidFill>
            <a:schemeClr val="tx2"/>
          </a:solidFill>
          <a:latin typeface="Arial" charset="0"/>
          <a:cs typeface="Arial" charset="0"/>
        </a:defRPr>
      </a:lvl6pPr>
      <a:lvl7pPr marL="914400" algn="l" rtl="0" fontAlgn="base">
        <a:spcBef>
          <a:spcPct val="0"/>
        </a:spcBef>
        <a:spcAft>
          <a:spcPct val="0"/>
        </a:spcAft>
        <a:defRPr sz="3200" b="1">
          <a:solidFill>
            <a:schemeClr val="tx2"/>
          </a:solidFill>
          <a:latin typeface="Arial" charset="0"/>
          <a:cs typeface="Arial" charset="0"/>
        </a:defRPr>
      </a:lvl7pPr>
      <a:lvl8pPr marL="1371600" algn="l" rtl="0" fontAlgn="base">
        <a:spcBef>
          <a:spcPct val="0"/>
        </a:spcBef>
        <a:spcAft>
          <a:spcPct val="0"/>
        </a:spcAft>
        <a:defRPr sz="3200" b="1">
          <a:solidFill>
            <a:schemeClr val="tx2"/>
          </a:solidFill>
          <a:latin typeface="Arial" charset="0"/>
          <a:cs typeface="Arial" charset="0"/>
        </a:defRPr>
      </a:lvl8pPr>
      <a:lvl9pPr marL="1828800" algn="l" rtl="0" fontAlgn="base">
        <a:spcBef>
          <a:spcPct val="0"/>
        </a:spcBef>
        <a:spcAft>
          <a:spcPct val="0"/>
        </a:spcAft>
        <a:defRPr sz="3200" b="1">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310903"/>
            <a:ext cx="9144000" cy="1470025"/>
          </a:xfrm>
        </p:spPr>
        <p:txBody>
          <a:bodyPr>
            <a:noAutofit/>
          </a:bodyPr>
          <a:lstStyle/>
          <a:p>
            <a:r>
              <a:rPr lang="sr-Latn-RS" sz="2600" dirty="0">
                <a:solidFill>
                  <a:srgbClr val="0070C0"/>
                </a:solidFill>
              </a:rPr>
              <a:t>Interreg-IPA Program </a:t>
            </a:r>
            <a:r>
              <a:rPr lang="sr-Latn-RS" sz="2600" dirty="0" smtClean="0">
                <a:solidFill>
                  <a:srgbClr val="0070C0"/>
                </a:solidFill>
              </a:rPr>
              <a:t>de cooperare transfrontalier</a:t>
            </a:r>
            <a:r>
              <a:rPr lang="ro-RO" sz="2600" dirty="0" smtClean="0">
                <a:solidFill>
                  <a:srgbClr val="0070C0"/>
                </a:solidFill>
              </a:rPr>
              <a:t>ă România-Serbia</a:t>
            </a:r>
            <a:endParaRPr lang="sr-Latn-RS" sz="2600" dirty="0">
              <a:solidFill>
                <a:srgbClr val="0070C0"/>
              </a:solidFill>
            </a:endParaRPr>
          </a:p>
        </p:txBody>
      </p:sp>
      <p:sp>
        <p:nvSpPr>
          <p:cNvPr id="4" name="Subtitle 17"/>
          <p:cNvSpPr txBox="1">
            <a:spLocks/>
          </p:cNvSpPr>
          <p:nvPr/>
        </p:nvSpPr>
        <p:spPr>
          <a:xfrm>
            <a:off x="0" y="2852936"/>
            <a:ext cx="9144000" cy="1656184"/>
          </a:xfrm>
          <a:prstGeom prst="rect">
            <a:avLst/>
          </a:prstGeom>
          <a:solidFill>
            <a:srgbClr val="0070C0"/>
          </a:solidFill>
          <a:ln>
            <a:noFill/>
          </a:ln>
        </p:spPr>
        <p:txBody>
          <a:bodyPr vert="horz" lIns="91440" tIns="45720" rIns="91440" bIns="45720" rtlCol="0" anchor="ctr">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it-IT" sz="3400" b="1" dirty="0">
                <a:solidFill>
                  <a:schemeClr val="bg1">
                    <a:lumMod val="85000"/>
                  </a:schemeClr>
                </a:solidFill>
                <a:effectLst>
                  <a:outerShdw blurRad="38100" dist="38100" dir="2700000" algn="tl">
                    <a:srgbClr val="000000">
                      <a:alpha val="43137"/>
                    </a:srgbClr>
                  </a:outerShdw>
                </a:effectLst>
              </a:rPr>
              <a:t>EGALITATEA DE GEN ȘI DEZVOLTAREA DURABILĂ A PROTECȚIEI CIVILE</a:t>
            </a:r>
            <a:endParaRPr lang="sr-Latn-RS" sz="3400" b="1" dirty="0">
              <a:solidFill>
                <a:schemeClr val="bg1"/>
              </a:solidFill>
              <a:effectLst>
                <a:outerShdw blurRad="38100" dist="38100" dir="2700000" algn="tl">
                  <a:srgbClr val="000000">
                    <a:alpha val="43137"/>
                  </a:srgbClr>
                </a:outerShdw>
              </a:effectLst>
            </a:endParaRPr>
          </a:p>
        </p:txBody>
      </p:sp>
      <p:sp>
        <p:nvSpPr>
          <p:cNvPr id="5" name="Subtitle 17"/>
          <p:cNvSpPr txBox="1">
            <a:spLocks/>
          </p:cNvSpPr>
          <p:nvPr/>
        </p:nvSpPr>
        <p:spPr>
          <a:xfrm>
            <a:off x="0" y="5517232"/>
            <a:ext cx="9144000" cy="79503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err="1" smtClean="0">
                <a:solidFill>
                  <a:srgbClr val="C00000"/>
                </a:solidFill>
                <a:latin typeface="Open Sans" panose="020B0606030504020204" pitchFamily="34" charset="0"/>
                <a:ea typeface="Open Sans" panose="020B0606030504020204" pitchFamily="34" charset="0"/>
                <a:cs typeface="Open Sans" panose="020B0606030504020204" pitchFamily="34" charset="0"/>
              </a:rPr>
              <a:t>Zrenjanin</a:t>
            </a:r>
            <a:endParaRPr lang="sr-Latn-RS"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r>
              <a:rPr lang="en-US" smtClean="0">
                <a:solidFill>
                  <a:schemeClr val="bg1">
                    <a:lumMod val="50000"/>
                  </a:schemeClr>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25-27.</a:t>
            </a:r>
            <a:r>
              <a:rPr lang="sr-Latn-RS" smtClean="0">
                <a:solidFill>
                  <a:schemeClr val="bg1">
                    <a:lumMod val="50000"/>
                  </a:schemeClr>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Aprilie</a:t>
            </a:r>
            <a:r>
              <a:rPr lang="sr-Latn-RS" dirty="0" smtClean="0">
                <a:solidFill>
                  <a:schemeClr val="bg1">
                    <a:lumMod val="50000"/>
                  </a:schemeClr>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r>
              <a:rPr lang="sr-Latn-RS" dirty="0">
                <a:solidFill>
                  <a:schemeClr val="bg1">
                    <a:lumMod val="50000"/>
                  </a:schemeClr>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2023.</a:t>
            </a:r>
          </a:p>
        </p:txBody>
      </p:sp>
      <p:cxnSp>
        <p:nvCxnSpPr>
          <p:cNvPr id="7" name="Straight Connector 6"/>
          <p:cNvCxnSpPr/>
          <p:nvPr/>
        </p:nvCxnSpPr>
        <p:spPr>
          <a:xfrm>
            <a:off x="0" y="6381328"/>
            <a:ext cx="9144000" cy="0"/>
          </a:xfrm>
          <a:prstGeom prst="line">
            <a:avLst/>
          </a:prstGeom>
          <a:ln w="12700">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xmlns="" id="{DE859EAD-5AF2-EC68-60B6-D85941234CE7}"/>
              </a:ext>
            </a:extLst>
          </p:cNvPr>
          <p:cNvSpPr>
            <a:spLocks noGrp="1"/>
          </p:cNvSpPr>
          <p:nvPr>
            <p:ph type="dt" sz="half" idx="10"/>
          </p:nvPr>
        </p:nvSpPr>
        <p:spPr/>
        <p:txBody>
          <a:bodyPr/>
          <a:lstStyle/>
          <a:p>
            <a:fld id="{B571D3F7-0B04-415E-B6C2-30229CFD5F1E}" type="datetime1">
              <a:rPr lang="en-US" smtClean="0"/>
              <a:pPr/>
              <a:t>4/23/2023</a:t>
            </a:fld>
            <a:endParaRPr lang="en-GB"/>
          </a:p>
        </p:txBody>
      </p:sp>
    </p:spTree>
    <p:extLst>
      <p:ext uri="{BB962C8B-B14F-4D97-AF65-F5344CB8AC3E}">
        <p14:creationId xmlns="" xmlns:p14="http://schemas.microsoft.com/office/powerpoint/2010/main" val="228813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5128EF-0C2D-4182-A0BA-DCE742185A20}"/>
              </a:ext>
            </a:extLst>
          </p:cNvPr>
          <p:cNvSpPr>
            <a:spLocks noGrp="1"/>
          </p:cNvSpPr>
          <p:nvPr>
            <p:ph type="title"/>
          </p:nvPr>
        </p:nvSpPr>
        <p:spPr>
          <a:xfrm>
            <a:off x="5029200" y="404813"/>
            <a:ext cx="4114800" cy="1079971"/>
          </a:xfrm>
        </p:spPr>
        <p:txBody>
          <a:bodyPr/>
          <a:lstStyle/>
          <a:p>
            <a:pPr algn="ctr"/>
            <a:r>
              <a:rPr lang="en-US" sz="2400" dirty="0" smtClean="0"/>
              <a:t>E</a:t>
            </a:r>
            <a:r>
              <a:rPr lang="ro-RO" sz="2400" dirty="0" smtClean="0"/>
              <a:t>lemente şi organizarea protecţiei civile</a:t>
            </a:r>
            <a:endParaRPr lang="en-US" sz="2400" dirty="0"/>
          </a:p>
        </p:txBody>
      </p:sp>
      <p:sp>
        <p:nvSpPr>
          <p:cNvPr id="3" name="Content Placeholder 2">
            <a:extLst>
              <a:ext uri="{FF2B5EF4-FFF2-40B4-BE49-F238E27FC236}">
                <a16:creationId xmlns:a16="http://schemas.microsoft.com/office/drawing/2014/main" xmlns="" id="{EDDBF63F-CAF4-4F79-B2F2-28B79681106E}"/>
              </a:ext>
            </a:extLst>
          </p:cNvPr>
          <p:cNvSpPr>
            <a:spLocks noGrp="1"/>
          </p:cNvSpPr>
          <p:nvPr>
            <p:ph idx="1"/>
          </p:nvPr>
        </p:nvSpPr>
        <p:spPr/>
        <p:txBody>
          <a:bodyPr>
            <a:normAutofit fontScale="92500" lnSpcReduction="20000"/>
          </a:bodyPr>
          <a:lstStyle/>
          <a:p>
            <a:r>
              <a:rPr lang="ro-RO" dirty="0"/>
              <a:t>Elemente de organizare a protecției civile: </a:t>
            </a:r>
          </a:p>
          <a:p>
            <a:pPr lvl="1"/>
            <a:r>
              <a:rPr lang="ro-RO" dirty="0"/>
              <a:t>Protecție personală și reciprocă, </a:t>
            </a:r>
          </a:p>
          <a:p>
            <a:pPr lvl="1"/>
            <a:r>
              <a:rPr lang="ro-RO" dirty="0"/>
              <a:t>Măsuri de protecție și salvare,</a:t>
            </a:r>
          </a:p>
          <a:p>
            <a:pPr lvl="1"/>
            <a:r>
              <a:rPr lang="ro-RO" dirty="0"/>
              <a:t>Unități de protecție civilă, </a:t>
            </a:r>
          </a:p>
          <a:p>
            <a:pPr lvl="1"/>
            <a:r>
              <a:rPr lang="ro-RO" dirty="0"/>
              <a:t>Sediu pentru situații de urgență și comisari de protecție civilă,</a:t>
            </a:r>
          </a:p>
          <a:p>
            <a:pPr lvl="1"/>
            <a:r>
              <a:rPr lang="ro-RO" dirty="0"/>
              <a:t>Servicii de monitorizare și notificare, </a:t>
            </a:r>
          </a:p>
          <a:p>
            <a:pPr lvl="1"/>
            <a:r>
              <a:rPr lang="ro-RO" dirty="0"/>
              <a:t>Plătitori colectivi de protecție civilă (întreprinderi, servicii, organizații) care desfășoară activități importante pentru protecția populației, bunurilor materiale și a mediului</a:t>
            </a:r>
            <a:r>
              <a:rPr lang="ro-RO" dirty="0" smtClean="0"/>
              <a:t>.</a:t>
            </a:r>
            <a:endParaRPr lang="ro-RO" dirty="0"/>
          </a:p>
        </p:txBody>
      </p:sp>
    </p:spTree>
    <p:extLst>
      <p:ext uri="{BB962C8B-B14F-4D97-AF65-F5344CB8AC3E}">
        <p14:creationId xmlns="" xmlns:p14="http://schemas.microsoft.com/office/powerpoint/2010/main" val="2968685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910E40-138E-45E6-B174-48F02A0E0D77}"/>
              </a:ext>
            </a:extLst>
          </p:cNvPr>
          <p:cNvSpPr>
            <a:spLocks noGrp="1"/>
          </p:cNvSpPr>
          <p:nvPr>
            <p:ph type="title"/>
          </p:nvPr>
        </p:nvSpPr>
        <p:spPr>
          <a:xfrm>
            <a:off x="4419600" y="404813"/>
            <a:ext cx="4724400" cy="1007963"/>
          </a:xfrm>
        </p:spPr>
        <p:txBody>
          <a:bodyPr/>
          <a:lstStyle/>
          <a:p>
            <a:pPr algn="ctr"/>
            <a:r>
              <a:rPr lang="ro-RO" sz="2400" dirty="0" smtClean="0"/>
              <a:t>Reglementarea normativo-juridică a protecţiei civile</a:t>
            </a:r>
            <a:endParaRPr lang="en-US" sz="2400" dirty="0"/>
          </a:p>
        </p:txBody>
      </p:sp>
      <p:sp>
        <p:nvSpPr>
          <p:cNvPr id="3" name="Content Placeholder 2">
            <a:extLst>
              <a:ext uri="{FF2B5EF4-FFF2-40B4-BE49-F238E27FC236}">
                <a16:creationId xmlns:a16="http://schemas.microsoft.com/office/drawing/2014/main" xmlns="" id="{E4A4949D-FC78-43FB-BCBE-38DC1001BED9}"/>
              </a:ext>
            </a:extLst>
          </p:cNvPr>
          <p:cNvSpPr>
            <a:spLocks noGrp="1"/>
          </p:cNvSpPr>
          <p:nvPr>
            <p:ph idx="1"/>
          </p:nvPr>
        </p:nvSpPr>
        <p:spPr/>
        <p:txBody>
          <a:bodyPr>
            <a:normAutofit/>
          </a:bodyPr>
          <a:lstStyle/>
          <a:p>
            <a:r>
              <a:rPr lang="ro-RO" sz="2800" dirty="0" smtClean="0"/>
              <a:t>Strategia Naţională pentru protejare şi salvare în situaţii de urgenţă</a:t>
            </a:r>
            <a:r>
              <a:rPr lang="en-US" sz="2800" dirty="0" smtClean="0"/>
              <a:t>,</a:t>
            </a:r>
            <a:endParaRPr lang="en-US" sz="2800" dirty="0"/>
          </a:p>
          <a:p>
            <a:r>
              <a:rPr lang="ro-RO" sz="2800" dirty="0" smtClean="0"/>
              <a:t>Legea privind situaţiile de urgenţă</a:t>
            </a:r>
            <a:r>
              <a:rPr lang="en-US" sz="2800" dirty="0" smtClean="0"/>
              <a:t>,</a:t>
            </a:r>
            <a:endParaRPr lang="en-US" sz="2800" dirty="0"/>
          </a:p>
          <a:p>
            <a:r>
              <a:rPr lang="sr-Latn-RS" sz="2800" dirty="0" smtClean="0"/>
              <a:t>Legea privind reducerea riscurilor de dezastre </a:t>
            </a:r>
            <a:r>
              <a:rPr lang="ro-RO" sz="2800" dirty="0" smtClean="0"/>
              <a:t>şi gestionarea situaţiilor de urgenţă</a:t>
            </a:r>
            <a:r>
              <a:rPr lang="en-US" sz="2800" dirty="0" smtClean="0"/>
              <a:t>,</a:t>
            </a:r>
            <a:endParaRPr lang="en-US" sz="2800" dirty="0"/>
          </a:p>
          <a:p>
            <a:r>
              <a:rPr lang="ro-RO" sz="2800" dirty="0" smtClean="0"/>
              <a:t>Legea privind protejarea de incendii</a:t>
            </a:r>
            <a:r>
              <a:rPr lang="en-US" sz="2800" dirty="0" smtClean="0"/>
              <a:t>,</a:t>
            </a:r>
            <a:endParaRPr lang="en-US" sz="2800" dirty="0"/>
          </a:p>
          <a:p>
            <a:r>
              <a:rPr lang="ro-RO" sz="2800" dirty="0" smtClean="0"/>
              <a:t>Strategia protejării de incendii</a:t>
            </a:r>
            <a:r>
              <a:rPr lang="en-US" sz="2800" dirty="0" smtClean="0"/>
              <a:t>,</a:t>
            </a:r>
            <a:endParaRPr lang="en-US" sz="2800" dirty="0"/>
          </a:p>
          <a:p>
            <a:r>
              <a:rPr lang="ro-RO" sz="2800" dirty="0" smtClean="0"/>
              <a:t>Evaluarea riscului de dezastre în Republica Serbia</a:t>
            </a:r>
            <a:endParaRPr lang="en-US" sz="2800" dirty="0"/>
          </a:p>
        </p:txBody>
      </p:sp>
    </p:spTree>
    <p:extLst>
      <p:ext uri="{BB962C8B-B14F-4D97-AF65-F5344CB8AC3E}">
        <p14:creationId xmlns="" xmlns:p14="http://schemas.microsoft.com/office/powerpoint/2010/main" val="2032114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6BE1B5-3593-451B-AB23-3A606506BC76}"/>
              </a:ext>
            </a:extLst>
          </p:cNvPr>
          <p:cNvSpPr>
            <a:spLocks noGrp="1"/>
          </p:cNvSpPr>
          <p:nvPr>
            <p:ph type="title"/>
          </p:nvPr>
        </p:nvSpPr>
        <p:spPr>
          <a:xfrm>
            <a:off x="4419600" y="404813"/>
            <a:ext cx="4724400" cy="719931"/>
          </a:xfrm>
        </p:spPr>
        <p:txBody>
          <a:bodyPr/>
          <a:lstStyle/>
          <a:p>
            <a:r>
              <a:rPr lang="ro-RO" dirty="0" smtClean="0"/>
              <a:t>Evaluarea ameninţării</a:t>
            </a:r>
            <a:endParaRPr lang="en-US" dirty="0"/>
          </a:p>
        </p:txBody>
      </p:sp>
      <p:sp>
        <p:nvSpPr>
          <p:cNvPr id="3" name="Content Placeholder 2">
            <a:extLst>
              <a:ext uri="{FF2B5EF4-FFF2-40B4-BE49-F238E27FC236}">
                <a16:creationId xmlns:a16="http://schemas.microsoft.com/office/drawing/2014/main" xmlns="" id="{ACD97694-E279-465C-A21E-1F595629B78B}"/>
              </a:ext>
            </a:extLst>
          </p:cNvPr>
          <p:cNvSpPr>
            <a:spLocks noGrp="1"/>
          </p:cNvSpPr>
          <p:nvPr>
            <p:ph idx="1"/>
          </p:nvPr>
        </p:nvSpPr>
        <p:spPr/>
        <p:txBody>
          <a:bodyPr>
            <a:normAutofit fontScale="92500" lnSpcReduction="20000"/>
          </a:bodyPr>
          <a:lstStyle/>
          <a:p>
            <a:endParaRPr lang="en-US" dirty="0"/>
          </a:p>
          <a:p>
            <a:r>
              <a:rPr lang="ro-RO" dirty="0" smtClean="0"/>
              <a:t>De cutremur, </a:t>
            </a:r>
          </a:p>
          <a:p>
            <a:r>
              <a:rPr lang="ro-RO" dirty="0" smtClean="0"/>
              <a:t>De inundaţii, </a:t>
            </a:r>
          </a:p>
          <a:p>
            <a:r>
              <a:rPr lang="ro-RO" dirty="0" smtClean="0"/>
              <a:t>De incendii, </a:t>
            </a:r>
          </a:p>
          <a:p>
            <a:r>
              <a:rPr lang="ro-RO" dirty="0" smtClean="0"/>
              <a:t>De zăpadă şi gheaţă, </a:t>
            </a:r>
          </a:p>
          <a:p>
            <a:r>
              <a:rPr lang="ro-RO" dirty="0" smtClean="0"/>
              <a:t>De derapaje şi alunecări de teren, </a:t>
            </a:r>
          </a:p>
          <a:p>
            <a:r>
              <a:rPr lang="ro-RO" dirty="0" smtClean="0"/>
              <a:t>De epidemii, </a:t>
            </a:r>
          </a:p>
          <a:p>
            <a:r>
              <a:rPr lang="ro-RO" dirty="0" smtClean="0"/>
              <a:t>De boli infecţioase la plante, </a:t>
            </a:r>
          </a:p>
          <a:p>
            <a:r>
              <a:rPr lang="ro-RO" dirty="0" smtClean="0"/>
              <a:t>De boli infecţioase la animale.</a:t>
            </a:r>
            <a:endParaRPr lang="en-US" dirty="0"/>
          </a:p>
        </p:txBody>
      </p:sp>
    </p:spTree>
    <p:extLst>
      <p:ext uri="{BB962C8B-B14F-4D97-AF65-F5344CB8AC3E}">
        <p14:creationId xmlns="" xmlns:p14="http://schemas.microsoft.com/office/powerpoint/2010/main" val="2629630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B2C71C-9215-4DF1-B10B-D2160E572A88}"/>
              </a:ext>
            </a:extLst>
          </p:cNvPr>
          <p:cNvSpPr>
            <a:spLocks noGrp="1"/>
          </p:cNvSpPr>
          <p:nvPr>
            <p:ph type="title"/>
          </p:nvPr>
        </p:nvSpPr>
        <p:spPr>
          <a:xfrm>
            <a:off x="4572000" y="404813"/>
            <a:ext cx="4248472" cy="863947"/>
          </a:xfrm>
        </p:spPr>
        <p:txBody>
          <a:bodyPr/>
          <a:lstStyle/>
          <a:p>
            <a:r>
              <a:rPr lang="sr-Latn-RS" dirty="0" smtClean="0">
                <a:latin typeface="Times New Roman" panose="02020603050405020304" pitchFamily="18" charset="0"/>
                <a:cs typeface="Times New Roman" panose="02020603050405020304" pitchFamily="18" charset="0"/>
              </a:rPr>
              <a:t>Organizarea protec</a:t>
            </a:r>
            <a:r>
              <a:rPr lang="ro-RO" dirty="0" smtClean="0">
                <a:latin typeface="Times New Roman" panose="02020603050405020304" pitchFamily="18" charset="0"/>
                <a:cs typeface="Times New Roman" panose="02020603050405020304" pitchFamily="18" charset="0"/>
              </a:rPr>
              <a:t>ţiei civile</a:t>
            </a:r>
            <a:endParaRPr lang="en-US" dirty="0"/>
          </a:p>
        </p:txBody>
      </p:sp>
      <p:sp>
        <p:nvSpPr>
          <p:cNvPr id="3" name="Content Placeholder 2">
            <a:extLst>
              <a:ext uri="{FF2B5EF4-FFF2-40B4-BE49-F238E27FC236}">
                <a16:creationId xmlns:a16="http://schemas.microsoft.com/office/drawing/2014/main" xmlns="" id="{FCF213E9-8673-4D8F-9734-56AB0174CC39}"/>
              </a:ext>
            </a:extLst>
          </p:cNvPr>
          <p:cNvSpPr>
            <a:spLocks noGrp="1"/>
          </p:cNvSpPr>
          <p:nvPr>
            <p:ph idx="1"/>
          </p:nvPr>
        </p:nvSpPr>
        <p:spPr>
          <a:xfrm>
            <a:off x="457200" y="1362471"/>
            <a:ext cx="8229600" cy="5090715"/>
          </a:xfrm>
        </p:spPr>
        <p:txBody>
          <a:bodyPr>
            <a:noAutofit/>
          </a:bodyPr>
          <a:lstStyle/>
          <a:p>
            <a:pPr marL="0" indent="0">
              <a:buNone/>
            </a:pPr>
            <a:r>
              <a:rPr lang="vi-VN" sz="1600" dirty="0"/>
              <a:t>În scopul protejării și salvării oamenilor, bunurilor materiale și culturale de pericolele cauzate de dezastre naturale și alte accidente, se realizează sarcini de protecție civilă și anume:</a:t>
            </a:r>
          </a:p>
          <a:p>
            <a:pPr marL="0" indent="0">
              <a:buNone/>
            </a:pPr>
            <a:r>
              <a:rPr lang="vi-VN" sz="1600" dirty="0"/>
              <a:t>1</a:t>
            </a:r>
            <a:r>
              <a:rPr lang="vi-VN" sz="1600" dirty="0" smtClean="0"/>
              <a:t>.</a:t>
            </a:r>
            <a:r>
              <a:rPr lang="ro-RO" sz="1600" dirty="0" smtClean="0"/>
              <a:t> </a:t>
            </a:r>
            <a:r>
              <a:rPr lang="vi-VN" sz="1600" dirty="0" smtClean="0"/>
              <a:t>alertare</a:t>
            </a:r>
            <a:r>
              <a:rPr lang="vi-VN" sz="1600" dirty="0"/>
              <a:t>;</a:t>
            </a:r>
          </a:p>
          <a:p>
            <a:pPr marL="0" indent="0">
              <a:buNone/>
            </a:pPr>
            <a:r>
              <a:rPr lang="vi-VN" sz="1600" dirty="0"/>
              <a:t>2</a:t>
            </a:r>
            <a:r>
              <a:rPr lang="vi-VN" sz="1600" dirty="0" smtClean="0"/>
              <a:t>.</a:t>
            </a:r>
            <a:r>
              <a:rPr lang="ro-RO" sz="1600" dirty="0" smtClean="0"/>
              <a:t> </a:t>
            </a:r>
            <a:r>
              <a:rPr lang="vi-VN" sz="1600" dirty="0" smtClean="0"/>
              <a:t>evacuare</a:t>
            </a:r>
            <a:r>
              <a:rPr lang="vi-VN" sz="1600" dirty="0"/>
              <a:t>;</a:t>
            </a:r>
          </a:p>
          <a:p>
            <a:pPr marL="0" indent="0">
              <a:buNone/>
            </a:pPr>
            <a:r>
              <a:rPr lang="vi-VN" sz="1600" dirty="0"/>
              <a:t>3</a:t>
            </a:r>
            <a:r>
              <a:rPr lang="vi-VN" sz="1600" dirty="0" smtClean="0"/>
              <a:t>.</a:t>
            </a:r>
            <a:r>
              <a:rPr lang="ro-RO" sz="1600" dirty="0" smtClean="0"/>
              <a:t> </a:t>
            </a:r>
            <a:r>
              <a:rPr lang="vi-VN" sz="1600" dirty="0" smtClean="0"/>
              <a:t>adăpostire </a:t>
            </a:r>
            <a:r>
              <a:rPr lang="vi-VN" sz="1600" dirty="0"/>
              <a:t>și măsuri de protecție urbană;</a:t>
            </a:r>
          </a:p>
          <a:p>
            <a:pPr marL="0" indent="0">
              <a:buNone/>
            </a:pPr>
            <a:r>
              <a:rPr lang="vi-VN" sz="1600" dirty="0"/>
              <a:t>4</a:t>
            </a:r>
            <a:r>
              <a:rPr lang="vi-VN" sz="1600" dirty="0" smtClean="0"/>
              <a:t>.</a:t>
            </a:r>
            <a:r>
              <a:rPr lang="ro-RO" sz="1600" dirty="0" smtClean="0"/>
              <a:t> </a:t>
            </a:r>
            <a:r>
              <a:rPr lang="vi-VN" sz="1600" dirty="0" smtClean="0"/>
              <a:t>îngrijirea </a:t>
            </a:r>
            <a:r>
              <a:rPr lang="vi-VN" sz="1600" dirty="0"/>
              <a:t>celor vulnerabili și răniți;</a:t>
            </a:r>
          </a:p>
          <a:p>
            <a:pPr marL="0" indent="0">
              <a:buNone/>
            </a:pPr>
            <a:r>
              <a:rPr lang="vi-VN" sz="1600" dirty="0"/>
              <a:t>5</a:t>
            </a:r>
            <a:r>
              <a:rPr lang="vi-VN" sz="1600" dirty="0" smtClean="0"/>
              <a:t>.</a:t>
            </a:r>
            <a:r>
              <a:rPr lang="ro-RO" sz="1600" dirty="0" smtClean="0"/>
              <a:t> </a:t>
            </a:r>
            <a:r>
              <a:rPr lang="vi-VN" sz="1600" dirty="0" smtClean="0"/>
              <a:t>protecţie </a:t>
            </a:r>
            <a:r>
              <a:rPr lang="vi-VN" sz="1600" dirty="0"/>
              <a:t>radiologică, chimică şi biologică;</a:t>
            </a:r>
          </a:p>
          <a:p>
            <a:pPr marL="0" indent="0">
              <a:buNone/>
            </a:pPr>
            <a:r>
              <a:rPr lang="vi-VN" sz="1600" dirty="0"/>
              <a:t>6</a:t>
            </a:r>
            <a:r>
              <a:rPr lang="vi-VN" sz="1600" dirty="0" smtClean="0"/>
              <a:t>.</a:t>
            </a:r>
            <a:r>
              <a:rPr lang="ro-RO" sz="1600" dirty="0" smtClean="0"/>
              <a:t> </a:t>
            </a:r>
            <a:r>
              <a:rPr lang="vi-VN" sz="1600" dirty="0" smtClean="0"/>
              <a:t>protectia </a:t>
            </a:r>
            <a:r>
              <a:rPr lang="vi-VN" sz="1600" dirty="0"/>
              <a:t>împotriva accidentelor tehnico-tehnologice;</a:t>
            </a:r>
          </a:p>
          <a:p>
            <a:pPr marL="0" indent="0">
              <a:buNone/>
            </a:pPr>
            <a:r>
              <a:rPr lang="vi-VN" sz="1600" dirty="0"/>
              <a:t>7</a:t>
            </a:r>
            <a:r>
              <a:rPr lang="vi-VN" sz="1600" dirty="0" smtClean="0"/>
              <a:t>.</a:t>
            </a:r>
            <a:r>
              <a:rPr lang="ro-RO" sz="1600" dirty="0" smtClean="0"/>
              <a:t>  </a:t>
            </a:r>
            <a:r>
              <a:rPr lang="vi-VN" sz="1600" dirty="0" smtClean="0"/>
              <a:t>protecția </a:t>
            </a:r>
            <a:r>
              <a:rPr lang="vi-VN" sz="1600" dirty="0"/>
              <a:t>împotriva demolării și salvarea din ruine;</a:t>
            </a:r>
          </a:p>
          <a:p>
            <a:pPr marL="0" indent="0">
              <a:buNone/>
            </a:pPr>
            <a:r>
              <a:rPr lang="vi-VN" sz="1600" dirty="0" smtClean="0"/>
              <a:t>8.</a:t>
            </a:r>
            <a:r>
              <a:rPr lang="ro-RO" sz="1600" dirty="0" smtClean="0"/>
              <a:t> </a:t>
            </a:r>
            <a:r>
              <a:rPr lang="vi-VN" sz="1600" dirty="0" smtClean="0"/>
              <a:t>protecția </a:t>
            </a:r>
            <a:r>
              <a:rPr lang="vi-VN" sz="1600" dirty="0"/>
              <a:t>și salvarea împotriva inundațiilor și accidentelor pe și sub apă;</a:t>
            </a:r>
          </a:p>
          <a:p>
            <a:pPr marL="0" indent="0">
              <a:buNone/>
            </a:pPr>
            <a:r>
              <a:rPr lang="vi-VN" sz="1600" dirty="0" smtClean="0"/>
              <a:t>9.</a:t>
            </a:r>
            <a:r>
              <a:rPr lang="ro-RO" sz="1600" dirty="0" smtClean="0"/>
              <a:t> </a:t>
            </a:r>
            <a:r>
              <a:rPr lang="vi-VN" sz="1600" dirty="0" smtClean="0"/>
              <a:t>protecţie </a:t>
            </a:r>
            <a:r>
              <a:rPr lang="vi-VN" sz="1600" dirty="0"/>
              <a:t>şi salvare in zone inaccesibile;</a:t>
            </a:r>
          </a:p>
          <a:p>
            <a:pPr marL="0" indent="0">
              <a:buNone/>
            </a:pPr>
            <a:r>
              <a:rPr lang="vi-VN" sz="1600" dirty="0" smtClean="0"/>
              <a:t>10</a:t>
            </a:r>
            <a:r>
              <a:rPr lang="ro-RO" sz="1600" dirty="0" smtClean="0"/>
              <a:t>. </a:t>
            </a:r>
            <a:r>
              <a:rPr lang="vi-VN" sz="1600" dirty="0" smtClean="0"/>
              <a:t>protecţie </a:t>
            </a:r>
            <a:r>
              <a:rPr lang="vi-VN" sz="1600" dirty="0"/>
              <a:t>şi salvare de incendiu si explozie;</a:t>
            </a:r>
          </a:p>
          <a:p>
            <a:pPr marL="0" indent="0">
              <a:buNone/>
            </a:pPr>
            <a:r>
              <a:rPr lang="vi-VN" sz="1600" dirty="0"/>
              <a:t>11</a:t>
            </a:r>
            <a:r>
              <a:rPr lang="vi-VN" sz="1600" dirty="0" smtClean="0"/>
              <a:t>.</a:t>
            </a:r>
            <a:r>
              <a:rPr lang="ro-RO" sz="1600" dirty="0" smtClean="0"/>
              <a:t> </a:t>
            </a:r>
            <a:r>
              <a:rPr lang="vi-VN" sz="1600" dirty="0" smtClean="0"/>
              <a:t>protecție </a:t>
            </a:r>
            <a:r>
              <a:rPr lang="vi-VN" sz="1600" dirty="0"/>
              <a:t>împotriva muniţiei neexplodate;</a:t>
            </a:r>
          </a:p>
          <a:p>
            <a:pPr marL="0" indent="0">
              <a:buNone/>
            </a:pPr>
            <a:r>
              <a:rPr lang="vi-VN" sz="1600" dirty="0"/>
              <a:t>12</a:t>
            </a:r>
            <a:r>
              <a:rPr lang="vi-VN" sz="1600" dirty="0" smtClean="0"/>
              <a:t>.</a:t>
            </a:r>
            <a:r>
              <a:rPr lang="ro-RO" sz="1600" dirty="0" smtClean="0"/>
              <a:t> </a:t>
            </a:r>
            <a:r>
              <a:rPr lang="vi-VN" sz="1600" dirty="0" smtClean="0"/>
              <a:t>prim </a:t>
            </a:r>
            <a:r>
              <a:rPr lang="vi-VN" sz="1600" dirty="0"/>
              <a:t>ajutor și ajutor medical;</a:t>
            </a:r>
          </a:p>
          <a:p>
            <a:pPr marL="0" indent="0">
              <a:buNone/>
            </a:pPr>
            <a:r>
              <a:rPr lang="vi-VN" sz="1600" dirty="0"/>
              <a:t>13</a:t>
            </a:r>
            <a:r>
              <a:rPr lang="vi-VN" sz="1600" dirty="0" smtClean="0"/>
              <a:t>.</a:t>
            </a:r>
            <a:r>
              <a:rPr lang="ro-RO" sz="1600" dirty="0" smtClean="0"/>
              <a:t> </a:t>
            </a:r>
            <a:r>
              <a:rPr lang="vi-VN" sz="1600" dirty="0" smtClean="0"/>
              <a:t>reabilitarea </a:t>
            </a:r>
            <a:r>
              <a:rPr lang="vi-VN" sz="1600" dirty="0"/>
              <a:t>terenului;</a:t>
            </a:r>
          </a:p>
          <a:p>
            <a:pPr marL="0" indent="0">
              <a:buNone/>
            </a:pPr>
            <a:r>
              <a:rPr lang="vi-VN" sz="1600" dirty="0"/>
              <a:t>14</a:t>
            </a:r>
            <a:r>
              <a:rPr lang="vi-VN" sz="1600" dirty="0" smtClean="0"/>
              <a:t>.</a:t>
            </a:r>
            <a:r>
              <a:rPr lang="ro-RO" sz="1600" dirty="0" smtClean="0"/>
              <a:t> </a:t>
            </a:r>
            <a:r>
              <a:rPr lang="vi-VN" sz="1600" dirty="0" smtClean="0"/>
              <a:t>conservarea </a:t>
            </a:r>
            <a:r>
              <a:rPr lang="vi-VN" sz="1600" dirty="0"/>
              <a:t>bunurilor esenţiale pentru supravieţuire;</a:t>
            </a:r>
          </a:p>
          <a:p>
            <a:pPr marL="0" indent="0">
              <a:buNone/>
            </a:pPr>
            <a:r>
              <a:rPr lang="vi-VN" sz="1600" dirty="0"/>
              <a:t>15</a:t>
            </a:r>
            <a:r>
              <a:rPr lang="vi-VN" sz="1600" dirty="0" smtClean="0"/>
              <a:t>.</a:t>
            </a:r>
            <a:r>
              <a:rPr lang="ro-RO" sz="1600" dirty="0" smtClean="0"/>
              <a:t> </a:t>
            </a:r>
            <a:r>
              <a:rPr lang="vi-VN" sz="1600" dirty="0" smtClean="0"/>
              <a:t>instituirea </a:t>
            </a:r>
            <a:r>
              <a:rPr lang="vi-VN" sz="1600" dirty="0"/>
              <a:t>urgentă a serviciilor necesare de interes public.</a:t>
            </a:r>
          </a:p>
        </p:txBody>
      </p:sp>
    </p:spTree>
    <p:extLst>
      <p:ext uri="{BB962C8B-B14F-4D97-AF65-F5344CB8AC3E}">
        <p14:creationId xmlns="" xmlns:p14="http://schemas.microsoft.com/office/powerpoint/2010/main" val="1213916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77A43C-B08A-4D59-96C4-AF02ACFD549E}"/>
              </a:ext>
            </a:extLst>
          </p:cNvPr>
          <p:cNvSpPr>
            <a:spLocks noGrp="1"/>
          </p:cNvSpPr>
          <p:nvPr>
            <p:ph type="title"/>
          </p:nvPr>
        </p:nvSpPr>
        <p:spPr>
          <a:xfrm>
            <a:off x="4419600" y="404813"/>
            <a:ext cx="4472880" cy="1007963"/>
          </a:xfrm>
        </p:spPr>
        <p:txBody>
          <a:bodyPr/>
          <a:lstStyle/>
          <a:p>
            <a:r>
              <a:rPr lang="en-US" dirty="0" err="1">
                <a:latin typeface="Times New Roman" panose="02020603050405020304" pitchFamily="18" charset="0"/>
                <a:cs typeface="Times New Roman" panose="02020603050405020304" pitchFamily="18" charset="0"/>
              </a:rPr>
              <a:t>Organizarea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protecţiei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civile</a:t>
            </a:r>
            <a:endParaRPr lang="en-US" dirty="0"/>
          </a:p>
        </p:txBody>
      </p:sp>
      <p:sp>
        <p:nvSpPr>
          <p:cNvPr id="3" name="Content Placeholder 2">
            <a:extLst>
              <a:ext uri="{FF2B5EF4-FFF2-40B4-BE49-F238E27FC236}">
                <a16:creationId xmlns:a16="http://schemas.microsoft.com/office/drawing/2014/main" xmlns="" id="{6DC6F6C6-9153-4D34-A26D-A49327B21C0C}"/>
              </a:ext>
            </a:extLst>
          </p:cNvPr>
          <p:cNvSpPr>
            <a:spLocks noGrp="1"/>
          </p:cNvSpPr>
          <p:nvPr>
            <p:ph idx="1"/>
          </p:nvPr>
        </p:nvSpPr>
        <p:spPr/>
        <p:txBody>
          <a:bodyPr>
            <a:normAutofit fontScale="70000" lnSpcReduction="20000"/>
          </a:bodyPr>
          <a:lstStyle/>
          <a:p>
            <a:pPr marL="0" indent="0">
              <a:buNone/>
            </a:pPr>
            <a:r>
              <a:rPr lang="en-US" dirty="0" err="1" smtClean="0"/>
              <a:t>Principi</a:t>
            </a:r>
            <a:r>
              <a:rPr lang="ro-RO" dirty="0" smtClean="0"/>
              <a:t>i</a:t>
            </a:r>
            <a:r>
              <a:rPr lang="en-US" dirty="0" smtClean="0"/>
              <a:t>:</a:t>
            </a:r>
            <a:endParaRPr lang="en-US" dirty="0"/>
          </a:p>
          <a:p>
            <a:r>
              <a:rPr lang="ro-RO" dirty="0" smtClean="0"/>
              <a:t>Ordinea juridică</a:t>
            </a:r>
            <a:r>
              <a:rPr lang="en-US" dirty="0" smtClean="0"/>
              <a:t>,</a:t>
            </a:r>
            <a:endParaRPr lang="en-US" dirty="0"/>
          </a:p>
          <a:p>
            <a:r>
              <a:rPr lang="ro-RO" dirty="0" smtClean="0"/>
              <a:t>Conformitatea juridică internaţională</a:t>
            </a:r>
            <a:r>
              <a:rPr lang="en-US" dirty="0" smtClean="0"/>
              <a:t>,</a:t>
            </a:r>
            <a:endParaRPr lang="en-US" dirty="0"/>
          </a:p>
          <a:p>
            <a:r>
              <a:rPr lang="ro-RO" dirty="0" smtClean="0"/>
              <a:t>Deschiderea şi cooperarea internaţională</a:t>
            </a:r>
            <a:r>
              <a:rPr lang="en-US" dirty="0" smtClean="0"/>
              <a:t>,</a:t>
            </a:r>
            <a:endParaRPr lang="en-US" dirty="0"/>
          </a:p>
          <a:p>
            <a:r>
              <a:rPr lang="ro-RO" dirty="0" smtClean="0"/>
              <a:t>Actualitatea</a:t>
            </a:r>
            <a:r>
              <a:rPr lang="en-US" dirty="0" smtClean="0"/>
              <a:t>,</a:t>
            </a:r>
            <a:endParaRPr lang="en-US" dirty="0"/>
          </a:p>
          <a:p>
            <a:r>
              <a:rPr lang="ro-RO" dirty="0" smtClean="0"/>
              <a:t>Organizarea</a:t>
            </a:r>
            <a:r>
              <a:rPr lang="en-US" dirty="0" smtClean="0"/>
              <a:t>,</a:t>
            </a:r>
            <a:endParaRPr lang="en-US" dirty="0"/>
          </a:p>
          <a:p>
            <a:r>
              <a:rPr lang="ro-RO" dirty="0" smtClean="0"/>
              <a:t>Conformitatea</a:t>
            </a:r>
            <a:r>
              <a:rPr lang="en-US" dirty="0" smtClean="0"/>
              <a:t>,</a:t>
            </a:r>
            <a:endParaRPr lang="en-US" dirty="0"/>
          </a:p>
          <a:p>
            <a:r>
              <a:rPr lang="en-US" dirty="0" err="1" smtClean="0"/>
              <a:t>Autenti</a:t>
            </a:r>
            <a:r>
              <a:rPr lang="ro-RO" dirty="0" smtClean="0"/>
              <a:t>citatea</a:t>
            </a:r>
            <a:r>
              <a:rPr lang="en-US" dirty="0" smtClean="0"/>
              <a:t>,</a:t>
            </a:r>
            <a:endParaRPr lang="en-US" dirty="0"/>
          </a:p>
          <a:p>
            <a:r>
              <a:rPr lang="ro-RO" dirty="0" smtClean="0"/>
              <a:t>Baza ştiinţifică</a:t>
            </a:r>
            <a:r>
              <a:rPr lang="en-US" dirty="0" smtClean="0"/>
              <a:t>,</a:t>
            </a:r>
            <a:endParaRPr lang="en-US" dirty="0"/>
          </a:p>
          <a:p>
            <a:r>
              <a:rPr lang="ro-RO" dirty="0" smtClean="0"/>
              <a:t>Coordonarea</a:t>
            </a:r>
            <a:r>
              <a:rPr lang="en-US" dirty="0" smtClean="0"/>
              <a:t>,</a:t>
            </a:r>
            <a:endParaRPr lang="en-US" dirty="0"/>
          </a:p>
          <a:p>
            <a:r>
              <a:rPr lang="ro-RO" dirty="0" smtClean="0"/>
              <a:t>Transparenţa</a:t>
            </a:r>
            <a:r>
              <a:rPr lang="en-US" dirty="0" smtClean="0"/>
              <a:t>,</a:t>
            </a:r>
            <a:endParaRPr lang="en-US" dirty="0"/>
          </a:p>
          <a:p>
            <a:r>
              <a:rPr lang="ro-RO" dirty="0" smtClean="0"/>
              <a:t>Cuprinderea totală a sistemului</a:t>
            </a:r>
            <a:r>
              <a:rPr lang="en-US" dirty="0" smtClean="0"/>
              <a:t>,</a:t>
            </a:r>
            <a:endParaRPr lang="en-US" dirty="0"/>
          </a:p>
          <a:p>
            <a:r>
              <a:rPr lang="en-US" dirty="0" err="1" smtClean="0"/>
              <a:t>Eti</a:t>
            </a:r>
            <a:r>
              <a:rPr lang="ro-RO" dirty="0" smtClean="0"/>
              <a:t>ca</a:t>
            </a:r>
            <a:r>
              <a:rPr lang="en-US" dirty="0" smtClean="0"/>
              <a:t>.</a:t>
            </a:r>
            <a:endParaRPr lang="en-US" sz="1600" dirty="0"/>
          </a:p>
        </p:txBody>
      </p:sp>
    </p:spTree>
    <p:extLst>
      <p:ext uri="{BB962C8B-B14F-4D97-AF65-F5344CB8AC3E}">
        <p14:creationId xmlns="" xmlns:p14="http://schemas.microsoft.com/office/powerpoint/2010/main" val="1734936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6F6F44-DC72-4EA2-9175-FF49303CBB98}"/>
              </a:ext>
            </a:extLst>
          </p:cNvPr>
          <p:cNvSpPr>
            <a:spLocks noGrp="1"/>
          </p:cNvSpPr>
          <p:nvPr>
            <p:ph type="title"/>
          </p:nvPr>
        </p:nvSpPr>
        <p:spPr>
          <a:xfrm>
            <a:off x="4572000" y="404813"/>
            <a:ext cx="3888432" cy="1079971"/>
          </a:xfrm>
        </p:spPr>
        <p:txBody>
          <a:bodyPr/>
          <a:lstStyle/>
          <a:p>
            <a:r>
              <a:rPr lang="ro-RO" sz="2400" dirty="0" smtClean="0">
                <a:latin typeface="Times New Roman" panose="02020603050405020304" pitchFamily="18" charset="0"/>
                <a:cs typeface="Times New Roman" panose="02020603050405020304" pitchFamily="18" charset="0"/>
              </a:rPr>
              <a:t>Planificarea şi pregătirea protecţiei civile</a:t>
            </a:r>
            <a:endParaRPr lang="en-US" sz="2400" dirty="0"/>
          </a:p>
        </p:txBody>
      </p:sp>
      <p:sp>
        <p:nvSpPr>
          <p:cNvPr id="3" name="Content Placeholder 2">
            <a:extLst>
              <a:ext uri="{FF2B5EF4-FFF2-40B4-BE49-F238E27FC236}">
                <a16:creationId xmlns:a16="http://schemas.microsoft.com/office/drawing/2014/main" xmlns="" id="{E71B7602-04EA-41C1-819C-2F061B898358}"/>
              </a:ext>
            </a:extLst>
          </p:cNvPr>
          <p:cNvSpPr>
            <a:spLocks noGrp="1"/>
          </p:cNvSpPr>
          <p:nvPr>
            <p:ph idx="1"/>
          </p:nvPr>
        </p:nvSpPr>
        <p:spPr/>
        <p:txBody>
          <a:bodyPr>
            <a:normAutofit/>
          </a:bodyPr>
          <a:lstStyle/>
          <a:p>
            <a:pPr marL="0" indent="0" algn="just">
              <a:buNone/>
            </a:pPr>
            <a:endParaRPr lang="en-US" dirty="0"/>
          </a:p>
          <a:p>
            <a:pPr algn="just"/>
            <a:r>
              <a:rPr lang="ro-RO" dirty="0" smtClean="0"/>
              <a:t>Planul de dezvoltare, dotare şi pregătire a protecţiei civile, </a:t>
            </a:r>
          </a:p>
          <a:p>
            <a:pPr algn="just"/>
            <a:r>
              <a:rPr lang="ro-RO" dirty="0" smtClean="0"/>
              <a:t>Planul de apărare pentru angajarea protecţiei civile în război,</a:t>
            </a:r>
          </a:p>
          <a:p>
            <a:pPr algn="just"/>
            <a:r>
              <a:rPr lang="ro-RO" dirty="0" smtClean="0"/>
              <a:t>Planul de protejare şi salvare în situaţii de urgenţă</a:t>
            </a:r>
            <a:r>
              <a:rPr lang="en-US" dirty="0" smtClean="0"/>
              <a:t>.</a:t>
            </a:r>
            <a:endParaRPr lang="en-US" dirty="0"/>
          </a:p>
        </p:txBody>
      </p:sp>
    </p:spTree>
    <p:extLst>
      <p:ext uri="{BB962C8B-B14F-4D97-AF65-F5344CB8AC3E}">
        <p14:creationId xmlns="" xmlns:p14="http://schemas.microsoft.com/office/powerpoint/2010/main" val="3471615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D721F3-A339-4126-8269-9A0FFC21A45E}"/>
              </a:ext>
            </a:extLst>
          </p:cNvPr>
          <p:cNvSpPr>
            <a:spLocks noGrp="1"/>
          </p:cNvSpPr>
          <p:nvPr>
            <p:ph type="title"/>
          </p:nvPr>
        </p:nvSpPr>
        <p:spPr>
          <a:xfrm>
            <a:off x="4495800" y="404813"/>
            <a:ext cx="4108648" cy="1195387"/>
          </a:xfrm>
        </p:spPr>
        <p:txBody>
          <a:bodyPr/>
          <a:lstStyle/>
          <a:p>
            <a:r>
              <a:rPr lang="ro-RO" sz="2800" dirty="0" smtClean="0">
                <a:latin typeface="Times New Roman" panose="02020603050405020304" pitchFamily="18" charset="0"/>
                <a:cs typeface="Times New Roman" panose="02020603050405020304" pitchFamily="18" charset="0"/>
              </a:rPr>
              <a:t>Planificarea şi pregătirea protecţiei civile</a:t>
            </a:r>
            <a:endParaRPr lang="en-US" sz="2800" dirty="0"/>
          </a:p>
        </p:txBody>
      </p:sp>
      <p:sp>
        <p:nvSpPr>
          <p:cNvPr id="3" name="Content Placeholder 2">
            <a:extLst>
              <a:ext uri="{FF2B5EF4-FFF2-40B4-BE49-F238E27FC236}">
                <a16:creationId xmlns:a16="http://schemas.microsoft.com/office/drawing/2014/main" xmlns="" id="{878594DE-75A3-4D45-BE1D-D6CDA86259AD}"/>
              </a:ext>
            </a:extLst>
          </p:cNvPr>
          <p:cNvSpPr>
            <a:spLocks noGrp="1"/>
          </p:cNvSpPr>
          <p:nvPr>
            <p:ph idx="1"/>
          </p:nvPr>
        </p:nvSpPr>
        <p:spPr>
          <a:xfrm>
            <a:off x="389646" y="2564904"/>
            <a:ext cx="8229600" cy="2404864"/>
          </a:xfrm>
        </p:spPr>
        <p:txBody>
          <a:bodyPr/>
          <a:lstStyle/>
          <a:p>
            <a:r>
              <a:rPr lang="ro-RO" dirty="0"/>
              <a:t>p</a:t>
            </a:r>
            <a:r>
              <a:rPr lang="ro-RO" dirty="0" smtClean="0"/>
              <a:t>e termen lung</a:t>
            </a:r>
            <a:r>
              <a:rPr lang="en-US" dirty="0" smtClean="0"/>
              <a:t>,</a:t>
            </a:r>
            <a:endParaRPr lang="en-US" dirty="0"/>
          </a:p>
          <a:p>
            <a:r>
              <a:rPr lang="ro-RO" dirty="0" smtClean="0"/>
              <a:t>pe termen mediu</a:t>
            </a:r>
            <a:r>
              <a:rPr lang="en-US" dirty="0" smtClean="0"/>
              <a:t>,</a:t>
            </a:r>
            <a:endParaRPr lang="en-US" dirty="0"/>
          </a:p>
          <a:p>
            <a:r>
              <a:rPr lang="ro-RO" dirty="0" smtClean="0"/>
              <a:t>pe termen scurt</a:t>
            </a:r>
            <a:r>
              <a:rPr lang="en-US" dirty="0" smtClean="0"/>
              <a:t>. </a:t>
            </a:r>
            <a:endParaRPr lang="en-US" dirty="0"/>
          </a:p>
        </p:txBody>
      </p:sp>
    </p:spTree>
    <p:extLst>
      <p:ext uri="{BB962C8B-B14F-4D97-AF65-F5344CB8AC3E}">
        <p14:creationId xmlns="" xmlns:p14="http://schemas.microsoft.com/office/powerpoint/2010/main" val="10081213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404813"/>
            <a:ext cx="4572000" cy="1007963"/>
          </a:xfrm>
        </p:spPr>
        <p:txBody>
          <a:bodyPr/>
          <a:lstStyle/>
          <a:p>
            <a:r>
              <a:rPr lang="ro-RO" sz="2400" dirty="0" smtClean="0">
                <a:latin typeface="Times New Roman" panose="02020603050405020304" pitchFamily="18" charset="0"/>
                <a:cs typeface="Times New Roman" panose="02020603050405020304" pitchFamily="18" charset="0"/>
              </a:rPr>
              <a:t>Evaluarea ameninţării şi vulnerabilităţii</a:t>
            </a:r>
            <a:endParaRPr lang="en-US" sz="2400" dirty="0"/>
          </a:p>
        </p:txBody>
      </p:sp>
      <p:sp>
        <p:nvSpPr>
          <p:cNvPr id="3" name="Content Placeholder 2"/>
          <p:cNvSpPr>
            <a:spLocks noGrp="1"/>
          </p:cNvSpPr>
          <p:nvPr>
            <p:ph idx="1"/>
          </p:nvPr>
        </p:nvSpPr>
        <p:spPr>
          <a:xfrm>
            <a:off x="457200" y="1600200"/>
            <a:ext cx="8229600" cy="4572000"/>
          </a:xfrm>
        </p:spPr>
        <p:txBody>
          <a:bodyPr>
            <a:normAutofit/>
          </a:bodyPr>
          <a:lstStyle/>
          <a:p>
            <a:pPr marL="0" indent="0" algn="just">
              <a:buNone/>
            </a:pPr>
            <a:r>
              <a:rPr lang="ro-RO" sz="1800" dirty="0" smtClean="0"/>
              <a:t>Echipe de experţi în colaborare cu autorităţile competente de protecţie vicilă evaluează ameninţările de dezastre naturale şi alte dezastre după tipul de pericole:</a:t>
            </a:r>
          </a:p>
          <a:p>
            <a:pPr algn="just">
              <a:buFont typeface="+mj-lt"/>
              <a:buAutoNum type="arabicPeriod"/>
            </a:pPr>
            <a:r>
              <a:rPr lang="ro-RO" sz="1800" dirty="0" smtClean="0"/>
              <a:t>pentru cutremur</a:t>
            </a:r>
          </a:p>
          <a:p>
            <a:pPr algn="just">
              <a:buFont typeface="+mj-lt"/>
              <a:buAutoNum type="arabicPeriod"/>
            </a:pPr>
            <a:r>
              <a:rPr lang="ro-RO" sz="1800" dirty="0" smtClean="0"/>
              <a:t>pentru inundaţii</a:t>
            </a:r>
            <a:r>
              <a:rPr lang="en-US" sz="1800" dirty="0" smtClean="0"/>
              <a:t>,</a:t>
            </a:r>
            <a:endParaRPr lang="en-US" sz="1800" dirty="0"/>
          </a:p>
          <a:p>
            <a:pPr algn="just">
              <a:buFont typeface="+mj-lt"/>
              <a:buAutoNum type="arabicPeriod"/>
            </a:pPr>
            <a:r>
              <a:rPr lang="ro-RO" sz="1800" dirty="0" smtClean="0"/>
              <a:t>pentru incendii</a:t>
            </a:r>
            <a:r>
              <a:rPr lang="en-US" sz="1800" dirty="0" smtClean="0"/>
              <a:t>,</a:t>
            </a:r>
            <a:endParaRPr lang="en-US" sz="1800" dirty="0"/>
          </a:p>
          <a:p>
            <a:pPr algn="just">
              <a:buFont typeface="+mj-lt"/>
              <a:buAutoNum type="arabicPeriod"/>
            </a:pPr>
            <a:r>
              <a:rPr lang="ro-RO" sz="1800" dirty="0" smtClean="0"/>
              <a:t>pentru zăpadă şi gheaţă,</a:t>
            </a:r>
            <a:endParaRPr lang="en-US" sz="1800" dirty="0"/>
          </a:p>
          <a:p>
            <a:pPr algn="just">
              <a:buFont typeface="+mj-lt"/>
              <a:buAutoNum type="arabicPeriod"/>
            </a:pPr>
            <a:r>
              <a:rPr lang="ro-RO" sz="1800" dirty="0" smtClean="0"/>
              <a:t>pentru derapaje şi alunecări de teren,</a:t>
            </a:r>
          </a:p>
          <a:p>
            <a:pPr algn="just">
              <a:buFont typeface="+mj-lt"/>
              <a:buAutoNum type="arabicPeriod"/>
            </a:pPr>
            <a:r>
              <a:rPr lang="ro-RO" sz="1800" dirty="0" smtClean="0"/>
              <a:t>pentru epidemii,</a:t>
            </a:r>
          </a:p>
          <a:p>
            <a:pPr algn="just">
              <a:buFont typeface="+mj-lt"/>
              <a:buAutoNum type="arabicPeriod"/>
            </a:pPr>
            <a:r>
              <a:rPr lang="ro-RO" sz="1800" dirty="0" smtClean="0"/>
              <a:t>pentru boli infecţioase la plante, </a:t>
            </a:r>
          </a:p>
          <a:p>
            <a:pPr algn="just">
              <a:buFont typeface="+mj-lt"/>
              <a:buAutoNum type="arabicPeriod"/>
            </a:pPr>
            <a:r>
              <a:rPr lang="ro-RO" sz="1800" dirty="0" smtClean="0"/>
              <a:t>pentru boli infecţioase la animale.</a:t>
            </a:r>
            <a:endParaRPr lang="en-US" sz="1800" dirty="0"/>
          </a:p>
          <a:p>
            <a:pPr marL="0" indent="0" algn="just">
              <a:buNone/>
            </a:pPr>
            <a:r>
              <a:rPr lang="ro-RO" sz="1800" dirty="0" smtClean="0"/>
              <a:t>Evaluarea ameninţării de dezastre elementare şi alte dezastre reprezintă temeiul pentru elaborarea planului de protejare de dezastre elementare şi alte calamităţi.</a:t>
            </a:r>
            <a:endParaRPr lang="en-US" sz="1800" dirty="0"/>
          </a:p>
        </p:txBody>
      </p:sp>
    </p:spTree>
    <p:extLst>
      <p:ext uri="{BB962C8B-B14F-4D97-AF65-F5344CB8AC3E}">
        <p14:creationId xmlns="" xmlns:p14="http://schemas.microsoft.com/office/powerpoint/2010/main" val="22048879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0" y="404813"/>
            <a:ext cx="4419600" cy="1007963"/>
          </a:xfrm>
        </p:spPr>
        <p:txBody>
          <a:bodyPr/>
          <a:lstStyle/>
          <a:p>
            <a:r>
              <a:rPr lang="ro-RO" dirty="0">
                <a:latin typeface="Times New Roman" panose="02020603050405020304" pitchFamily="18" charset="0"/>
                <a:cs typeface="Times New Roman" panose="02020603050405020304" pitchFamily="18" charset="0"/>
              </a:rPr>
              <a:t>Evaluarea ameninţării şi vulnerabilităţii</a:t>
            </a:r>
            <a:endParaRPr lang="en-US" dirty="0"/>
          </a:p>
        </p:txBody>
      </p:sp>
      <p:sp>
        <p:nvSpPr>
          <p:cNvPr id="3" name="Content Placeholder 2"/>
          <p:cNvSpPr>
            <a:spLocks noGrp="1"/>
          </p:cNvSpPr>
          <p:nvPr>
            <p:ph idx="1"/>
          </p:nvPr>
        </p:nvSpPr>
        <p:spPr>
          <a:xfrm>
            <a:off x="457200" y="1600200"/>
            <a:ext cx="8229600" cy="5141168"/>
          </a:xfrm>
        </p:spPr>
        <p:txBody>
          <a:bodyPr>
            <a:normAutofit/>
          </a:bodyPr>
          <a:lstStyle/>
          <a:p>
            <a:pPr marL="0" indent="0" algn="just">
              <a:buNone/>
            </a:pPr>
            <a:r>
              <a:rPr lang="ro-RO" sz="1600" dirty="0" smtClean="0">
                <a:solidFill>
                  <a:srgbClr val="202122"/>
                </a:solidFill>
                <a:latin typeface="Calibri" panose="020F0502020204030204" pitchFamily="34" charset="0"/>
                <a:ea typeface="Calibri" panose="020F0502020204030204" pitchFamily="34" charset="0"/>
                <a:cs typeface="Calibri" panose="020F0502020204030204" pitchFamily="34" charset="0"/>
              </a:rPr>
              <a:t>Pentru ca sistemul de apărare să fie modern la nivelul necesităţilor reale şi al posibilităţilor societăii, organizarea acestuia trebuie să se bazeze pe anumite principii specifice pentru acest tipă de organizare </a:t>
            </a:r>
            <a:r>
              <a:rPr lang="ro-RO" sz="1600" dirty="0">
                <a:latin typeface="Calibri" panose="020F0502020204030204" pitchFamily="34" charset="0"/>
                <a:ea typeface="Calibri" panose="020F0502020204030204" pitchFamily="34" charset="0"/>
                <a:cs typeface="Calibri" panose="020F0502020204030204" pitchFamily="34" charset="0"/>
              </a:rPr>
              <a:t>Dintre numeroasele principii de organizare și pregătire a sistemului de protecție civilă, este necesar să se asigure respectarea următoarelor:</a:t>
            </a:r>
          </a:p>
          <a:p>
            <a:pPr algn="just">
              <a:buFont typeface="+mj-lt"/>
              <a:buAutoNum type="arabicPeriod"/>
            </a:pPr>
            <a:r>
              <a:rPr lang="vi-VN" sz="1600" dirty="0">
                <a:solidFill>
                  <a:srgbClr val="202122"/>
                </a:solidFill>
                <a:latin typeface="Calibri" panose="020F0502020204030204" pitchFamily="34" charset="0"/>
                <a:ea typeface="Calibri" panose="020F0502020204030204" pitchFamily="34" charset="0"/>
                <a:cs typeface="Calibri" panose="020F0502020204030204" pitchFamily="34" charset="0"/>
              </a:rPr>
              <a:t>rincipiul prevenirii este general acceptat în protecția civilă, și se exprimă în elaborarea și aplicarea măsurilor preventive care vizează reducerea riscului de pericol sau (dacă acesta nu poate fi prevenit) reducerea consecințelor</a:t>
            </a:r>
            <a:r>
              <a:rPr lang="en-US" sz="1600" dirty="0" smtClean="0">
                <a:solidFill>
                  <a:srgbClr val="202122"/>
                </a:solidFill>
                <a:latin typeface="Calibri" panose="020F0502020204030204" pitchFamily="34" charset="0"/>
                <a:ea typeface="Calibri" panose="020F0502020204030204" pitchFamily="34" charset="0"/>
                <a:cs typeface="Calibri" panose="020F0502020204030204" pitchFamily="34" charset="0"/>
              </a:rPr>
              <a:t>.</a:t>
            </a:r>
            <a:endParaRPr lang="en-US" sz="1600" dirty="0">
              <a:solidFill>
                <a:srgbClr val="202122"/>
              </a:solidFill>
              <a:latin typeface="Calibri" panose="020F0502020204030204" pitchFamily="34" charset="0"/>
              <a:ea typeface="Calibri" panose="020F0502020204030204" pitchFamily="34" charset="0"/>
              <a:cs typeface="Calibri" panose="020F0502020204030204" pitchFamily="34" charset="0"/>
            </a:endParaRPr>
          </a:p>
          <a:p>
            <a:pPr algn="just">
              <a:buFont typeface="+mj-lt"/>
              <a:buAutoNum type="arabicPeriod"/>
            </a:pPr>
            <a:r>
              <a:rPr lang="vi-VN" sz="1600" dirty="0">
                <a:solidFill>
                  <a:srgbClr val="202122"/>
                </a:solidFill>
                <a:latin typeface="Calibri" panose="020F0502020204030204" pitchFamily="34" charset="0"/>
                <a:ea typeface="Calibri" panose="020F0502020204030204" pitchFamily="34" charset="0"/>
                <a:cs typeface="Calibri" panose="020F0502020204030204" pitchFamily="34" charset="0"/>
              </a:rPr>
              <a:t>Masivitatea ca principiu implică angajarea planificată a tuturor resurselor umane și tehnice în sarcinile de protecție și salvare. Acest principiu insistă ca întreaga populație să fie instruită, pregătită și inclusă în sistemul de protecție și salvare, în primul rând în cadrul protecției personale și reciproce a </a:t>
            </a:r>
            <a:r>
              <a:rPr lang="vi-VN" sz="1600" dirty="0" smtClean="0">
                <a:solidFill>
                  <a:srgbClr val="202122"/>
                </a:solidFill>
                <a:latin typeface="Calibri" panose="020F0502020204030204" pitchFamily="34" charset="0"/>
                <a:ea typeface="Calibri" panose="020F0502020204030204" pitchFamily="34" charset="0"/>
                <a:cs typeface="Calibri" panose="020F0502020204030204" pitchFamily="34" charset="0"/>
              </a:rPr>
              <a:t>cetățenilor</a:t>
            </a:r>
            <a:r>
              <a:rPr lang="ro-RO" sz="1600" dirty="0" smtClean="0">
                <a:solidFill>
                  <a:srgbClr val="202122"/>
                </a:solidFill>
                <a:latin typeface="Calibri" panose="020F0502020204030204" pitchFamily="34" charset="0"/>
                <a:ea typeface="Calibri" panose="020F0502020204030204" pitchFamily="34" charset="0"/>
                <a:cs typeface="Calibri" panose="020F0502020204030204" pitchFamily="34" charset="0"/>
              </a:rPr>
              <a:t>.</a:t>
            </a:r>
          </a:p>
          <a:p>
            <a:pPr algn="just">
              <a:buFont typeface="+mj-lt"/>
              <a:buAutoNum type="arabicPeriod"/>
            </a:pPr>
            <a:r>
              <a:rPr lang="vi-VN" sz="1600" dirty="0">
                <a:solidFill>
                  <a:srgbClr val="202122"/>
                </a:solidFill>
                <a:latin typeface="Calibri" panose="020F0502020204030204" pitchFamily="34" charset="0"/>
                <a:ea typeface="Calibri" panose="020F0502020204030204" pitchFamily="34" charset="0"/>
                <a:cs typeface="Calibri" panose="020F0502020204030204" pitchFamily="34" charset="0"/>
              </a:rPr>
              <a:t>Pregătirea la timp a protecției civile pe timp de pace. Acest principiu presupune organizarea și pregătirea întregului sistem de protecție și salvare în timp util, ceea ce înseamnă încă în pace, adică înainte de apariția pericolului. Prin implementarea măsurilor și procedurilor preventive adecvate, prin pregătirea cuprinzătoare a resurselor umane și materiale, se creează condițiile necesare pentru o acțiune rapidă și eficientă de protecție și salvare în caz de situații de </a:t>
            </a:r>
            <a:r>
              <a:rPr lang="vi-VN" sz="1600" dirty="0" smtClean="0">
                <a:solidFill>
                  <a:srgbClr val="202122"/>
                </a:solidFill>
                <a:latin typeface="Calibri" panose="020F0502020204030204" pitchFamily="34" charset="0"/>
                <a:ea typeface="Calibri" panose="020F0502020204030204" pitchFamily="34" charset="0"/>
                <a:cs typeface="Calibri" panose="020F0502020204030204" pitchFamily="34" charset="0"/>
              </a:rPr>
              <a:t>urgență</a:t>
            </a:r>
            <a:r>
              <a:rPr lang="ro-RO" sz="1600" dirty="0" smtClean="0">
                <a:solidFill>
                  <a:srgbClr val="202122"/>
                </a:solidFill>
                <a:latin typeface="Calibri" panose="020F0502020204030204" pitchFamily="34" charset="0"/>
                <a:ea typeface="Calibri" panose="020F0502020204030204" pitchFamily="34" charset="0"/>
                <a:cs typeface="Calibri" panose="020F0502020204030204" pitchFamily="34" charset="0"/>
              </a:rPr>
              <a:t>.</a:t>
            </a:r>
            <a:endParaRPr lang="en-US" sz="2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 xmlns:p14="http://schemas.microsoft.com/office/powerpoint/2010/main" val="25114445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9600" y="228600"/>
            <a:ext cx="4724400" cy="1007963"/>
          </a:xfrm>
        </p:spPr>
        <p:txBody>
          <a:bodyPr/>
          <a:lstStyle/>
          <a:p>
            <a:r>
              <a:rPr lang="ro-RO" sz="2400" dirty="0" smtClean="0">
                <a:latin typeface="Times New Roman" panose="02020603050405020304" pitchFamily="18" charset="0"/>
                <a:cs typeface="Times New Roman" panose="02020603050405020304" pitchFamily="18" charset="0"/>
              </a:rPr>
              <a:t>Principii de organizare şi pregătire</a:t>
            </a:r>
            <a:endParaRPr lang="en-US" sz="2400" dirty="0"/>
          </a:p>
        </p:txBody>
      </p:sp>
      <p:sp>
        <p:nvSpPr>
          <p:cNvPr id="3" name="Content Placeholder 2"/>
          <p:cNvSpPr>
            <a:spLocks noGrp="1"/>
          </p:cNvSpPr>
          <p:nvPr>
            <p:ph idx="1"/>
          </p:nvPr>
        </p:nvSpPr>
        <p:spPr>
          <a:xfrm>
            <a:off x="457200" y="1143000"/>
            <a:ext cx="8229600" cy="5598368"/>
          </a:xfrm>
        </p:spPr>
        <p:txBody>
          <a:bodyPr>
            <a:normAutofit/>
          </a:bodyPr>
          <a:lstStyle/>
          <a:p>
            <a:pPr marL="0" indent="0" algn="just">
              <a:buNone/>
            </a:pPr>
            <a:r>
              <a:rPr lang="ro-RO" sz="1500" dirty="0" smtClean="0">
                <a:solidFill>
                  <a:srgbClr val="202122"/>
                </a:solidFill>
                <a:latin typeface="Arial" panose="020B0604020202020204" pitchFamily="34" charset="0"/>
              </a:rPr>
              <a:t>5. </a:t>
            </a:r>
            <a:r>
              <a:rPr lang="vi-VN" sz="1500" dirty="0" smtClean="0">
                <a:solidFill>
                  <a:srgbClr val="202122"/>
                </a:solidFill>
                <a:latin typeface="Arial" panose="020B0604020202020204" pitchFamily="34" charset="0"/>
              </a:rPr>
              <a:t>Reprezentarea </a:t>
            </a:r>
            <a:r>
              <a:rPr lang="vi-VN" sz="1500" dirty="0">
                <a:solidFill>
                  <a:srgbClr val="202122"/>
                </a:solidFill>
                <a:latin typeface="Arial" panose="020B0604020202020204" pitchFamily="34" charset="0"/>
              </a:rPr>
              <a:t>maximă a „obligațiilor colective de protecție civilă”. După cum s-a menționat deja, termenul „obligați colectivi ai protecției civile” înseamnă toate acele companii, organizații, servicii și instituții care desfășoară activități importante pentru protecția și salvarea persoanelor, bunurilor materiale și a mediului. La toate nivelurile organizației de protecție civilă, unde firmele, organizațiile și serviciile existente pot asigura realizarea funcțiilor de protecție și </a:t>
            </a:r>
            <a:r>
              <a:rPr lang="vi-VN" sz="1500" dirty="0" smtClean="0">
                <a:solidFill>
                  <a:srgbClr val="202122"/>
                </a:solidFill>
                <a:latin typeface="Arial" panose="020B0604020202020204" pitchFamily="34" charset="0"/>
              </a:rPr>
              <a:t>salvare</a:t>
            </a:r>
            <a:r>
              <a:rPr lang="ro-RO" sz="1500" dirty="0" smtClean="0">
                <a:solidFill>
                  <a:srgbClr val="202122"/>
                </a:solidFill>
                <a:latin typeface="Arial" panose="020B0604020202020204" pitchFamily="34" charset="0"/>
              </a:rPr>
              <a:t>.</a:t>
            </a:r>
          </a:p>
          <a:p>
            <a:pPr marL="0" indent="0" algn="just">
              <a:buNone/>
            </a:pPr>
            <a:r>
              <a:rPr lang="ro-RO" sz="1500" dirty="0" smtClean="0">
                <a:solidFill>
                  <a:srgbClr val="202122"/>
                </a:solidFill>
                <a:latin typeface="Arial" panose="020B0604020202020204" pitchFamily="34" charset="0"/>
              </a:rPr>
              <a:t>6. </a:t>
            </a:r>
            <a:r>
              <a:rPr lang="vi-VN" sz="1500" dirty="0" smtClean="0">
                <a:solidFill>
                  <a:srgbClr val="202122"/>
                </a:solidFill>
                <a:latin typeface="Arial" panose="020B0604020202020204" pitchFamily="34" charset="0"/>
              </a:rPr>
              <a:t>Unicitatea </a:t>
            </a:r>
            <a:r>
              <a:rPr lang="vi-VN" sz="1500" dirty="0">
                <a:solidFill>
                  <a:srgbClr val="202122"/>
                </a:solidFill>
                <a:latin typeface="Arial" panose="020B0604020202020204" pitchFamily="34" charset="0"/>
              </a:rPr>
              <a:t>și completitudinea sistemului. O condiție prealabilă importantă pentru îndeplinirea cu succes a sarcinilor de protecție civilă în situații de urgență este ca la organizarea, pregătirea și implementarea sistemului de protecție și salvare, structural și funcțional, să se acționeze într-o manieră unitară și cuprinzătoare. Acest lucru realizează funcționarea coordonată și completarea reciprocă a tuturor elementelor sistemului PC. Sistemul de protecție civilă conectează și coordonează toate celelalte activități ale societății care au o importanță deosebită pentru activitățile de protecție și salvare în situații de </a:t>
            </a:r>
            <a:r>
              <a:rPr lang="vi-VN" sz="1500" dirty="0" smtClean="0">
                <a:solidFill>
                  <a:srgbClr val="202122"/>
                </a:solidFill>
                <a:latin typeface="Arial" panose="020B0604020202020204" pitchFamily="34" charset="0"/>
              </a:rPr>
              <a:t>urgență</a:t>
            </a:r>
            <a:endParaRPr lang="ro-RO" sz="1500" dirty="0" smtClean="0">
              <a:solidFill>
                <a:srgbClr val="202122"/>
              </a:solidFill>
              <a:latin typeface="Arial" panose="020B0604020202020204" pitchFamily="34" charset="0"/>
            </a:endParaRPr>
          </a:p>
          <a:p>
            <a:pPr marL="0" indent="0" algn="just">
              <a:buNone/>
            </a:pPr>
            <a:r>
              <a:rPr lang="vi-VN" sz="1500" dirty="0">
                <a:solidFill>
                  <a:srgbClr val="202122"/>
                </a:solidFill>
                <a:latin typeface="Arial" panose="020B0604020202020204" pitchFamily="34" charset="0"/>
              </a:rPr>
              <a:t>Mobilitatea ca principiu presupune prezența forțelor și a bunurilor (întreprinderi, organizații și servicii sau unități de protecție civilă) în toate mediile în care populația și bunurile materiale pot fi în </a:t>
            </a:r>
            <a:r>
              <a:rPr lang="vi-VN" sz="1500" dirty="0" smtClean="0">
                <a:solidFill>
                  <a:srgbClr val="202122"/>
                </a:solidFill>
                <a:latin typeface="Arial" panose="020B0604020202020204" pitchFamily="34" charset="0"/>
              </a:rPr>
              <a:t>pericol</a:t>
            </a:r>
            <a:endParaRPr lang="ro-RO" sz="1500" dirty="0" smtClean="0">
              <a:solidFill>
                <a:srgbClr val="202122"/>
              </a:solidFill>
              <a:latin typeface="Arial" panose="020B0604020202020204" pitchFamily="34" charset="0"/>
            </a:endParaRPr>
          </a:p>
          <a:p>
            <a:pPr marL="0" indent="0" algn="just">
              <a:buNone/>
            </a:pPr>
            <a:r>
              <a:rPr lang="ro-RO" sz="1500" dirty="0" smtClean="0">
                <a:solidFill>
                  <a:srgbClr val="202122"/>
                </a:solidFill>
                <a:latin typeface="Arial" panose="020B0604020202020204" pitchFamily="34" charset="0"/>
              </a:rPr>
              <a:t>7. </a:t>
            </a:r>
            <a:r>
              <a:rPr lang="vi-VN" sz="1500" dirty="0" smtClean="0">
                <a:solidFill>
                  <a:srgbClr val="202122"/>
                </a:solidFill>
                <a:latin typeface="Arial" panose="020B0604020202020204" pitchFamily="34" charset="0"/>
              </a:rPr>
              <a:t>Autonomia </a:t>
            </a:r>
            <a:r>
              <a:rPr lang="vi-VN" sz="1500" dirty="0">
                <a:solidFill>
                  <a:srgbClr val="202122"/>
                </a:solidFill>
                <a:latin typeface="Arial" panose="020B0604020202020204" pitchFamily="34" charset="0"/>
              </a:rPr>
              <a:t>ca principiu se reflectă în capacitatea sistemului de protecție civilă de a îndeplini, cu forțe și surse dimensionate, într-o anumită zonă, în mod independent (sau în coordonare cu alți participanți din zona respectivă), sarcini de protecție și salvare în ansamblu. în domeniul de aplicare și termenele prevăzute de planurile operaționale și alte planuri. </a:t>
            </a:r>
            <a:endParaRPr lang="ro-RO" sz="1500" dirty="0" smtClean="0">
              <a:solidFill>
                <a:srgbClr val="202122"/>
              </a:solidFill>
              <a:latin typeface="Arial" panose="020B0604020202020204" pitchFamily="34" charset="0"/>
            </a:endParaRPr>
          </a:p>
          <a:p>
            <a:pPr marL="0" indent="0" algn="just">
              <a:buNone/>
            </a:pPr>
            <a:r>
              <a:rPr lang="vi-VN" sz="1500" dirty="0">
                <a:solidFill>
                  <a:srgbClr val="202122"/>
                </a:solidFill>
                <a:latin typeface="Arial" panose="020B0604020202020204" pitchFamily="34" charset="0"/>
              </a:rPr>
              <a:t>8. </a:t>
            </a:r>
            <a:r>
              <a:rPr lang="vi-VN" sz="1500" dirty="0" smtClean="0">
                <a:solidFill>
                  <a:srgbClr val="202122"/>
                </a:solidFill>
                <a:latin typeface="Arial" panose="020B0604020202020204" pitchFamily="34" charset="0"/>
              </a:rPr>
              <a:t>Principiul </a:t>
            </a:r>
            <a:r>
              <a:rPr lang="vi-VN" sz="1500" dirty="0">
                <a:solidFill>
                  <a:srgbClr val="202122"/>
                </a:solidFill>
                <a:latin typeface="Arial" panose="020B0604020202020204" pitchFamily="34" charset="0"/>
              </a:rPr>
              <a:t>umanității se reflectă în acțiunea umană și solidară a protecției civile în toate condițiile și în spiritul convențiilor internaționale.</a:t>
            </a:r>
            <a:endParaRPr lang="en-US" sz="1500" dirty="0"/>
          </a:p>
        </p:txBody>
      </p:sp>
    </p:spTree>
    <p:extLst>
      <p:ext uri="{BB962C8B-B14F-4D97-AF65-F5344CB8AC3E}">
        <p14:creationId xmlns="" xmlns:p14="http://schemas.microsoft.com/office/powerpoint/2010/main" val="1113669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ÎNTREBĂRI</a:t>
            </a:r>
            <a:endParaRPr lang="en-GB" dirty="0"/>
          </a:p>
        </p:txBody>
      </p:sp>
      <p:sp>
        <p:nvSpPr>
          <p:cNvPr id="3" name="Content Placeholder 2"/>
          <p:cNvSpPr>
            <a:spLocks noGrp="1"/>
          </p:cNvSpPr>
          <p:nvPr>
            <p:ph idx="1"/>
          </p:nvPr>
        </p:nvSpPr>
        <p:spPr/>
        <p:txBody>
          <a:bodyPr/>
          <a:lstStyle/>
          <a:p>
            <a:pPr marL="514350" indent="-514350" algn="just">
              <a:buAutoNum type="arabicPeriod"/>
            </a:pPr>
            <a:r>
              <a:rPr lang="sr-Latn-RS" dirty="0" smtClean="0"/>
              <a:t>NOŢIUNEA DE SITUAŢIE DE URGENŢĂ</a:t>
            </a:r>
            <a:endParaRPr lang="sr-Latn-RS" dirty="0"/>
          </a:p>
          <a:p>
            <a:pPr marL="514350" indent="-514350" algn="just">
              <a:buAutoNum type="arabicPeriod"/>
            </a:pPr>
            <a:r>
              <a:rPr lang="sr-Latn-RS" dirty="0" smtClean="0"/>
              <a:t>NOŢIUNEA DE PROTECŢIE CIVILĂ</a:t>
            </a:r>
            <a:endParaRPr lang="sr-Latn-RS" dirty="0"/>
          </a:p>
          <a:p>
            <a:pPr marL="514350" indent="-514350" algn="just">
              <a:buAutoNum type="arabicPeriod"/>
            </a:pPr>
            <a:r>
              <a:rPr lang="sr-Latn-RS" dirty="0" smtClean="0"/>
              <a:t>EGALITATEA DE GEN ŞI PROTECŢIA CIVILĂ</a:t>
            </a:r>
            <a:endParaRPr lang="sr-Latn-RS" dirty="0"/>
          </a:p>
          <a:p>
            <a:pPr marL="514350" indent="-514350">
              <a:buAutoNum type="arabicPeriod"/>
            </a:pPr>
            <a:endParaRPr lang="sr-Latn-RS" dirty="0"/>
          </a:p>
          <a:p>
            <a:pPr marL="514350" indent="-514350">
              <a:buAutoNum type="arabicPeriod"/>
            </a:pPr>
            <a:endParaRPr lang="en-GB" dirty="0"/>
          </a:p>
        </p:txBody>
      </p:sp>
      <p:sp>
        <p:nvSpPr>
          <p:cNvPr id="4" name="Date Placeholder 3"/>
          <p:cNvSpPr>
            <a:spLocks noGrp="1"/>
          </p:cNvSpPr>
          <p:nvPr>
            <p:ph type="dt" sz="half" idx="10"/>
          </p:nvPr>
        </p:nvSpPr>
        <p:spPr/>
        <p:txBody>
          <a:bodyPr/>
          <a:lstStyle/>
          <a:p>
            <a:fld id="{651F5C7E-4ECD-4FBB-B036-C8DABDA0E65B}" type="datetime1">
              <a:rPr lang="en-US" smtClean="0"/>
              <a:pPr/>
              <a:t>4/23/2023</a:t>
            </a:fld>
            <a:endParaRPr lang="en-GB" dirty="0"/>
          </a:p>
        </p:txBody>
      </p:sp>
    </p:spTree>
    <p:extLst>
      <p:ext uri="{BB962C8B-B14F-4D97-AF65-F5344CB8AC3E}">
        <p14:creationId xmlns="" xmlns:p14="http://schemas.microsoft.com/office/powerpoint/2010/main" val="2905438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060592-1B75-42E7-923E-1ACC9DBEB914}"/>
              </a:ext>
            </a:extLst>
          </p:cNvPr>
          <p:cNvSpPr>
            <a:spLocks noGrp="1"/>
          </p:cNvSpPr>
          <p:nvPr>
            <p:ph type="title"/>
          </p:nvPr>
        </p:nvSpPr>
        <p:spPr/>
        <p:txBody>
          <a:bodyPr/>
          <a:lstStyle/>
          <a:p>
            <a:r>
              <a:rPr lang="sr-Latn-RS" sz="2000" dirty="0" smtClean="0"/>
              <a:t>EGALITATEA DE GEN ŞI SITUAŢIILE DE URGENŢĂ</a:t>
            </a:r>
            <a:endParaRPr lang="en-US" sz="2000" dirty="0"/>
          </a:p>
        </p:txBody>
      </p:sp>
      <p:sp>
        <p:nvSpPr>
          <p:cNvPr id="3" name="Content Placeholder 2">
            <a:extLst>
              <a:ext uri="{FF2B5EF4-FFF2-40B4-BE49-F238E27FC236}">
                <a16:creationId xmlns:a16="http://schemas.microsoft.com/office/drawing/2014/main" xmlns="" id="{FFAAF7E0-556B-4086-882C-5B7CA2DAA33A}"/>
              </a:ext>
            </a:extLst>
          </p:cNvPr>
          <p:cNvSpPr>
            <a:spLocks noGrp="1"/>
          </p:cNvSpPr>
          <p:nvPr>
            <p:ph idx="1"/>
          </p:nvPr>
        </p:nvSpPr>
        <p:spPr/>
        <p:txBody>
          <a:bodyPr>
            <a:normAutofit fontScale="77500" lnSpcReduction="20000"/>
          </a:bodyPr>
          <a:lstStyle/>
          <a:p>
            <a:pPr marL="0" indent="0" algn="ctr">
              <a:buNone/>
            </a:pPr>
            <a:r>
              <a:rPr lang="en-US" sz="2400" b="1" dirty="0"/>
              <a:t>LEGEA REDUCERII RISCULUI DE DEZASTRE ȘI GESTIONAREA SITUAȚIUNILOR DE URGENȚĂ DIN REPUBLICA SERBIA (2018) </a:t>
            </a:r>
            <a:endParaRPr lang="ro-RO" sz="2400" b="1" dirty="0" smtClean="0"/>
          </a:p>
          <a:p>
            <a:pPr marL="0" indent="0" algn="ctr">
              <a:buNone/>
            </a:pPr>
            <a:r>
              <a:rPr lang="ro-RO" sz="1800" dirty="0" smtClean="0"/>
              <a:t>Principiul de egalitate în protejarea drepturilor omului</a:t>
            </a:r>
          </a:p>
          <a:p>
            <a:pPr marL="0" indent="0" algn="ctr">
              <a:buNone/>
            </a:pPr>
            <a:endParaRPr lang="en-US" sz="1800" dirty="0"/>
          </a:p>
          <a:p>
            <a:pPr marL="0" indent="0" algn="ctr">
              <a:buNone/>
            </a:pPr>
            <a:r>
              <a:rPr lang="ro-RO" sz="1800" dirty="0" smtClean="0"/>
              <a:t>Articolul </a:t>
            </a:r>
            <a:r>
              <a:rPr lang="en-US" sz="1800" dirty="0" smtClean="0"/>
              <a:t>7</a:t>
            </a:r>
            <a:endParaRPr lang="en-US" sz="1800" dirty="0"/>
          </a:p>
          <a:p>
            <a:pPr marL="0" indent="0" algn="ctr">
              <a:buNone/>
            </a:pPr>
            <a:endParaRPr lang="en-US" sz="1800" dirty="0"/>
          </a:p>
          <a:p>
            <a:pPr marL="0" indent="0" algn="ctr">
              <a:buNone/>
            </a:pPr>
            <a:r>
              <a:rPr lang="ro-RO" sz="1800" dirty="0" smtClean="0"/>
              <a:t>Su</a:t>
            </a:r>
            <a:r>
              <a:rPr lang="vi-VN" sz="1800" dirty="0" smtClean="0"/>
              <a:t>biecții </a:t>
            </a:r>
            <a:r>
              <a:rPr lang="vi-VN" sz="1800" dirty="0"/>
              <a:t>sistemului de reducere a riscului de dezastre și management al situațiilor de urgență au o grijă deosebită de a realiza principiul egalității de gen și mai ales au grijă ca nicio decizie, măsură sau acțiune să încurajeze sau să conducă la o poziție dezavantajoasă a femeilor și participarea lor egală în sistemul de reducere a riscurilor în urma dezastrelor și managementului situațiilor de urgență</a:t>
            </a:r>
            <a:r>
              <a:rPr lang="vi-VN" sz="1800" dirty="0" smtClean="0"/>
              <a:t>.</a:t>
            </a:r>
            <a:endParaRPr lang="ro-RO" sz="1800" dirty="0" smtClean="0"/>
          </a:p>
          <a:p>
            <a:pPr marL="0" indent="0" algn="ctr">
              <a:buNone/>
            </a:pPr>
            <a:endParaRPr lang="en-US" sz="1800" dirty="0"/>
          </a:p>
          <a:p>
            <a:pPr marL="0" indent="0" algn="ctr">
              <a:buNone/>
            </a:pPr>
            <a:r>
              <a:rPr lang="vi-VN" sz="1800" dirty="0"/>
              <a:t>Autoritățile competente și alte entități implicate în implementarea măsurilor și activităților de management al riscului de dezastre sunt obligate să se îngrijească în mod constant de protecția drepturilor omului, egalitatea de gen și în special de protecția săracilor, vârstnicilor, copiilor, persoanelor cu dizabilități, refugiaților și persoanele strămutate, precum și alte grupuri vulnerabile ale populației. Măsurile și activitățile de reducere a riscului de dezastre trebuie să fie accesibile și să se aplice persoanelor cu dizabilități, copiilor, vârstnicilor și altor persoane care sunt expuse în mod deosebit la riscuri</a:t>
            </a:r>
            <a:r>
              <a:rPr lang="vi-VN" sz="1800" dirty="0" smtClean="0"/>
              <a:t>.</a:t>
            </a:r>
            <a:endParaRPr lang="ro-RO" sz="1800" dirty="0" smtClean="0"/>
          </a:p>
          <a:p>
            <a:pPr marL="0" indent="0" algn="ctr">
              <a:buNone/>
            </a:pPr>
            <a:endParaRPr lang="en-US" sz="1800" dirty="0"/>
          </a:p>
          <a:p>
            <a:pPr marL="0" indent="0" algn="ctr">
              <a:buNone/>
            </a:pPr>
            <a:r>
              <a:rPr lang="ro-RO" sz="1800" dirty="0" smtClean="0"/>
              <a:t>Măsurile şi activităţile la reducerea riscurilor de dezastre trebuie să fie accesibile şi să se refere şi la persoane cu dizabilităţi şi copii, persoane vârstnice şi alte persoane care sunt expuse în mod special riscului</a:t>
            </a:r>
            <a:r>
              <a:rPr lang="en-US" sz="1800" dirty="0" smtClean="0"/>
              <a:t>.</a:t>
            </a:r>
            <a:endParaRPr lang="en-US" sz="1800" dirty="0"/>
          </a:p>
        </p:txBody>
      </p:sp>
      <p:sp>
        <p:nvSpPr>
          <p:cNvPr id="4" name="Date Placeholder 3">
            <a:extLst>
              <a:ext uri="{FF2B5EF4-FFF2-40B4-BE49-F238E27FC236}">
                <a16:creationId xmlns:a16="http://schemas.microsoft.com/office/drawing/2014/main" xmlns="" id="{70E9591C-F4D5-4FF3-A53B-80AD2835DD46}"/>
              </a:ext>
            </a:extLst>
          </p:cNvPr>
          <p:cNvSpPr>
            <a:spLocks noGrp="1"/>
          </p:cNvSpPr>
          <p:nvPr>
            <p:ph type="dt" sz="half" idx="10"/>
          </p:nvPr>
        </p:nvSpPr>
        <p:spPr/>
        <p:txBody>
          <a:bodyPr/>
          <a:lstStyle/>
          <a:p>
            <a:fld id="{129B0FF1-44EB-4D02-828A-24AAC8E76A70}" type="datetime1">
              <a:rPr lang="en-US" smtClean="0"/>
              <a:pPr/>
              <a:t>4/23/2023</a:t>
            </a:fld>
            <a:endParaRPr lang="en-GB" dirty="0"/>
          </a:p>
        </p:txBody>
      </p:sp>
    </p:spTree>
    <p:extLst>
      <p:ext uri="{BB962C8B-B14F-4D97-AF65-F5344CB8AC3E}">
        <p14:creationId xmlns="" xmlns:p14="http://schemas.microsoft.com/office/powerpoint/2010/main" val="36621492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DAE593-477F-4249-80D0-E791E12281E0}"/>
              </a:ext>
            </a:extLst>
          </p:cNvPr>
          <p:cNvSpPr>
            <a:spLocks noGrp="1"/>
          </p:cNvSpPr>
          <p:nvPr>
            <p:ph type="title"/>
          </p:nvPr>
        </p:nvSpPr>
        <p:spPr/>
        <p:txBody>
          <a:bodyPr/>
          <a:lstStyle/>
          <a:p>
            <a:r>
              <a:rPr lang="sr-Latn-RS" sz="2400" dirty="0" smtClean="0"/>
              <a:t>ROLUL AUTORITĂŢILOR LOCALE ÎN EGALITATEA DE GEN ŞI SITUAŢIILE DE URGENŢĂ</a:t>
            </a:r>
            <a:endParaRPr lang="en-US" sz="2400" dirty="0"/>
          </a:p>
        </p:txBody>
      </p:sp>
      <p:sp>
        <p:nvSpPr>
          <p:cNvPr id="3" name="Content Placeholder 2">
            <a:extLst>
              <a:ext uri="{FF2B5EF4-FFF2-40B4-BE49-F238E27FC236}">
                <a16:creationId xmlns:a16="http://schemas.microsoft.com/office/drawing/2014/main" xmlns="" id="{2305EDB4-A18F-497C-8D2C-935C930244DC}"/>
              </a:ext>
            </a:extLst>
          </p:cNvPr>
          <p:cNvSpPr>
            <a:spLocks noGrp="1"/>
          </p:cNvSpPr>
          <p:nvPr>
            <p:ph idx="1"/>
          </p:nvPr>
        </p:nvSpPr>
        <p:spPr/>
        <p:txBody>
          <a:bodyPr>
            <a:normAutofit fontScale="55000" lnSpcReduction="20000"/>
          </a:bodyPr>
          <a:lstStyle/>
          <a:p>
            <a:pPr marL="0" indent="0" algn="ctr">
              <a:buNone/>
            </a:pPr>
            <a:r>
              <a:rPr lang="ro-RO" sz="1800" b="1" dirty="0" smtClean="0">
                <a:solidFill>
                  <a:srgbClr val="333333"/>
                </a:solidFill>
                <a:latin typeface="Open Sans" panose="020B0606030504020204"/>
              </a:rPr>
              <a:t>Unitatea de autoguvernare locală</a:t>
            </a:r>
            <a:endParaRPr lang="en-US" sz="1800" b="1" dirty="0">
              <a:solidFill>
                <a:srgbClr val="333333"/>
              </a:solidFill>
              <a:latin typeface="Open Sans" panose="020B0606030504020204"/>
            </a:endParaRPr>
          </a:p>
          <a:p>
            <a:pPr marL="0" indent="0" algn="ctr">
              <a:buNone/>
            </a:pPr>
            <a:r>
              <a:rPr lang="ro-RO" sz="1800" b="1" dirty="0" smtClean="0">
                <a:solidFill>
                  <a:srgbClr val="333333"/>
                </a:solidFill>
                <a:latin typeface="Open Sans" panose="020B0606030504020204"/>
              </a:rPr>
              <a:t>Articolul </a:t>
            </a:r>
            <a:r>
              <a:rPr lang="en-US" sz="1800" b="1" dirty="0" smtClean="0">
                <a:solidFill>
                  <a:srgbClr val="333333"/>
                </a:solidFill>
                <a:latin typeface="Open Sans" panose="020B0606030504020204"/>
              </a:rPr>
              <a:t>29</a:t>
            </a:r>
            <a:endParaRPr lang="en-US" sz="1800" b="1" dirty="0">
              <a:solidFill>
                <a:srgbClr val="333333"/>
              </a:solidFill>
              <a:latin typeface="Open Sans" panose="020B0606030504020204"/>
            </a:endParaRPr>
          </a:p>
          <a:p>
            <a:pPr marL="0" indent="0">
              <a:buNone/>
            </a:pPr>
            <a:r>
              <a:rPr lang="ro-RO" sz="1800" dirty="0" smtClean="0">
                <a:solidFill>
                  <a:srgbClr val="333333"/>
                </a:solidFill>
                <a:latin typeface="Open Sans" panose="020B0606030504020204"/>
              </a:rPr>
              <a:t>Unitatea de autoguvernarea locală în cadrul competenţelor sale, din domeniul reducerii riscului de dezastre şi gestionarea a situaţiilor de urgenţă</a:t>
            </a:r>
          </a:p>
          <a:p>
            <a:pPr marL="0" indent="0">
              <a:buNone/>
            </a:pPr>
            <a:r>
              <a:rPr lang="en-US" sz="1800" dirty="0" err="1" smtClean="0">
                <a:solidFill>
                  <a:srgbClr val="333333"/>
                </a:solidFill>
                <a:latin typeface="Open Sans" panose="020B0606030504020204"/>
              </a:rPr>
              <a:t>Jedinica</a:t>
            </a:r>
            <a:r>
              <a:rPr lang="en-US" sz="1800" dirty="0" smtClean="0">
                <a:solidFill>
                  <a:srgbClr val="333333"/>
                </a:solidFill>
                <a:latin typeface="Open Sans" panose="020B0606030504020204"/>
              </a:rPr>
              <a:t> </a:t>
            </a:r>
            <a:r>
              <a:rPr lang="en-US" sz="1800" dirty="0" err="1">
                <a:solidFill>
                  <a:srgbClr val="333333"/>
                </a:solidFill>
                <a:latin typeface="Open Sans" panose="020B0606030504020204"/>
              </a:rPr>
              <a:t>lokalne</a:t>
            </a:r>
            <a:r>
              <a:rPr lang="en-US" sz="1800" dirty="0">
                <a:solidFill>
                  <a:srgbClr val="333333"/>
                </a:solidFill>
                <a:latin typeface="Open Sans" panose="020B0606030504020204"/>
              </a:rPr>
              <a:t> </a:t>
            </a:r>
            <a:r>
              <a:rPr lang="en-US" sz="1800" dirty="0" err="1">
                <a:solidFill>
                  <a:srgbClr val="333333"/>
                </a:solidFill>
                <a:latin typeface="Open Sans" panose="020B0606030504020204"/>
              </a:rPr>
              <a:t>samouprave</a:t>
            </a:r>
            <a:r>
              <a:rPr lang="en-US" sz="1800" dirty="0">
                <a:solidFill>
                  <a:srgbClr val="333333"/>
                </a:solidFill>
                <a:latin typeface="Open Sans" panose="020B0606030504020204"/>
              </a:rPr>
              <a:t> u </a:t>
            </a:r>
            <a:r>
              <a:rPr lang="en-US" sz="1800" dirty="0" err="1">
                <a:solidFill>
                  <a:srgbClr val="333333"/>
                </a:solidFill>
                <a:latin typeface="Open Sans" panose="020B0606030504020204"/>
              </a:rPr>
              <a:t>okviru</a:t>
            </a:r>
            <a:r>
              <a:rPr lang="en-US" sz="1800" dirty="0">
                <a:solidFill>
                  <a:srgbClr val="333333"/>
                </a:solidFill>
                <a:latin typeface="Open Sans" panose="020B0606030504020204"/>
              </a:rPr>
              <a:t> </a:t>
            </a:r>
            <a:r>
              <a:rPr lang="en-US" sz="1800" dirty="0" err="1">
                <a:solidFill>
                  <a:srgbClr val="333333"/>
                </a:solidFill>
                <a:latin typeface="Open Sans" panose="020B0606030504020204"/>
              </a:rPr>
              <a:t>svojih</a:t>
            </a:r>
            <a:r>
              <a:rPr lang="en-US" sz="1800" dirty="0">
                <a:solidFill>
                  <a:srgbClr val="333333"/>
                </a:solidFill>
                <a:latin typeface="Open Sans" panose="020B0606030504020204"/>
              </a:rPr>
              <a:t> </a:t>
            </a:r>
            <a:r>
              <a:rPr lang="en-US" sz="1800" dirty="0" err="1">
                <a:solidFill>
                  <a:srgbClr val="333333"/>
                </a:solidFill>
                <a:latin typeface="Open Sans" panose="020B0606030504020204"/>
              </a:rPr>
              <a:t>nadležnosti</a:t>
            </a:r>
            <a:r>
              <a:rPr lang="en-US" sz="1800" dirty="0">
                <a:solidFill>
                  <a:srgbClr val="333333"/>
                </a:solidFill>
                <a:latin typeface="Open Sans" panose="020B0606030504020204"/>
              </a:rPr>
              <a:t>, u </a:t>
            </a:r>
            <a:r>
              <a:rPr lang="en-US" sz="1800" dirty="0" err="1">
                <a:solidFill>
                  <a:srgbClr val="333333"/>
                </a:solidFill>
                <a:latin typeface="Open Sans" panose="020B0606030504020204"/>
              </a:rPr>
              <a:t>oblasti</a:t>
            </a:r>
            <a:r>
              <a:rPr lang="en-US" sz="1800" dirty="0">
                <a:solidFill>
                  <a:srgbClr val="333333"/>
                </a:solidFill>
                <a:latin typeface="Open Sans" panose="020B0606030504020204"/>
              </a:rPr>
              <a:t> </a:t>
            </a:r>
            <a:r>
              <a:rPr lang="en-US" sz="1800" dirty="0" err="1">
                <a:solidFill>
                  <a:srgbClr val="333333"/>
                </a:solidFill>
                <a:latin typeface="Open Sans" panose="020B0606030504020204"/>
              </a:rPr>
              <a:t>smanjenja</a:t>
            </a:r>
            <a:r>
              <a:rPr lang="en-US" sz="1800" dirty="0">
                <a:solidFill>
                  <a:srgbClr val="333333"/>
                </a:solidFill>
                <a:latin typeface="Open Sans" panose="020B0606030504020204"/>
              </a:rPr>
              <a:t> </a:t>
            </a:r>
            <a:r>
              <a:rPr lang="en-US" sz="1800" dirty="0" err="1">
                <a:solidFill>
                  <a:srgbClr val="333333"/>
                </a:solidFill>
                <a:latin typeface="Open Sans" panose="020B0606030504020204"/>
              </a:rPr>
              <a:t>rizika</a:t>
            </a:r>
            <a:r>
              <a:rPr lang="en-US" sz="1800" dirty="0">
                <a:solidFill>
                  <a:srgbClr val="333333"/>
                </a:solidFill>
                <a:latin typeface="Open Sans" panose="020B0606030504020204"/>
              </a:rPr>
              <a:t> od </a:t>
            </a:r>
            <a:r>
              <a:rPr lang="en-US" sz="1800" dirty="0" err="1">
                <a:solidFill>
                  <a:srgbClr val="333333"/>
                </a:solidFill>
                <a:latin typeface="Open Sans" panose="020B0606030504020204"/>
              </a:rPr>
              <a:t>katastrofa</a:t>
            </a:r>
            <a:r>
              <a:rPr lang="en-US" sz="1800" dirty="0">
                <a:solidFill>
                  <a:srgbClr val="333333"/>
                </a:solidFill>
                <a:latin typeface="Open Sans" panose="020B0606030504020204"/>
              </a:rPr>
              <a:t> </a:t>
            </a:r>
            <a:r>
              <a:rPr lang="en-US" sz="1800" dirty="0" err="1">
                <a:solidFill>
                  <a:srgbClr val="333333"/>
                </a:solidFill>
                <a:latin typeface="Open Sans" panose="020B0606030504020204"/>
              </a:rPr>
              <a:t>i</a:t>
            </a:r>
            <a:r>
              <a:rPr lang="en-US" sz="1800" dirty="0">
                <a:solidFill>
                  <a:srgbClr val="333333"/>
                </a:solidFill>
                <a:latin typeface="Open Sans" panose="020B0606030504020204"/>
              </a:rPr>
              <a:t> </a:t>
            </a:r>
            <a:r>
              <a:rPr lang="en-US" sz="1800" dirty="0" err="1">
                <a:solidFill>
                  <a:srgbClr val="333333"/>
                </a:solidFill>
                <a:latin typeface="Open Sans" panose="020B0606030504020204"/>
              </a:rPr>
              <a:t>upravljanja</a:t>
            </a:r>
            <a:r>
              <a:rPr lang="en-US" sz="1800" dirty="0">
                <a:solidFill>
                  <a:srgbClr val="333333"/>
                </a:solidFill>
                <a:latin typeface="Open Sans" panose="020B0606030504020204"/>
              </a:rPr>
              <a:t> </a:t>
            </a:r>
            <a:r>
              <a:rPr lang="en-US" sz="1800" dirty="0" err="1">
                <a:solidFill>
                  <a:srgbClr val="333333"/>
                </a:solidFill>
                <a:latin typeface="Open Sans" panose="020B0606030504020204"/>
              </a:rPr>
              <a:t>vanrednim</a:t>
            </a:r>
            <a:r>
              <a:rPr lang="en-US" sz="1800" dirty="0">
                <a:solidFill>
                  <a:srgbClr val="333333"/>
                </a:solidFill>
                <a:latin typeface="Open Sans" panose="020B0606030504020204"/>
              </a:rPr>
              <a:t> </a:t>
            </a:r>
            <a:r>
              <a:rPr lang="en-US" sz="1800" dirty="0" err="1">
                <a:solidFill>
                  <a:srgbClr val="333333"/>
                </a:solidFill>
                <a:latin typeface="Open Sans" panose="020B0606030504020204"/>
              </a:rPr>
              <a:t>situacijama</a:t>
            </a:r>
            <a:r>
              <a:rPr lang="en-US" sz="1800" dirty="0">
                <a:solidFill>
                  <a:srgbClr val="333333"/>
                </a:solidFill>
                <a:latin typeface="Open Sans" panose="020B0606030504020204"/>
              </a:rPr>
              <a:t>:</a:t>
            </a:r>
          </a:p>
          <a:p>
            <a:r>
              <a:rPr lang="en-US" sz="1800" dirty="0">
                <a:solidFill>
                  <a:srgbClr val="333333"/>
                </a:solidFill>
                <a:latin typeface="Open Sans" panose="020B0606030504020204"/>
              </a:rPr>
              <a:t>1) </a:t>
            </a:r>
            <a:r>
              <a:rPr lang="ro-RO" sz="1800" dirty="0" smtClean="0">
                <a:solidFill>
                  <a:srgbClr val="333333"/>
                </a:solidFill>
                <a:latin typeface="Open Sans" panose="020B0606030504020204"/>
              </a:rPr>
              <a:t>adoptă actul privind organizarea şi funcţionarea protecţiei civile pe teritoriul unităţii de autoguvernare locală, la propunerea comitetului competent şi asigură implementarea ei;</a:t>
            </a:r>
          </a:p>
          <a:p>
            <a:r>
              <a:rPr lang="ro-RO" sz="1800" dirty="0" smtClean="0">
                <a:solidFill>
                  <a:srgbClr val="333333"/>
                </a:solidFill>
                <a:latin typeface="Open Sans" panose="020B0606030504020204"/>
              </a:rPr>
              <a:t>2) elaborează şi adoptă evaluarea riscului, planul local de reducere a riscului de dezastre, planul de protejare  şi salvare şi planul extern de protejare de accident mare dacă pe teritoriul acesteia se găseşte un complex SEVESO de nivel înalt;</a:t>
            </a:r>
          </a:p>
          <a:p>
            <a:r>
              <a:rPr lang="ro-RO" sz="1800" dirty="0" smtClean="0">
                <a:solidFill>
                  <a:srgbClr val="333333"/>
                </a:solidFill>
                <a:latin typeface="Open Sans" panose="020B0606030504020204"/>
              </a:rPr>
              <a:t>3) formează comitetul pentru situaţii de urgenţă;</a:t>
            </a:r>
          </a:p>
          <a:p>
            <a:r>
              <a:rPr lang="ro-RO" sz="1800" dirty="0" smtClean="0">
                <a:solidFill>
                  <a:srgbClr val="333333"/>
                </a:solidFill>
                <a:latin typeface="Open Sans" panose="020B0606030504020204"/>
              </a:rPr>
              <a:t>4) stabileşte entităţile de interes major pentru protejare şi salvare al unităţii autoguvernării locale la propunerea comitetului competent;</a:t>
            </a:r>
          </a:p>
          <a:p>
            <a:r>
              <a:rPr lang="ro-RO" sz="1800" dirty="0" smtClean="0">
                <a:solidFill>
                  <a:srgbClr val="333333"/>
                </a:solidFill>
                <a:latin typeface="Open Sans" panose="020B0606030504020204"/>
              </a:rPr>
              <a:t>5) planifică şi asigură mijloace bugetare pentru reducerea riscului de dezastre şi gestionarea situaţiilor de urgenţă;</a:t>
            </a:r>
          </a:p>
          <a:p>
            <a:r>
              <a:rPr lang="ro-RO" sz="1800" dirty="0" smtClean="0">
                <a:solidFill>
                  <a:srgbClr val="333333"/>
                </a:solidFill>
                <a:latin typeface="Open Sans" panose="020B0606030504020204"/>
              </a:rPr>
              <a:t>6) fomrază unităţi de protecţie  civilă;</a:t>
            </a:r>
          </a:p>
          <a:p>
            <a:r>
              <a:rPr lang="ro-RO" sz="1800" dirty="0" smtClean="0">
                <a:solidFill>
                  <a:srgbClr val="333333"/>
                </a:solidFill>
                <a:latin typeface="Open Sans" panose="020B0606030504020204"/>
              </a:rPr>
              <a:t>7) înfiinţează centru de situaţii în conformitate cu actul privind organizarea şi funcţionarea protecţiei civile , în dependenţă de posibilităţile tehnice şi materiale;</a:t>
            </a:r>
          </a:p>
          <a:p>
            <a:r>
              <a:rPr lang="ro-RO" sz="1800" dirty="0" smtClean="0">
                <a:solidFill>
                  <a:srgbClr val="333333"/>
                </a:solidFill>
                <a:latin typeface="Open Sans" panose="020B0606030504020204"/>
              </a:rPr>
              <a:t>8) elaborează studiul privind acoperirea sistemului de alertă publică pentru teritoriul său (studiul acustic) şi se asigură de mentenanţa, achiziţia şi montarea surselor acustice (sirenelor în cadrul unui sistem unitar de alertă publică în Republica Serbia;</a:t>
            </a:r>
          </a:p>
          <a:p>
            <a:r>
              <a:rPr lang="ro-RO" sz="1800" dirty="0" smtClean="0">
                <a:solidFill>
                  <a:srgbClr val="333333"/>
                </a:solidFill>
                <a:latin typeface="Open Sans" panose="020B0606030504020204"/>
              </a:rPr>
              <a:t>9) colaborează cu unităţile autoguvernărilor locale învecinate în implementarea măsurilor şi activităţilor de importanţă majoră pentru reducerea riscului de dezastre şi gestionarea situaţilor de urgenţă;</a:t>
            </a:r>
          </a:p>
          <a:p>
            <a:r>
              <a:rPr lang="ro-RO" sz="1800" dirty="0" smtClean="0">
                <a:solidFill>
                  <a:srgbClr val="333333"/>
                </a:solidFill>
                <a:latin typeface="Open Sans" panose="020B0606030504020204"/>
              </a:rPr>
              <a:t>10) preia măsuri urgente şi preventive cu scopul reducerii riscului de dezastre;</a:t>
            </a:r>
          </a:p>
          <a:p>
            <a:r>
              <a:rPr lang="ro-RO" sz="1800" dirty="0" smtClean="0">
                <a:solidFill>
                  <a:srgbClr val="333333"/>
                </a:solidFill>
                <a:latin typeface="Open Sans" panose="020B0606030504020204"/>
              </a:rPr>
              <a:t>11)  adoptă planul anual şi raportul anual privind activitatea comitetului pentru situaţii de urgenţă;</a:t>
            </a:r>
          </a:p>
          <a:p>
            <a:r>
              <a:rPr lang="ro-RO" sz="1800" dirty="0" smtClean="0">
                <a:solidFill>
                  <a:srgbClr val="333333"/>
                </a:solidFill>
                <a:latin typeface="Open Sans" panose="020B0606030504020204"/>
              </a:rPr>
              <a:t>12) desfăşoară alte activităţi  în conformitate cu legea</a:t>
            </a:r>
            <a:r>
              <a:rPr lang="en-US" sz="1800" dirty="0" smtClean="0">
                <a:solidFill>
                  <a:srgbClr val="333333"/>
                </a:solidFill>
                <a:latin typeface="Open Sans" panose="020B0606030504020204"/>
              </a:rPr>
              <a:t>.</a:t>
            </a:r>
            <a:endParaRPr lang="en-US" sz="1800" dirty="0">
              <a:solidFill>
                <a:srgbClr val="333333"/>
              </a:solidFill>
              <a:latin typeface="Open Sans" panose="020B0606030504020204"/>
            </a:endParaRPr>
          </a:p>
          <a:p>
            <a:pPr marL="0" indent="0" algn="just">
              <a:buNone/>
            </a:pPr>
            <a:endParaRPr lang="ro-RO" sz="1800" dirty="0" smtClean="0">
              <a:solidFill>
                <a:srgbClr val="333333"/>
              </a:solidFill>
              <a:latin typeface="Open Sans" panose="020B0606030504020204"/>
            </a:endParaRPr>
          </a:p>
          <a:p>
            <a:pPr marL="0" indent="0" algn="just">
              <a:buNone/>
            </a:pPr>
            <a:r>
              <a:rPr lang="ro-RO" sz="1800" dirty="0" smtClean="0">
                <a:solidFill>
                  <a:srgbClr val="333333"/>
                </a:solidFill>
                <a:latin typeface="Open Sans" panose="020B0606030504020204"/>
              </a:rPr>
              <a:t>Unitatea de autoguvernare locală poate elabora propria evaluare a riscului, planul de protejare şi salvare şi planul extern de protejare de accident mare dacă are cel puţin o persoană angajată  pe timp nedetermitat care posedă licenţă.  Toate drepturile şi obligaţiile prevăzure de această lege pentru unităţile de autoguvernare locală se referă şi la primăriile oraşului Belgrad. Unităţiile de autoguvernare locală stabilesc forme de colaborare reciprocă şi asociere cu scopul acordării de ajutor, schimbului de experienţă şi planificării şi aplicării în comun a măsurilor şi activităţilor din cadrul competenţelor lor stabilite prin această legea. Unităţile de autoguvernare locală realizează colaborări şi şi cu regiuni şi comune din ţările învecinate, în conformitate cu legea. Serviciul competent şi alte autorităţi republicane şi provincială sunt obligate ca unităţilor de autoguvernare locală să le ofere asistenţă de specialitate şi altă asistenţă şi suport în desfăşurarea activităţilor stabilite prin această legea, în conformitate cu competenenţele şi posibilităţile acestora.</a:t>
            </a:r>
            <a:endParaRPr lang="en-US" sz="1600" dirty="0"/>
          </a:p>
        </p:txBody>
      </p:sp>
      <p:sp>
        <p:nvSpPr>
          <p:cNvPr id="4" name="Date Placeholder 3">
            <a:extLst>
              <a:ext uri="{FF2B5EF4-FFF2-40B4-BE49-F238E27FC236}">
                <a16:creationId xmlns:a16="http://schemas.microsoft.com/office/drawing/2014/main" xmlns="" id="{DA33E968-D764-43E3-8319-976B41C34241}"/>
              </a:ext>
            </a:extLst>
          </p:cNvPr>
          <p:cNvSpPr>
            <a:spLocks noGrp="1"/>
          </p:cNvSpPr>
          <p:nvPr>
            <p:ph type="dt" sz="half" idx="10"/>
          </p:nvPr>
        </p:nvSpPr>
        <p:spPr/>
        <p:txBody>
          <a:bodyPr/>
          <a:lstStyle/>
          <a:p>
            <a:fld id="{129B0FF1-44EB-4D02-828A-24AAC8E76A70}" type="datetime1">
              <a:rPr lang="en-US" smtClean="0"/>
              <a:pPr/>
              <a:t>4/23/2023</a:t>
            </a:fld>
            <a:endParaRPr lang="en-GB"/>
          </a:p>
        </p:txBody>
      </p:sp>
    </p:spTree>
    <p:extLst>
      <p:ext uri="{BB962C8B-B14F-4D97-AF65-F5344CB8AC3E}">
        <p14:creationId xmlns="" xmlns:p14="http://schemas.microsoft.com/office/powerpoint/2010/main" val="12648937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AC65EA-1938-45C5-8ECB-58328150836E}"/>
              </a:ext>
            </a:extLst>
          </p:cNvPr>
          <p:cNvSpPr>
            <a:spLocks noGrp="1"/>
          </p:cNvSpPr>
          <p:nvPr>
            <p:ph type="title"/>
          </p:nvPr>
        </p:nvSpPr>
        <p:spPr/>
        <p:txBody>
          <a:bodyPr/>
          <a:lstStyle/>
          <a:p>
            <a:r>
              <a:rPr lang="sr-Latn-RS" sz="2800" dirty="0" smtClean="0"/>
              <a:t>OBLIGAŢIILE CETĂŢENILOR ÎN SITUAŢII DE URGENŢĂ</a:t>
            </a:r>
            <a:endParaRPr lang="en-US" sz="2800" dirty="0"/>
          </a:p>
        </p:txBody>
      </p:sp>
      <p:sp>
        <p:nvSpPr>
          <p:cNvPr id="3" name="Content Placeholder 2">
            <a:extLst>
              <a:ext uri="{FF2B5EF4-FFF2-40B4-BE49-F238E27FC236}">
                <a16:creationId xmlns:a16="http://schemas.microsoft.com/office/drawing/2014/main" xmlns="" id="{9F14DA80-AD3B-4B48-8E09-CB8562063428}"/>
              </a:ext>
            </a:extLst>
          </p:cNvPr>
          <p:cNvSpPr>
            <a:spLocks noGrp="1"/>
          </p:cNvSpPr>
          <p:nvPr>
            <p:ph idx="1"/>
          </p:nvPr>
        </p:nvSpPr>
        <p:spPr/>
        <p:txBody>
          <a:bodyPr>
            <a:normAutofit fontScale="92500" lnSpcReduction="10000"/>
          </a:bodyPr>
          <a:lstStyle/>
          <a:p>
            <a:pPr marL="0" indent="0" algn="ctr">
              <a:buNone/>
            </a:pPr>
            <a:r>
              <a:rPr lang="ro-RO" sz="1200" b="1" dirty="0" smtClean="0">
                <a:solidFill>
                  <a:srgbClr val="333333"/>
                </a:solidFill>
                <a:latin typeface="Open Sans" panose="020B0606030504020204"/>
              </a:rPr>
              <a:t>Cetăţenii </a:t>
            </a:r>
            <a:endParaRPr lang="en-US" sz="1200" b="1" dirty="0">
              <a:solidFill>
                <a:srgbClr val="333333"/>
              </a:solidFill>
              <a:latin typeface="Open Sans" panose="020B0606030504020204"/>
            </a:endParaRPr>
          </a:p>
          <a:p>
            <a:pPr marL="0" indent="0" algn="ctr">
              <a:buNone/>
            </a:pPr>
            <a:r>
              <a:rPr lang="ro-RO" sz="1200" b="1" dirty="0" smtClean="0">
                <a:solidFill>
                  <a:srgbClr val="333333"/>
                </a:solidFill>
                <a:latin typeface="Open Sans" panose="020B0606030504020204"/>
              </a:rPr>
              <a:t>Articolul </a:t>
            </a:r>
            <a:r>
              <a:rPr lang="en-US" sz="1200" b="1" dirty="0" smtClean="0">
                <a:solidFill>
                  <a:srgbClr val="333333"/>
                </a:solidFill>
                <a:latin typeface="Open Sans" panose="020B0606030504020204"/>
              </a:rPr>
              <a:t>36</a:t>
            </a:r>
            <a:endParaRPr lang="en-US" sz="1200" b="1" dirty="0">
              <a:solidFill>
                <a:srgbClr val="333333"/>
              </a:solidFill>
              <a:latin typeface="Open Sans" panose="020B0606030504020204"/>
            </a:endParaRPr>
          </a:p>
          <a:p>
            <a:pPr marL="0" indent="0" algn="just">
              <a:buNone/>
            </a:pPr>
            <a:r>
              <a:rPr lang="ro-RO" sz="1200" dirty="0" smtClean="0">
                <a:solidFill>
                  <a:srgbClr val="333333"/>
                </a:solidFill>
                <a:latin typeface="Open Sans" panose="020B0606030504020204"/>
              </a:rPr>
              <a:t>Cetăţenii au dreptul să fie informaţi referitor la riscurilde de dezastru, măsurile şi activităţile care se preiau cu scopul reduceri lor, ameninţărilor şi posibilelor urmări, precum şi la toate informaţiile indispensabile de importanţă pentru protejare şi salvare. Informaţiile şi comunicările din alineatul 1 al acestui articol se dacu în formă şi format accesibil şi inteligibil, inclusiv limbaj de simboluri şi format Braille. Cu scopul dobândirii cunoştinţelor necesare din domeniul reducerii riscului de dezastre şi gestionarea situaţiilor de urgenţă, cetăţenii sunt instruiţi şi se educă în cadrul învăţământului elementar şi mediu, în conformitate cu legeaspecială şi programului adecvat. Cetăţenii care nu sunt cuprinşi de formare în cadrul învăţământului elementar şi mediu, pot dobândi cunoştinţele de bază din domeniul reducerii riscului de dezastre şi gestionarea situaţiilor de urgenţă în cadrul activităţilor entităţilor de importanţă majoră pentru protejare şi salveare, în conformitate cu o legea specială şi activităţile de program.</a:t>
            </a:r>
          </a:p>
          <a:p>
            <a:pPr marL="0" indent="0" algn="just">
              <a:buNone/>
            </a:pPr>
            <a:r>
              <a:rPr lang="ro-RO" sz="1200" dirty="0" smtClean="0">
                <a:solidFill>
                  <a:srgbClr val="333333"/>
                </a:solidFill>
                <a:latin typeface="Open Sans" panose="020B0606030504020204"/>
              </a:rPr>
              <a:t>Cetăţenii sunt obligaţi:</a:t>
            </a:r>
          </a:p>
          <a:p>
            <a:pPr marL="228600" indent="-228600" algn="just">
              <a:buAutoNum type="arabicParenR"/>
            </a:pPr>
            <a:r>
              <a:rPr lang="ro-RO" sz="1200" dirty="0" smtClean="0">
                <a:solidFill>
                  <a:srgbClr val="333333"/>
                </a:solidFill>
                <a:latin typeface="Open Sans" panose="020B0606030504020204"/>
              </a:rPr>
              <a:t>să se educe pentru protejare şi salvare şi să preia măsuri pentru protecţie personală şi reciprocă;</a:t>
            </a:r>
          </a:p>
          <a:p>
            <a:pPr marL="228600" indent="-228600" algn="just">
              <a:buAutoNum type="arabicParenR"/>
            </a:pPr>
            <a:r>
              <a:rPr lang="ro-RO" sz="1200" dirty="0" smtClean="0">
                <a:solidFill>
                  <a:srgbClr val="333333"/>
                </a:solidFill>
                <a:latin typeface="Open Sans" panose="020B0606030504020204"/>
              </a:rPr>
              <a:t>să accepte repartizarea în unităţi de protecţie civilă şi să se prezinte în caz de mobilizare a acelor unităţi;</a:t>
            </a:r>
          </a:p>
          <a:p>
            <a:pPr marL="228600" indent="-228600" algn="just">
              <a:buAutoNum type="arabicParenR"/>
            </a:pPr>
            <a:r>
              <a:rPr lang="ro-RO" sz="1200" dirty="0" smtClean="0">
                <a:solidFill>
                  <a:srgbClr val="333333"/>
                </a:solidFill>
                <a:latin typeface="Open Sans" panose="020B0606030504020204"/>
              </a:rPr>
              <a:t>să se prezinte în urma apelului comitetului competent pentru situaţii de urgenţă cu scopul participării în acţiuni de protejare şi salvare;</a:t>
            </a:r>
          </a:p>
          <a:p>
            <a:pPr marL="228600" indent="-228600" algn="just">
              <a:buAutoNum type="arabicParenR"/>
            </a:pPr>
            <a:r>
              <a:rPr lang="ro-RO" sz="1200" dirty="0">
                <a:solidFill>
                  <a:srgbClr val="333333"/>
                </a:solidFill>
                <a:latin typeface="Open Sans" panose="020B0606030504020204"/>
              </a:rPr>
              <a:t>s</a:t>
            </a:r>
            <a:r>
              <a:rPr lang="ro-RO" sz="1200" dirty="0" smtClean="0">
                <a:solidFill>
                  <a:srgbClr val="333333"/>
                </a:solidFill>
                <a:latin typeface="Open Sans" panose="020B0606030504020204"/>
              </a:rPr>
              <a:t>ă informeze prompt centrul operativ 112 cu privire la apariţia pericolului;</a:t>
            </a:r>
          </a:p>
          <a:p>
            <a:pPr marL="228600" indent="-228600" algn="just">
              <a:buAutoNum type="arabicParenR"/>
            </a:pPr>
            <a:r>
              <a:rPr lang="ro-RO" sz="1200" dirty="0" smtClean="0">
                <a:solidFill>
                  <a:srgbClr val="333333"/>
                </a:solidFill>
                <a:latin typeface="Open Sans" panose="020B0606030504020204"/>
              </a:rPr>
              <a:t>să implementeze măsurile reglementate şi ordonate pentru protejare şi salvare</a:t>
            </a:r>
          </a:p>
          <a:p>
            <a:pPr marL="0" indent="0" algn="just">
              <a:buNone/>
            </a:pPr>
            <a:r>
              <a:rPr lang="ro-RO" sz="1200" dirty="0" smtClean="0">
                <a:solidFill>
                  <a:srgbClr val="333333"/>
                </a:solidFill>
                <a:latin typeface="Open Sans" panose="020B0606030504020204"/>
              </a:rPr>
              <a:t>În realizarea misiunilor de protejare şi salvare sunt obligaţi să participe totţi cetăţnii apţi, inclusiv cetăţenii străini şi persoanele fără cetăţeni care în conformitate cu legea au permis de şedere temporară sau durabilă în Republica Serbia, cu vârsta între 18 şi 60 de ani.</a:t>
            </a:r>
          </a:p>
          <a:p>
            <a:pPr marL="0" indent="0" algn="just">
              <a:buNone/>
            </a:pPr>
            <a:r>
              <a:rPr lang="ro-RO" sz="1200" dirty="0" smtClean="0">
                <a:solidFill>
                  <a:srgbClr val="333333"/>
                </a:solidFill>
                <a:latin typeface="Open Sans" panose="020B0606030504020204"/>
              </a:rPr>
              <a:t>Ca excepţie de la alineatul 6 al acestui articol în executarea misiunilor de protejare şi salvare  nu sunt obligaţi să paricipe:</a:t>
            </a:r>
          </a:p>
          <a:p>
            <a:pPr marL="228600" indent="-228600" algn="just">
              <a:buAutoNum type="arabicParenR"/>
            </a:pPr>
            <a:r>
              <a:rPr lang="ro-RO" sz="1200" dirty="0" smtClean="0">
                <a:solidFill>
                  <a:srgbClr val="333333"/>
                </a:solidFill>
                <a:latin typeface="Open Sans" panose="020B0606030504020204"/>
              </a:rPr>
              <a:t>femeile însărcinate şi mamele cu copii până la 10 ani şi părinţii singuri, respectiv tutorii cu copii care au vârsta până la 15 ani;</a:t>
            </a:r>
          </a:p>
          <a:p>
            <a:pPr marL="228600" indent="-228600" algn="just">
              <a:buAutoNum type="arabicParenR"/>
            </a:pPr>
            <a:r>
              <a:rPr lang="ro-RO" sz="1200" dirty="0" smtClean="0">
                <a:solidFill>
                  <a:srgbClr val="333333"/>
                </a:solidFill>
                <a:latin typeface="Open Sans" panose="020B0606030504020204"/>
              </a:rPr>
              <a:t>persoane cu dizabilităţi, precum şi persoane care îngrijesc persoane cu dizabilităţi;</a:t>
            </a:r>
          </a:p>
          <a:p>
            <a:pPr marL="0" indent="0" algn="just">
              <a:buNone/>
            </a:pPr>
            <a:r>
              <a:rPr lang="en-US" sz="1200" dirty="0" smtClean="0">
                <a:solidFill>
                  <a:srgbClr val="333333"/>
                </a:solidFill>
                <a:latin typeface="Open Sans" panose="020B0606030504020204"/>
              </a:rPr>
              <a:t>3</a:t>
            </a:r>
            <a:r>
              <a:rPr lang="en-US" sz="1200" dirty="0">
                <a:solidFill>
                  <a:srgbClr val="333333"/>
                </a:solidFill>
                <a:latin typeface="Open Sans" panose="020B0606030504020204"/>
              </a:rPr>
              <a:t>) </a:t>
            </a:r>
            <a:r>
              <a:rPr lang="ro-RO" sz="1200" dirty="0" smtClean="0">
                <a:solidFill>
                  <a:srgbClr val="333333"/>
                </a:solidFill>
                <a:latin typeface="Open Sans" panose="020B0606030504020204"/>
              </a:rPr>
              <a:t> persoane care se îngrijesc şi locuiesc în aceaşi gospodărie cu persoane care nu sunt capabile să se întreţină singure.</a:t>
            </a:r>
            <a:endParaRPr lang="en-US" sz="1200" dirty="0"/>
          </a:p>
        </p:txBody>
      </p:sp>
      <p:sp>
        <p:nvSpPr>
          <p:cNvPr id="4" name="Date Placeholder 3">
            <a:extLst>
              <a:ext uri="{FF2B5EF4-FFF2-40B4-BE49-F238E27FC236}">
                <a16:creationId xmlns:a16="http://schemas.microsoft.com/office/drawing/2014/main" xmlns="" id="{2826550A-D9FC-486A-9908-21A0CF0E8091}"/>
              </a:ext>
            </a:extLst>
          </p:cNvPr>
          <p:cNvSpPr>
            <a:spLocks noGrp="1"/>
          </p:cNvSpPr>
          <p:nvPr>
            <p:ph type="dt" sz="half" idx="10"/>
          </p:nvPr>
        </p:nvSpPr>
        <p:spPr/>
        <p:txBody>
          <a:bodyPr/>
          <a:lstStyle/>
          <a:p>
            <a:fld id="{129B0FF1-44EB-4D02-828A-24AAC8E76A70}" type="datetime1">
              <a:rPr lang="en-US" smtClean="0"/>
              <a:pPr/>
              <a:t>4/23/2023</a:t>
            </a:fld>
            <a:endParaRPr lang="en-GB"/>
          </a:p>
        </p:txBody>
      </p:sp>
    </p:spTree>
    <p:extLst>
      <p:ext uri="{BB962C8B-B14F-4D97-AF65-F5344CB8AC3E}">
        <p14:creationId xmlns="" xmlns:p14="http://schemas.microsoft.com/office/powerpoint/2010/main" val="25351216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A3CB60-7DCC-FD03-3C48-64849A69C455}"/>
              </a:ext>
            </a:extLst>
          </p:cNvPr>
          <p:cNvSpPr>
            <a:spLocks noGrp="1"/>
          </p:cNvSpPr>
          <p:nvPr>
            <p:ph type="title"/>
          </p:nvPr>
        </p:nvSpPr>
        <p:spPr/>
        <p:txBody>
          <a:bodyPr/>
          <a:lstStyle/>
          <a:p>
            <a:r>
              <a:rPr lang="sr-Latn-RS" dirty="0" smtClean="0"/>
              <a:t>Sex şi gen</a:t>
            </a:r>
            <a:endParaRPr lang="en-US" dirty="0"/>
          </a:p>
        </p:txBody>
      </p:sp>
      <p:sp>
        <p:nvSpPr>
          <p:cNvPr id="3" name="Content Placeholder 2">
            <a:extLst>
              <a:ext uri="{FF2B5EF4-FFF2-40B4-BE49-F238E27FC236}">
                <a16:creationId xmlns:a16="http://schemas.microsoft.com/office/drawing/2014/main" xmlns="" id="{1F43AC55-421B-ABFD-82D5-CB70EDB309A4}"/>
              </a:ext>
            </a:extLst>
          </p:cNvPr>
          <p:cNvSpPr>
            <a:spLocks noGrp="1"/>
          </p:cNvSpPr>
          <p:nvPr>
            <p:ph idx="1"/>
          </p:nvPr>
        </p:nvSpPr>
        <p:spPr/>
        <p:txBody>
          <a:bodyPr>
            <a:normAutofit lnSpcReduction="10000"/>
          </a:bodyPr>
          <a:lstStyle/>
          <a:p>
            <a:pPr marL="0" indent="0">
              <a:buNone/>
            </a:pPr>
            <a:r>
              <a:rPr lang="ro-RO" dirty="0" smtClean="0"/>
              <a:t>SEX</a:t>
            </a:r>
            <a:endParaRPr lang="en-US" dirty="0"/>
          </a:p>
          <a:p>
            <a:r>
              <a:rPr lang="ro-RO" dirty="0" smtClean="0"/>
              <a:t>Deosebiri biologice</a:t>
            </a:r>
            <a:endParaRPr lang="en-US" dirty="0"/>
          </a:p>
          <a:p>
            <a:r>
              <a:rPr lang="ro-RO" dirty="0" smtClean="0"/>
              <a:t>În general neschimbabile</a:t>
            </a:r>
            <a:endParaRPr lang="en-US" dirty="0"/>
          </a:p>
          <a:p>
            <a:r>
              <a:rPr lang="ro-RO" dirty="0" smtClean="0"/>
              <a:t>Aceleaşi în toate timpurile şi spaţiile.</a:t>
            </a:r>
            <a:endParaRPr lang="en-US" dirty="0"/>
          </a:p>
          <a:p>
            <a:pPr marL="0" indent="0">
              <a:buNone/>
            </a:pPr>
            <a:r>
              <a:rPr lang="ro-RO" dirty="0" smtClean="0"/>
              <a:t>GEN</a:t>
            </a:r>
            <a:endParaRPr lang="en-US" dirty="0"/>
          </a:p>
          <a:p>
            <a:r>
              <a:rPr lang="ro-RO" dirty="0" smtClean="0"/>
              <a:t>Diferenţe determinate de societate</a:t>
            </a:r>
            <a:endParaRPr lang="en-US" dirty="0"/>
          </a:p>
          <a:p>
            <a:r>
              <a:rPr lang="ro-RO" dirty="0" smtClean="0"/>
              <a:t>Se pot schimba</a:t>
            </a:r>
            <a:endParaRPr lang="en-US" dirty="0"/>
          </a:p>
          <a:p>
            <a:r>
              <a:rPr lang="ro-RO" dirty="0" smtClean="0"/>
              <a:t>Se formează în timp şi spaţiu</a:t>
            </a:r>
            <a:endParaRPr lang="en-US" dirty="0"/>
          </a:p>
          <a:p>
            <a:pPr marL="0" indent="0">
              <a:buNone/>
            </a:pPr>
            <a:endParaRPr lang="en-US" dirty="0"/>
          </a:p>
        </p:txBody>
      </p:sp>
      <p:sp>
        <p:nvSpPr>
          <p:cNvPr id="4" name="Date Placeholder 3">
            <a:extLst>
              <a:ext uri="{FF2B5EF4-FFF2-40B4-BE49-F238E27FC236}">
                <a16:creationId xmlns:a16="http://schemas.microsoft.com/office/drawing/2014/main" xmlns="" id="{A0EF91EE-F9B7-9899-B809-66F8B5D7DD16}"/>
              </a:ext>
            </a:extLst>
          </p:cNvPr>
          <p:cNvSpPr>
            <a:spLocks noGrp="1"/>
          </p:cNvSpPr>
          <p:nvPr>
            <p:ph type="dt" sz="half" idx="10"/>
          </p:nvPr>
        </p:nvSpPr>
        <p:spPr/>
        <p:txBody>
          <a:bodyPr/>
          <a:lstStyle/>
          <a:p>
            <a:fld id="{9E61D353-8C03-4238-A80B-2D9164025E15}" type="datetime1">
              <a:rPr lang="en-US" smtClean="0"/>
              <a:pPr/>
              <a:t>4/23/2023</a:t>
            </a:fld>
            <a:endParaRPr lang="en-GB" dirty="0"/>
          </a:p>
        </p:txBody>
      </p:sp>
    </p:spTree>
    <p:extLst>
      <p:ext uri="{BB962C8B-B14F-4D97-AF65-F5344CB8AC3E}">
        <p14:creationId xmlns="" xmlns:p14="http://schemas.microsoft.com/office/powerpoint/2010/main" val="9926735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F0A1B1-4E18-E4E6-FE26-95ACA56AB54B}"/>
              </a:ext>
            </a:extLst>
          </p:cNvPr>
          <p:cNvSpPr>
            <a:spLocks noGrp="1"/>
          </p:cNvSpPr>
          <p:nvPr>
            <p:ph type="title"/>
          </p:nvPr>
        </p:nvSpPr>
        <p:spPr/>
        <p:txBody>
          <a:bodyPr/>
          <a:lstStyle/>
          <a:p>
            <a:r>
              <a:rPr lang="sr-Latn-RS" dirty="0" smtClean="0"/>
              <a:t>Sex şi gen</a:t>
            </a:r>
            <a:endParaRPr lang="en-US" dirty="0"/>
          </a:p>
        </p:txBody>
      </p:sp>
      <p:sp>
        <p:nvSpPr>
          <p:cNvPr id="3" name="Content Placeholder 2">
            <a:extLst>
              <a:ext uri="{FF2B5EF4-FFF2-40B4-BE49-F238E27FC236}">
                <a16:creationId xmlns:a16="http://schemas.microsoft.com/office/drawing/2014/main" xmlns="" id="{D8842D18-9802-C68F-B2C1-29169A0DBAFF}"/>
              </a:ext>
            </a:extLst>
          </p:cNvPr>
          <p:cNvSpPr>
            <a:spLocks noGrp="1"/>
          </p:cNvSpPr>
          <p:nvPr>
            <p:ph idx="1"/>
          </p:nvPr>
        </p:nvSpPr>
        <p:spPr/>
        <p:txBody>
          <a:bodyPr>
            <a:norm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sr-Latn-CS" sz="2800" b="0" i="0" u="none" strike="noStrike" kern="1200" cap="none" spc="0" normalizeH="0" baseline="0" noProof="0" dirty="0" smtClean="0">
                <a:ln>
                  <a:noFill/>
                </a:ln>
                <a:solidFill>
                  <a:prstClr val="black"/>
                </a:solidFill>
                <a:effectLst/>
                <a:uLnTx/>
                <a:uFillTx/>
                <a:latin typeface="Calibri"/>
                <a:ea typeface="+mn-ea"/>
                <a:cs typeface="+mn-cs"/>
              </a:rPr>
              <a:t>Sex – caracteristici biologice, anatomice şi fiziologice care deosebesc bărbatul</a:t>
            </a:r>
            <a:r>
              <a:rPr kumimoji="0" lang="sr-Latn-CS" sz="2800" b="0" i="0" u="none" strike="noStrike" kern="1200" cap="none" spc="0" normalizeH="0" noProof="0" dirty="0" smtClean="0">
                <a:ln>
                  <a:noFill/>
                </a:ln>
                <a:solidFill>
                  <a:prstClr val="black"/>
                </a:solidFill>
                <a:effectLst/>
                <a:uLnTx/>
                <a:uFillTx/>
                <a:latin typeface="Calibri"/>
                <a:ea typeface="+mn-ea"/>
                <a:cs typeface="+mn-cs"/>
              </a:rPr>
              <a:t> de femeie;</a:t>
            </a:r>
          </a:p>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sr-Latn-CS"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0" fontAlgn="auto" latinLnBrk="0" hangingPunct="0">
              <a:lnSpc>
                <a:spcPct val="100000"/>
              </a:lnSpc>
              <a:spcBef>
                <a:spcPts val="0"/>
              </a:spcBef>
              <a:spcAft>
                <a:spcPts val="0"/>
              </a:spcAft>
              <a:buClrTx/>
              <a:buSzTx/>
              <a:buFontTx/>
              <a:buNone/>
              <a:tabLst/>
              <a:defRPr/>
            </a:pPr>
            <a:r>
              <a:rPr lang="sr-Latn-CS" sz="2800" dirty="0" smtClean="0">
                <a:solidFill>
                  <a:prstClr val="black"/>
                </a:solidFill>
                <a:latin typeface="Calibri"/>
              </a:rPr>
              <a:t>Gen </a:t>
            </a:r>
            <a:r>
              <a:rPr kumimoji="0" lang="sr-Latn-CS" sz="2800" b="0" i="0" u="none" strike="noStrike" kern="1200" cap="none" spc="0" normalizeH="0" baseline="0" noProof="0" dirty="0" smtClean="0">
                <a:ln>
                  <a:noFill/>
                </a:ln>
                <a:solidFill>
                  <a:prstClr val="black"/>
                </a:solidFill>
                <a:effectLst/>
                <a:uLnTx/>
                <a:uFillTx/>
                <a:latin typeface="Calibri"/>
                <a:ea typeface="+mn-ea"/>
                <a:cs typeface="+mn-cs"/>
              </a:rPr>
              <a:t>– set</a:t>
            </a:r>
            <a:r>
              <a:rPr kumimoji="0" lang="sr-Latn-CS" sz="2800" b="0" i="0" u="none" strike="noStrike" kern="1200" cap="none" spc="0" normalizeH="0" noProof="0" dirty="0" smtClean="0">
                <a:ln>
                  <a:noFill/>
                </a:ln>
                <a:solidFill>
                  <a:prstClr val="black"/>
                </a:solidFill>
                <a:effectLst/>
                <a:uLnTx/>
                <a:uFillTx/>
                <a:latin typeface="Calibri"/>
                <a:ea typeface="+mn-ea"/>
                <a:cs typeface="+mn-cs"/>
              </a:rPr>
              <a:t> de caractersitici cauzate de societate ale apartenentului unui sex, apărut probabil cu iniţiala distribuţie a muncii, care a persistat şi când şi-a pierdut funcţia originală şi aceasta ca un instrument de politică de sex, când, datorită naturaleţii superficiale, se reface în fiecare individ în procesul de creştere şi educaţie</a:t>
            </a:r>
            <a:r>
              <a:rPr kumimoji="0" lang="sr-Latn-CS" sz="2800" b="0" i="0" u="none" strike="noStrike" kern="1200" cap="none" spc="0" normalizeH="0" baseline="0" noProof="0" dirty="0" smtClean="0">
                <a:ln>
                  <a:noFill/>
                </a:ln>
                <a:solidFill>
                  <a:prstClr val="black"/>
                </a:solidFill>
                <a:effectLst/>
                <a:uLnTx/>
                <a:uFillTx/>
                <a:latin typeface="Calibri"/>
                <a:ea typeface="+mn-ea"/>
                <a:cs typeface="+mn-cs"/>
              </a:rPr>
              <a:t>.</a:t>
            </a:r>
            <a:endParaRPr lang="en-US" dirty="0"/>
          </a:p>
        </p:txBody>
      </p:sp>
      <p:sp>
        <p:nvSpPr>
          <p:cNvPr id="4" name="Date Placeholder 3">
            <a:extLst>
              <a:ext uri="{FF2B5EF4-FFF2-40B4-BE49-F238E27FC236}">
                <a16:creationId xmlns:a16="http://schemas.microsoft.com/office/drawing/2014/main" xmlns="" id="{EBAAD69F-202D-3168-C5A1-F6DF377B302E}"/>
              </a:ext>
            </a:extLst>
          </p:cNvPr>
          <p:cNvSpPr>
            <a:spLocks noGrp="1"/>
          </p:cNvSpPr>
          <p:nvPr>
            <p:ph type="dt" sz="half" idx="10"/>
          </p:nvPr>
        </p:nvSpPr>
        <p:spPr/>
        <p:txBody>
          <a:bodyPr/>
          <a:lstStyle/>
          <a:p>
            <a:fld id="{C452B693-87EB-40A3-934C-C98A139E6299}" type="datetime1">
              <a:rPr lang="en-US" smtClean="0"/>
              <a:pPr/>
              <a:t>4/23/2023</a:t>
            </a:fld>
            <a:endParaRPr lang="en-GB"/>
          </a:p>
        </p:txBody>
      </p:sp>
    </p:spTree>
    <p:extLst>
      <p:ext uri="{BB962C8B-B14F-4D97-AF65-F5344CB8AC3E}">
        <p14:creationId xmlns="" xmlns:p14="http://schemas.microsoft.com/office/powerpoint/2010/main" val="10879379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5E4D1D-A114-D43D-7C18-DFA09A489387}"/>
              </a:ext>
            </a:extLst>
          </p:cNvPr>
          <p:cNvSpPr>
            <a:spLocks noGrp="1"/>
          </p:cNvSpPr>
          <p:nvPr>
            <p:ph type="title"/>
          </p:nvPr>
        </p:nvSpPr>
        <p:spPr/>
        <p:txBody>
          <a:bodyPr/>
          <a:lstStyle/>
          <a:p>
            <a:r>
              <a:rPr lang="sr-Latn-RS" dirty="0" smtClean="0"/>
              <a:t>De ce este genul o chestiune</a:t>
            </a:r>
            <a:endParaRPr lang="en-US" dirty="0"/>
          </a:p>
        </p:txBody>
      </p:sp>
      <p:sp>
        <p:nvSpPr>
          <p:cNvPr id="3" name="Content Placeholder 2">
            <a:extLst>
              <a:ext uri="{FF2B5EF4-FFF2-40B4-BE49-F238E27FC236}">
                <a16:creationId xmlns:a16="http://schemas.microsoft.com/office/drawing/2014/main" xmlns="" id="{85E0D197-6833-629C-6332-8931FC3E22A1}"/>
              </a:ext>
            </a:extLst>
          </p:cNvPr>
          <p:cNvSpPr>
            <a:spLocks noGrp="1"/>
          </p:cNvSpPr>
          <p:nvPr>
            <p:ph idx="1"/>
          </p:nvPr>
        </p:nvSpPr>
        <p:spPr/>
        <p:txBody>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sr-Latn-CS" sz="2800" b="1" i="0" u="none" strike="noStrike" kern="1200" cap="none" spc="0" normalizeH="0" baseline="0" noProof="0" dirty="0" smtClean="0">
                <a:ln>
                  <a:noFill/>
                </a:ln>
                <a:solidFill>
                  <a:prstClr val="black"/>
                </a:solidFill>
                <a:effectLst/>
                <a:uLnTx/>
                <a:uFillTx/>
                <a:latin typeface="Calibri"/>
                <a:ea typeface="+mn-ea"/>
                <a:cs typeface="+mn-cs"/>
              </a:rPr>
              <a:t>Din cauza deosebirilor fundamentale şi inegalizăţii dintre femei şi bărbaţi:</a:t>
            </a:r>
            <a:endParaRPr kumimoji="0" lang="sr-Latn-CS" sz="28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Wingdings" pitchFamily="2" charset="2"/>
              <a:buAutoNum type="arabicPeriod"/>
              <a:tabLst/>
              <a:defRPr/>
            </a:pPr>
            <a:r>
              <a:rPr kumimoji="0" lang="sr-Latn-CS" sz="2400" b="0" i="0" u="none" strike="noStrike" kern="1200" cap="none" spc="0" normalizeH="0" baseline="0" noProof="0" dirty="0" smtClean="0">
                <a:ln>
                  <a:noFill/>
                </a:ln>
                <a:solidFill>
                  <a:prstClr val="black"/>
                </a:solidFill>
                <a:effectLst/>
                <a:uLnTx/>
                <a:uFillTx/>
                <a:latin typeface="Calibri"/>
                <a:ea typeface="+mn-ea"/>
                <a:cs typeface="+mn-cs"/>
              </a:rPr>
              <a:t>Puterea politică (adoptarea hotărârilor, prezentarea...)</a:t>
            </a:r>
            <a:endParaRPr kumimoji="0" lang="sr-Latn-CS" sz="24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Wingdings" pitchFamily="2" charset="2"/>
              <a:buAutoNum type="arabicPeriod"/>
              <a:tabLst/>
              <a:defRPr/>
            </a:pPr>
            <a:r>
              <a:rPr kumimoji="0" lang="sr-Latn-CS" sz="2400" b="0" i="0" u="none" strike="noStrike" kern="1200" cap="none" spc="0" normalizeH="0" baseline="0" noProof="0" dirty="0" smtClean="0">
                <a:ln>
                  <a:noFill/>
                </a:ln>
                <a:solidFill>
                  <a:prstClr val="black"/>
                </a:solidFill>
                <a:effectLst/>
                <a:uLnTx/>
                <a:uFillTx/>
                <a:latin typeface="Calibri"/>
                <a:ea typeface="+mn-ea"/>
                <a:cs typeface="+mn-cs"/>
              </a:rPr>
              <a:t>Gospodăria</a:t>
            </a:r>
            <a:endParaRPr kumimoji="0" lang="sr-Latn-CS" sz="24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Wingdings" pitchFamily="2" charset="2"/>
              <a:buAutoNum type="arabicPeriod"/>
              <a:tabLst/>
              <a:defRPr/>
            </a:pPr>
            <a:r>
              <a:rPr kumimoji="0" lang="sr-Latn-CS" sz="2400" b="0" i="0" u="none" strike="noStrike" kern="1200" cap="none" spc="0" normalizeH="0" baseline="0" noProof="0" dirty="0" smtClean="0">
                <a:ln>
                  <a:noFill/>
                </a:ln>
                <a:solidFill>
                  <a:prstClr val="black"/>
                </a:solidFill>
                <a:effectLst/>
                <a:uLnTx/>
                <a:uFillTx/>
                <a:latin typeface="Calibri"/>
                <a:ea typeface="+mn-ea"/>
                <a:cs typeface="+mn-cs"/>
              </a:rPr>
              <a:t>Statutul judiciar (succesiunea, proprietatea...)</a:t>
            </a:r>
            <a:endParaRPr kumimoji="0" lang="sr-Latn-CS" sz="24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Wingdings" pitchFamily="2" charset="2"/>
              <a:buAutoNum type="arabicPeriod"/>
              <a:tabLst/>
              <a:defRPr/>
            </a:pPr>
            <a:r>
              <a:rPr kumimoji="0" lang="sr-Latn-CS" sz="2400" b="0" i="0" u="none" strike="noStrike" kern="1200" cap="none" spc="0" normalizeH="0" baseline="0" noProof="0" dirty="0" smtClean="0">
                <a:ln>
                  <a:noFill/>
                </a:ln>
                <a:solidFill>
                  <a:prstClr val="black"/>
                </a:solidFill>
                <a:effectLst/>
                <a:uLnTx/>
                <a:uFillTx/>
                <a:latin typeface="Calibri"/>
                <a:ea typeface="+mn-ea"/>
                <a:cs typeface="+mn-cs"/>
              </a:rPr>
              <a:t>Distribuţia muncii după gen</a:t>
            </a:r>
            <a:r>
              <a:rPr kumimoji="0" lang="sr-Latn-CS" sz="2400" b="0" i="0" u="none" strike="noStrike" kern="1200" cap="none" spc="0" normalizeH="0" noProof="0" dirty="0" smtClean="0">
                <a:ln>
                  <a:noFill/>
                </a:ln>
                <a:solidFill>
                  <a:prstClr val="black"/>
                </a:solidFill>
                <a:effectLst/>
                <a:uLnTx/>
                <a:uFillTx/>
                <a:latin typeface="Calibri"/>
                <a:ea typeface="+mn-ea"/>
                <a:cs typeface="+mn-cs"/>
              </a:rPr>
              <a:t> în cadrul economiei</a:t>
            </a:r>
            <a:endParaRPr kumimoji="0" lang="sr-Latn-CS" sz="24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Wingdings" pitchFamily="2" charset="2"/>
              <a:buAutoNum type="arabicPeriod"/>
              <a:tabLst/>
              <a:defRPr/>
            </a:pPr>
            <a:r>
              <a:rPr kumimoji="0" lang="sr-Latn-CS" sz="2400" b="0" i="0" u="none" strike="noStrike" kern="1200" cap="none" spc="0" normalizeH="0" baseline="0" noProof="0" dirty="0" smtClean="0">
                <a:ln>
                  <a:noFill/>
                </a:ln>
                <a:solidFill>
                  <a:prstClr val="black"/>
                </a:solidFill>
                <a:effectLst/>
                <a:uLnTx/>
                <a:uFillTx/>
                <a:latin typeface="Calibri"/>
                <a:ea typeface="+mn-ea"/>
                <a:cs typeface="+mn-cs"/>
              </a:rPr>
              <a:t>Inegalităţi în sectorul domestic/neplătit</a:t>
            </a:r>
          </a:p>
          <a:p>
            <a:pPr marL="342900" marR="0" lvl="0" indent="-342900" algn="l" defTabSz="914400" rtl="0" eaLnBrk="1" fontAlgn="auto" latinLnBrk="0" hangingPunct="1">
              <a:lnSpc>
                <a:spcPct val="90000"/>
              </a:lnSpc>
              <a:spcBef>
                <a:spcPct val="20000"/>
              </a:spcBef>
              <a:spcAft>
                <a:spcPts val="0"/>
              </a:spcAft>
              <a:buClrTx/>
              <a:buSzTx/>
              <a:buFont typeface="Wingdings" pitchFamily="2" charset="2"/>
              <a:buAutoNum type="arabicPeriod"/>
              <a:tabLst/>
              <a:defRPr/>
            </a:pPr>
            <a:r>
              <a:rPr lang="sr-Latn-CS" sz="2400" dirty="0" smtClean="0">
                <a:solidFill>
                  <a:prstClr val="black"/>
                </a:solidFill>
                <a:latin typeface="Calibri"/>
              </a:rPr>
              <a:t>Violenţa asupra femeilor</a:t>
            </a:r>
            <a:endParaRPr lang="sr-Latn-CS" sz="2400" dirty="0">
              <a:solidFill>
                <a:prstClr val="black"/>
              </a:solidFill>
              <a:latin typeface="Calibri"/>
            </a:endParaRPr>
          </a:p>
          <a:p>
            <a:pPr marL="342900" marR="0" lvl="0" indent="-342900" algn="l" defTabSz="914400" rtl="0" eaLnBrk="1" fontAlgn="auto" latinLnBrk="0" hangingPunct="1">
              <a:lnSpc>
                <a:spcPct val="90000"/>
              </a:lnSpc>
              <a:spcBef>
                <a:spcPct val="20000"/>
              </a:spcBef>
              <a:spcAft>
                <a:spcPts val="0"/>
              </a:spcAft>
              <a:buClrTx/>
              <a:buSzTx/>
              <a:buFont typeface="Wingdings" pitchFamily="2" charset="2"/>
              <a:buAutoNum type="arabicPeriod"/>
              <a:tabLst/>
              <a:defRPr/>
            </a:pPr>
            <a:r>
              <a:rPr kumimoji="0" lang="sr-Latn-CS" sz="2400" b="0" i="0" u="none" strike="noStrike" kern="1200" cap="none" spc="0" normalizeH="0" baseline="0" noProof="0" dirty="0" smtClean="0">
                <a:ln>
                  <a:noFill/>
                </a:ln>
                <a:solidFill>
                  <a:prstClr val="black"/>
                </a:solidFill>
                <a:effectLst/>
                <a:uLnTx/>
                <a:uFillTx/>
                <a:latin typeface="Calibri"/>
                <a:ea typeface="+mn-ea"/>
                <a:cs typeface="+mn-cs"/>
              </a:rPr>
              <a:t>Atitudini discriminatorii</a:t>
            </a:r>
            <a:endParaRPr lang="en-US" dirty="0"/>
          </a:p>
        </p:txBody>
      </p:sp>
      <p:sp>
        <p:nvSpPr>
          <p:cNvPr id="4" name="Date Placeholder 3">
            <a:extLst>
              <a:ext uri="{FF2B5EF4-FFF2-40B4-BE49-F238E27FC236}">
                <a16:creationId xmlns:a16="http://schemas.microsoft.com/office/drawing/2014/main" xmlns="" id="{9967556E-53AE-BA65-372D-E7C6DBAD89BC}"/>
              </a:ext>
            </a:extLst>
          </p:cNvPr>
          <p:cNvSpPr>
            <a:spLocks noGrp="1"/>
          </p:cNvSpPr>
          <p:nvPr>
            <p:ph type="dt" sz="half" idx="10"/>
          </p:nvPr>
        </p:nvSpPr>
        <p:spPr/>
        <p:txBody>
          <a:bodyPr/>
          <a:lstStyle/>
          <a:p>
            <a:fld id="{5452BF9D-6CF0-4044-9368-BE98FC9FA740}" type="datetime1">
              <a:rPr lang="en-US" smtClean="0"/>
              <a:pPr/>
              <a:t>4/23/2023</a:t>
            </a:fld>
            <a:endParaRPr lang="en-GB"/>
          </a:p>
        </p:txBody>
      </p:sp>
    </p:spTree>
    <p:extLst>
      <p:ext uri="{BB962C8B-B14F-4D97-AF65-F5344CB8AC3E}">
        <p14:creationId xmlns="" xmlns:p14="http://schemas.microsoft.com/office/powerpoint/2010/main" val="39597741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800441-8A1D-A4CE-96C0-7DECCF1B26E4}"/>
              </a:ext>
            </a:extLst>
          </p:cNvPr>
          <p:cNvSpPr>
            <a:spLocks noGrp="1"/>
          </p:cNvSpPr>
          <p:nvPr>
            <p:ph type="title"/>
          </p:nvPr>
        </p:nvSpPr>
        <p:spPr/>
        <p:txBody>
          <a:bodyPr/>
          <a:lstStyle/>
          <a:p>
            <a:r>
              <a:rPr lang="sr-Latn-RS" dirty="0" smtClean="0"/>
              <a:t>Rolurile de gen</a:t>
            </a:r>
            <a:endParaRPr lang="en-US" dirty="0"/>
          </a:p>
        </p:txBody>
      </p:sp>
      <p:sp>
        <p:nvSpPr>
          <p:cNvPr id="3" name="Content Placeholder 2">
            <a:extLst>
              <a:ext uri="{FF2B5EF4-FFF2-40B4-BE49-F238E27FC236}">
                <a16:creationId xmlns:a16="http://schemas.microsoft.com/office/drawing/2014/main" xmlns="" id="{E4327DB8-1527-3409-BE44-D91B442DB9AB}"/>
              </a:ext>
            </a:extLst>
          </p:cNvPr>
          <p:cNvSpPr>
            <a:spLocks noGrp="1"/>
          </p:cNvSpPr>
          <p:nvPr>
            <p:ph idx="1"/>
          </p:nvPr>
        </p:nvSpPr>
        <p:spPr/>
        <p:txBody>
          <a:bodyPr>
            <a:normAutofit/>
          </a:bodyPr>
          <a:lstStyle/>
          <a:p>
            <a:pPr marL="0" marR="0" lvl="0" indent="0" algn="just" defTabSz="914400" rtl="0" eaLnBrk="0" fontAlgn="auto" latinLnBrk="0" hangingPunct="0">
              <a:lnSpc>
                <a:spcPct val="100000"/>
              </a:lnSpc>
              <a:spcBef>
                <a:spcPts val="0"/>
              </a:spcBef>
              <a:spcAft>
                <a:spcPts val="0"/>
              </a:spcAft>
              <a:buClrTx/>
              <a:buSzTx/>
              <a:buFontTx/>
              <a:buChar char="•"/>
              <a:tabLst/>
              <a:defRPr/>
            </a:pPr>
            <a:r>
              <a:rPr kumimoji="0" lang="sr-Latn-CS" sz="2800" b="0" i="0" u="none" strike="noStrike" kern="1200" cap="none" spc="0" normalizeH="0" baseline="0" noProof="0" dirty="0" smtClean="0">
                <a:ln>
                  <a:noFill/>
                </a:ln>
                <a:solidFill>
                  <a:prstClr val="black"/>
                </a:solidFill>
                <a:effectLst/>
                <a:uLnTx/>
                <a:uFillTx/>
                <a:latin typeface="Calibri"/>
                <a:ea typeface="+mn-ea"/>
                <a:cs typeface="+mn-cs"/>
              </a:rPr>
              <a:t> Rolurile de gen sunt</a:t>
            </a:r>
            <a:r>
              <a:rPr kumimoji="0" lang="sr-Latn-CS" sz="2800" b="0" i="0" u="none" strike="noStrike" kern="1200" cap="none" spc="0" normalizeH="0" noProof="0" dirty="0" smtClean="0">
                <a:ln>
                  <a:noFill/>
                </a:ln>
                <a:solidFill>
                  <a:prstClr val="black"/>
                </a:solidFill>
                <a:effectLst/>
                <a:uLnTx/>
                <a:uFillTx/>
                <a:latin typeface="Calibri"/>
                <a:ea typeface="+mn-ea"/>
                <a:cs typeface="+mn-cs"/>
              </a:rPr>
              <a:t> setul de caracteristici, moduri de comportament, activităţi, norme, obligaţii şi aşteptări pe care o anumită societate şi cultură de atribuie sau solicită de la persoane în dependeţă de sexul regelementat al acestora.</a:t>
            </a:r>
          </a:p>
          <a:p>
            <a:pPr marL="0" marR="0" lvl="0" indent="0" algn="just" defTabSz="914400" rtl="0" eaLnBrk="0" fontAlgn="auto" latinLnBrk="0" hangingPunct="0">
              <a:lnSpc>
                <a:spcPct val="100000"/>
              </a:lnSpc>
              <a:spcBef>
                <a:spcPts val="0"/>
              </a:spcBef>
              <a:spcAft>
                <a:spcPts val="0"/>
              </a:spcAft>
              <a:buClrTx/>
              <a:buSzTx/>
              <a:buFontTx/>
              <a:buChar char="•"/>
              <a:tabLst/>
              <a:defRPr/>
            </a:pPr>
            <a:r>
              <a:rPr lang="sr-Latn-CS" sz="2800" baseline="0" dirty="0" smtClean="0">
                <a:solidFill>
                  <a:prstClr val="black"/>
                </a:solidFill>
                <a:latin typeface="Calibri"/>
              </a:rPr>
              <a:t> Rolurile de sex se învaţă în procese de socializare şi creştere; regulile de sex se preiau de</a:t>
            </a:r>
            <a:r>
              <a:rPr lang="sr-Latn-CS" sz="2800" dirty="0" smtClean="0">
                <a:solidFill>
                  <a:prstClr val="black"/>
                </a:solidFill>
                <a:latin typeface="Calibri"/>
              </a:rPr>
              <a:t> la cultură, părinţi, semeni, şcoală, media, obiceiuri, religie, piaţă, artă...</a:t>
            </a:r>
            <a:endParaRPr lang="en-US" dirty="0"/>
          </a:p>
        </p:txBody>
      </p:sp>
      <p:sp>
        <p:nvSpPr>
          <p:cNvPr id="4" name="Date Placeholder 3">
            <a:extLst>
              <a:ext uri="{FF2B5EF4-FFF2-40B4-BE49-F238E27FC236}">
                <a16:creationId xmlns:a16="http://schemas.microsoft.com/office/drawing/2014/main" xmlns="" id="{446A2319-5BAD-FE8B-D3EA-A58F31DB47D7}"/>
              </a:ext>
            </a:extLst>
          </p:cNvPr>
          <p:cNvSpPr>
            <a:spLocks noGrp="1"/>
          </p:cNvSpPr>
          <p:nvPr>
            <p:ph type="dt" sz="half" idx="10"/>
          </p:nvPr>
        </p:nvSpPr>
        <p:spPr/>
        <p:txBody>
          <a:bodyPr/>
          <a:lstStyle/>
          <a:p>
            <a:fld id="{2218F04C-5E65-4F8F-A26A-2B7E829CCD81}" type="datetime1">
              <a:rPr lang="en-US" smtClean="0"/>
              <a:pPr/>
              <a:t>4/23/2023</a:t>
            </a:fld>
            <a:endParaRPr lang="en-GB"/>
          </a:p>
        </p:txBody>
      </p:sp>
    </p:spTree>
    <p:extLst>
      <p:ext uri="{BB962C8B-B14F-4D97-AF65-F5344CB8AC3E}">
        <p14:creationId xmlns="" xmlns:p14="http://schemas.microsoft.com/office/powerpoint/2010/main" val="5052610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68F6F0-F6FF-DCBF-A1C7-920A7D73B1A6}"/>
              </a:ext>
            </a:extLst>
          </p:cNvPr>
          <p:cNvSpPr>
            <a:spLocks noGrp="1"/>
          </p:cNvSpPr>
          <p:nvPr>
            <p:ph type="title"/>
          </p:nvPr>
        </p:nvSpPr>
        <p:spPr/>
        <p:txBody>
          <a:bodyPr/>
          <a:lstStyle/>
          <a:p>
            <a:r>
              <a:rPr lang="sr-Latn-RS" sz="2400" dirty="0" smtClean="0"/>
              <a:t>CONTEXTUL SOCIAL</a:t>
            </a:r>
            <a:endParaRPr lang="en-US" sz="2400" dirty="0"/>
          </a:p>
        </p:txBody>
      </p:sp>
      <p:sp>
        <p:nvSpPr>
          <p:cNvPr id="3" name="Content Placeholder 2">
            <a:extLst>
              <a:ext uri="{FF2B5EF4-FFF2-40B4-BE49-F238E27FC236}">
                <a16:creationId xmlns:a16="http://schemas.microsoft.com/office/drawing/2014/main" xmlns="" id="{FFC922F3-C501-4B37-7D48-2B327E44E28F}"/>
              </a:ext>
            </a:extLst>
          </p:cNvPr>
          <p:cNvSpPr>
            <a:spLocks noGrp="1"/>
          </p:cNvSpPr>
          <p:nvPr>
            <p:ph idx="1"/>
          </p:nvPr>
        </p:nvSpPr>
        <p:spPr>
          <a:xfrm>
            <a:off x="457200" y="1600200"/>
            <a:ext cx="3962400" cy="4525963"/>
          </a:xfrm>
        </p:spPr>
        <p:txBody>
          <a:bodyPr>
            <a:normAutofit lnSpcReduction="10000"/>
          </a:bodyPr>
          <a:lstStyle/>
          <a:p>
            <a:pPr marL="341313" marR="0" lvl="0" indent="-341313" algn="just" defTabSz="912813" rtl="0" eaLnBrk="1" fontAlgn="auto" latinLnBrk="0" hangingPunct="1">
              <a:lnSpc>
                <a:spcPct val="100000"/>
              </a:lnSpc>
              <a:spcBef>
                <a:spcPct val="0"/>
              </a:spcBef>
              <a:spcAft>
                <a:spcPts val="0"/>
              </a:spcAft>
              <a:buClrTx/>
              <a:buSzTx/>
              <a:buFontTx/>
              <a:buNone/>
              <a:tabLst/>
              <a:defRPr/>
            </a:pPr>
            <a:r>
              <a:rPr kumimoji="0" lang="sr-Latn-CS" sz="2800" b="0" i="0" u="none" strike="noStrike" kern="1200" cap="none" spc="0" normalizeH="0" baseline="0" noProof="0" dirty="0" smtClean="0">
                <a:ln>
                  <a:noFill/>
                </a:ln>
                <a:solidFill>
                  <a:prstClr val="black"/>
                </a:solidFill>
                <a:effectLst/>
                <a:uLnTx/>
                <a:uFillTx/>
                <a:latin typeface="Calibri"/>
                <a:ea typeface="Times New Roman" pitchFamily="18" charset="0"/>
                <a:cs typeface="Tahoma" pitchFamily="34" charset="0"/>
              </a:rPr>
              <a:t>Aşteptări diferite de la rolurile sociale ale femeilor şi bărbaţilor</a:t>
            </a:r>
            <a:r>
              <a:rPr kumimoji="0" lang="sr-Latn-CS" sz="2800" b="0" i="0" u="none" strike="noStrike" kern="1200" cap="none" spc="0" normalizeH="0" baseline="0" noProof="0" dirty="0" smtClean="0">
                <a:ln>
                  <a:noFill/>
                </a:ln>
                <a:solidFill>
                  <a:prstClr val="black"/>
                </a:solidFill>
                <a:effectLst/>
                <a:uLnTx/>
                <a:uFillTx/>
                <a:latin typeface="Calibri"/>
                <a:ea typeface="+mn-ea"/>
                <a:cs typeface="Times New Roman" pitchFamily="18" charset="0"/>
              </a:rPr>
              <a:t>:</a:t>
            </a:r>
            <a:r>
              <a:rPr kumimoji="0" lang="sr-Latn-CS" sz="2800" b="0" i="0" u="none" strike="noStrike" kern="1200" cap="none" spc="0" normalizeH="0" baseline="0" noProof="0" dirty="0" smtClean="0">
                <a:ln>
                  <a:noFill/>
                </a:ln>
                <a:solidFill>
                  <a:prstClr val="black"/>
                </a:solidFill>
                <a:effectLst/>
                <a:uLnTx/>
                <a:uFillTx/>
                <a:latin typeface="Calibri"/>
                <a:ea typeface="+mn-ea"/>
                <a:cs typeface="+mn-cs"/>
              </a:rPr>
              <a:t> </a:t>
            </a:r>
            <a:endParaRPr kumimoji="0" lang="sr-Latn-CS" sz="2800" b="0" i="0" u="none" strike="noStrike" kern="1200" cap="none" spc="0" normalizeH="0" baseline="0" noProof="0" dirty="0">
              <a:ln>
                <a:noFill/>
              </a:ln>
              <a:solidFill>
                <a:prstClr val="black"/>
              </a:solidFill>
              <a:effectLst/>
              <a:uLnTx/>
              <a:uFillTx/>
              <a:latin typeface="Calibri"/>
              <a:ea typeface="+mn-ea"/>
              <a:cs typeface="+mn-cs"/>
            </a:endParaRPr>
          </a:p>
          <a:p>
            <a:pPr marL="341313" marR="0" lvl="0" indent="-341313" algn="just" defTabSz="912813" rtl="0" eaLnBrk="1" fontAlgn="auto" latinLnBrk="0" hangingPunct="1">
              <a:lnSpc>
                <a:spcPct val="100000"/>
              </a:lnSpc>
              <a:spcBef>
                <a:spcPct val="0"/>
              </a:spcBef>
              <a:spcAft>
                <a:spcPts val="0"/>
              </a:spcAft>
              <a:buClrTx/>
              <a:buSzTx/>
              <a:buFontTx/>
              <a:buNone/>
              <a:tabLst/>
              <a:defRPr/>
            </a:pPr>
            <a:endParaRPr kumimoji="0" lang="sr-Latn-CS" sz="2800" b="0" i="0" u="none" strike="noStrike" kern="1200" cap="none" spc="0" normalizeH="0" baseline="0" noProof="0" dirty="0">
              <a:ln>
                <a:noFill/>
              </a:ln>
              <a:solidFill>
                <a:prstClr val="black"/>
              </a:solidFill>
              <a:effectLst/>
              <a:uLnTx/>
              <a:uFillTx/>
              <a:latin typeface="Calibri"/>
              <a:ea typeface="+mn-ea"/>
              <a:cs typeface="Times New Roman" pitchFamily="18" charset="0"/>
            </a:endParaRPr>
          </a:p>
          <a:p>
            <a:pPr marL="341313" marR="0" lvl="0" indent="-341313" algn="just" defTabSz="912813" rtl="0" eaLnBrk="1" fontAlgn="auto" latinLnBrk="0" hangingPunct="1">
              <a:lnSpc>
                <a:spcPct val="100000"/>
              </a:lnSpc>
              <a:spcBef>
                <a:spcPct val="0"/>
              </a:spcBef>
              <a:spcAft>
                <a:spcPts val="0"/>
              </a:spcAft>
              <a:buClrTx/>
              <a:buSzTx/>
              <a:buFont typeface="Arial" pitchFamily="34" charset="0"/>
              <a:buChar char="•"/>
              <a:tabLst/>
              <a:defRPr/>
            </a:pPr>
            <a:r>
              <a:rPr kumimoji="0" lang="sr-Latn-CS" sz="2800" b="0" i="0" u="none" strike="noStrike" kern="1200" cap="none" spc="0" normalizeH="0" baseline="0" noProof="0" dirty="0" smtClean="0">
                <a:ln>
                  <a:noFill/>
                </a:ln>
                <a:solidFill>
                  <a:prstClr val="black"/>
                </a:solidFill>
                <a:effectLst/>
                <a:uLnTx/>
                <a:uFillTx/>
                <a:latin typeface="Calibri"/>
                <a:ea typeface="+mn-ea"/>
                <a:cs typeface="Times New Roman" pitchFamily="18" charset="0"/>
              </a:rPr>
              <a:t>Bărbatul drept capal familiei este cel care câştigă;</a:t>
            </a:r>
          </a:p>
          <a:p>
            <a:pPr marL="341313" marR="0" lvl="0" indent="-341313" algn="just" defTabSz="912813" rtl="0" eaLnBrk="1" fontAlgn="auto" latinLnBrk="0" hangingPunct="1">
              <a:lnSpc>
                <a:spcPct val="100000"/>
              </a:lnSpc>
              <a:spcBef>
                <a:spcPct val="0"/>
              </a:spcBef>
              <a:spcAft>
                <a:spcPts val="0"/>
              </a:spcAft>
              <a:buClrTx/>
              <a:buSzTx/>
              <a:buFont typeface="Arial" pitchFamily="34" charset="0"/>
              <a:buChar char="•"/>
              <a:tabLst/>
              <a:defRPr/>
            </a:pPr>
            <a:r>
              <a:rPr kumimoji="0" lang="sr-Latn-CS" sz="2800" b="0" i="0" u="none" strike="noStrike" kern="1200" cap="none" spc="0" normalizeH="0" baseline="0" noProof="0" dirty="0" smtClean="0">
                <a:ln>
                  <a:noFill/>
                </a:ln>
                <a:solidFill>
                  <a:prstClr val="black"/>
                </a:solidFill>
                <a:effectLst/>
                <a:uLnTx/>
                <a:uFillTx/>
                <a:latin typeface="Calibri"/>
                <a:ea typeface="+mn-ea"/>
                <a:cs typeface="Times New Roman" pitchFamily="18" charset="0"/>
              </a:rPr>
              <a:t>femeia drept cea care naşte, hrăneşte şi îngrijeşte (copiii şi vârstnicii).</a:t>
            </a:r>
            <a:endParaRPr lang="en-US" dirty="0"/>
          </a:p>
        </p:txBody>
      </p:sp>
      <p:sp>
        <p:nvSpPr>
          <p:cNvPr id="4" name="Date Placeholder 3">
            <a:extLst>
              <a:ext uri="{FF2B5EF4-FFF2-40B4-BE49-F238E27FC236}">
                <a16:creationId xmlns:a16="http://schemas.microsoft.com/office/drawing/2014/main" xmlns="" id="{4F13FF2B-731C-016D-3C2E-567CC1AFD869}"/>
              </a:ext>
            </a:extLst>
          </p:cNvPr>
          <p:cNvSpPr>
            <a:spLocks noGrp="1"/>
          </p:cNvSpPr>
          <p:nvPr>
            <p:ph type="dt" sz="half" idx="10"/>
          </p:nvPr>
        </p:nvSpPr>
        <p:spPr/>
        <p:txBody>
          <a:bodyPr/>
          <a:lstStyle/>
          <a:p>
            <a:fld id="{129B0FF1-44EB-4D02-828A-24AAC8E76A70}" type="datetime1">
              <a:rPr lang="en-US" smtClean="0"/>
              <a:pPr/>
              <a:t>4/23/2023</a:t>
            </a:fld>
            <a:endParaRPr lang="en-GB"/>
          </a:p>
        </p:txBody>
      </p:sp>
      <p:pic>
        <p:nvPicPr>
          <p:cNvPr id="5" name="Picture 4">
            <a:extLst>
              <a:ext uri="{FF2B5EF4-FFF2-40B4-BE49-F238E27FC236}">
                <a16:creationId xmlns:a16="http://schemas.microsoft.com/office/drawing/2014/main" xmlns="" id="{9A5ED0EF-260E-0EB3-7975-5BE0F8A75C62}"/>
              </a:ext>
            </a:extLst>
          </p:cNvPr>
          <p:cNvPicPr>
            <a:picLocks noChangeAspect="1"/>
          </p:cNvPicPr>
          <p:nvPr/>
        </p:nvPicPr>
        <p:blipFill>
          <a:blip r:embed="rId2" cstate="print"/>
          <a:stretch>
            <a:fillRect/>
          </a:stretch>
        </p:blipFill>
        <p:spPr>
          <a:xfrm>
            <a:off x="4765280" y="1272156"/>
            <a:ext cx="3944454" cy="5182049"/>
          </a:xfrm>
          <a:prstGeom prst="rect">
            <a:avLst/>
          </a:prstGeom>
        </p:spPr>
      </p:pic>
    </p:spTree>
    <p:extLst>
      <p:ext uri="{BB962C8B-B14F-4D97-AF65-F5344CB8AC3E}">
        <p14:creationId xmlns="" xmlns:p14="http://schemas.microsoft.com/office/powerpoint/2010/main" val="175306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AF602A-3192-FC1D-94A9-5B107136F9DD}"/>
              </a:ext>
            </a:extLst>
          </p:cNvPr>
          <p:cNvSpPr>
            <a:spLocks noGrp="1"/>
          </p:cNvSpPr>
          <p:nvPr>
            <p:ph type="title"/>
          </p:nvPr>
        </p:nvSpPr>
        <p:spPr>
          <a:xfrm>
            <a:off x="4495800" y="496857"/>
            <a:ext cx="4396680" cy="699896"/>
          </a:xfrm>
        </p:spPr>
        <p:txBody>
          <a:bodyPr/>
          <a:lstStyle/>
          <a:p>
            <a:r>
              <a:rPr lang="sr-Latn-RS" dirty="0" smtClean="0"/>
              <a:t>CONTEXTUL POLITIC</a:t>
            </a:r>
            <a:endParaRPr lang="en-US" dirty="0"/>
          </a:p>
        </p:txBody>
      </p:sp>
      <p:pic>
        <p:nvPicPr>
          <p:cNvPr id="5" name="Content Placeholder 4">
            <a:extLst>
              <a:ext uri="{FF2B5EF4-FFF2-40B4-BE49-F238E27FC236}">
                <a16:creationId xmlns:a16="http://schemas.microsoft.com/office/drawing/2014/main" xmlns="" id="{040F5FF1-9E4D-DCFB-FB50-20DE6C897BE4}"/>
              </a:ext>
            </a:extLst>
          </p:cNvPr>
          <p:cNvPicPr>
            <a:picLocks noGrp="1" noChangeAspect="1"/>
          </p:cNvPicPr>
          <p:nvPr>
            <p:ph idx="1"/>
          </p:nvPr>
        </p:nvPicPr>
        <p:blipFill>
          <a:blip r:embed="rId2" cstate="print"/>
          <a:stretch>
            <a:fillRect/>
          </a:stretch>
        </p:blipFill>
        <p:spPr>
          <a:xfrm>
            <a:off x="670308" y="1600200"/>
            <a:ext cx="7803384" cy="4525963"/>
          </a:xfrm>
          <a:prstGeom prst="rect">
            <a:avLst/>
          </a:prstGeom>
        </p:spPr>
      </p:pic>
      <p:sp>
        <p:nvSpPr>
          <p:cNvPr id="4" name="Date Placeholder 3">
            <a:extLst>
              <a:ext uri="{FF2B5EF4-FFF2-40B4-BE49-F238E27FC236}">
                <a16:creationId xmlns:a16="http://schemas.microsoft.com/office/drawing/2014/main" xmlns="" id="{1B931D52-76AD-C267-7E7E-6866F05D5452}"/>
              </a:ext>
            </a:extLst>
          </p:cNvPr>
          <p:cNvSpPr>
            <a:spLocks noGrp="1"/>
          </p:cNvSpPr>
          <p:nvPr>
            <p:ph type="dt" sz="half" idx="10"/>
          </p:nvPr>
        </p:nvSpPr>
        <p:spPr/>
        <p:txBody>
          <a:bodyPr/>
          <a:lstStyle/>
          <a:p>
            <a:fld id="{129B0FF1-44EB-4D02-828A-24AAC8E76A70}" type="datetime1">
              <a:rPr lang="en-US" smtClean="0"/>
              <a:pPr/>
              <a:t>4/23/2023</a:t>
            </a:fld>
            <a:endParaRPr lang="en-GB"/>
          </a:p>
        </p:txBody>
      </p:sp>
    </p:spTree>
    <p:extLst>
      <p:ext uri="{BB962C8B-B14F-4D97-AF65-F5344CB8AC3E}">
        <p14:creationId xmlns="" xmlns:p14="http://schemas.microsoft.com/office/powerpoint/2010/main" val="8148299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5A32F6-23B3-F799-9C86-EC9A0615285A}"/>
              </a:ext>
            </a:extLst>
          </p:cNvPr>
          <p:cNvSpPr>
            <a:spLocks noGrp="1"/>
          </p:cNvSpPr>
          <p:nvPr>
            <p:ph type="title"/>
          </p:nvPr>
        </p:nvSpPr>
        <p:spPr>
          <a:xfrm>
            <a:off x="4572000" y="496857"/>
            <a:ext cx="4419600" cy="699896"/>
          </a:xfrm>
        </p:spPr>
        <p:txBody>
          <a:bodyPr/>
          <a:lstStyle/>
          <a:p>
            <a:r>
              <a:rPr lang="sr-Latn-RS" dirty="0" smtClean="0"/>
              <a:t>CONTEXT POLITIC</a:t>
            </a:r>
            <a:endParaRPr lang="en-US" dirty="0"/>
          </a:p>
        </p:txBody>
      </p:sp>
      <p:sp>
        <p:nvSpPr>
          <p:cNvPr id="3" name="Content Placeholder 2">
            <a:extLst>
              <a:ext uri="{FF2B5EF4-FFF2-40B4-BE49-F238E27FC236}">
                <a16:creationId xmlns:a16="http://schemas.microsoft.com/office/drawing/2014/main" xmlns="" id="{AF1E801B-42BE-A214-09E5-978C7C2C7580}"/>
              </a:ext>
            </a:extLst>
          </p:cNvPr>
          <p:cNvSpPr>
            <a:spLocks noGrp="1"/>
          </p:cNvSpPr>
          <p:nvPr>
            <p:ph idx="1"/>
          </p:nvPr>
        </p:nvSpPr>
        <p:spPr/>
        <p:txBody>
          <a:bodyPr>
            <a:normAutofit/>
          </a:bodyPr>
          <a:lstStyle/>
          <a:p>
            <a:pPr marL="341313" marR="0" lvl="0" indent="-341313" algn="just" defTabSz="912813" rtl="0" eaLnBrk="1" fontAlgn="auto" latinLnBrk="0" hangingPunct="1">
              <a:lnSpc>
                <a:spcPct val="90000"/>
              </a:lnSpc>
              <a:spcBef>
                <a:spcPct val="0"/>
              </a:spcBef>
              <a:spcAft>
                <a:spcPts val="0"/>
              </a:spcAft>
              <a:buClrTx/>
              <a:buSzTx/>
              <a:buFontTx/>
              <a:buNone/>
              <a:tabLst/>
              <a:defRPr/>
            </a:pPr>
            <a:r>
              <a:rPr kumimoji="0" lang="sr-Latn-CS" sz="3600" b="0" i="0" u="none" strike="noStrike" kern="1200" cap="none" spc="0" normalizeH="0" baseline="0" noProof="0" dirty="0" smtClean="0">
                <a:ln>
                  <a:noFill/>
                </a:ln>
                <a:solidFill>
                  <a:prstClr val="black"/>
                </a:solidFill>
                <a:effectLst/>
                <a:uLnTx/>
                <a:uFillTx/>
                <a:latin typeface="Calibri"/>
                <a:ea typeface="Times New Roman" pitchFamily="18" charset="0"/>
                <a:cs typeface="Tahoma" pitchFamily="34" charset="0"/>
              </a:rPr>
              <a:t>Deosebirile în modurile în care femeile şi bărbaţii</a:t>
            </a:r>
            <a:r>
              <a:rPr kumimoji="0" lang="sr-Latn-CS" sz="3600" b="0" i="0" u="none" strike="noStrike" kern="1200" cap="none" spc="0" normalizeH="0" noProof="0" dirty="0" smtClean="0">
                <a:ln>
                  <a:noFill/>
                </a:ln>
                <a:solidFill>
                  <a:prstClr val="black"/>
                </a:solidFill>
                <a:effectLst/>
                <a:uLnTx/>
                <a:uFillTx/>
                <a:latin typeface="Calibri"/>
                <a:ea typeface="Times New Roman" pitchFamily="18" charset="0"/>
                <a:cs typeface="Tahoma" pitchFamily="34" charset="0"/>
              </a:rPr>
              <a:t> dobândesc şi împart puterea şi autoritatea: bărbaţii sunt mai prezenţi în politica naţională şi înaltă, femeile mai mult la nivel local şi în politica locală legată cu rolurile lor în gospodărie</a:t>
            </a:r>
            <a:r>
              <a:rPr kumimoji="0" lang="sr-Latn-CS" sz="3600" b="0" i="0" u="none" strike="noStrike" kern="1200" cap="none" spc="0" normalizeH="0" baseline="0" noProof="0" dirty="0" smtClean="0">
                <a:ln>
                  <a:noFill/>
                </a:ln>
                <a:solidFill>
                  <a:prstClr val="black"/>
                </a:solidFill>
                <a:effectLst/>
                <a:uLnTx/>
                <a:uFillTx/>
                <a:latin typeface="Calibri"/>
                <a:ea typeface="+mn-ea"/>
                <a:cs typeface="Times New Roman" pitchFamily="18" charset="0"/>
              </a:rPr>
              <a:t>.</a:t>
            </a:r>
            <a:endParaRPr kumimoji="0" lang="sr-Latn-CS" sz="3600" b="0" i="0" u="none" strike="noStrike" kern="1200" cap="none" spc="0" normalizeH="0" baseline="0" noProof="0" dirty="0">
              <a:ln>
                <a:noFill/>
              </a:ln>
              <a:solidFill>
                <a:prstClr val="black"/>
              </a:solidFill>
              <a:effectLst/>
              <a:uLnTx/>
              <a:uFillTx/>
              <a:latin typeface="Calibri"/>
              <a:ea typeface="+mn-ea"/>
              <a:cs typeface="Times New Roman" pitchFamily="18" charset="0"/>
            </a:endParaRPr>
          </a:p>
          <a:p>
            <a:pPr marL="0" indent="0">
              <a:buNone/>
            </a:pPr>
            <a:endParaRPr lang="en-US" dirty="0"/>
          </a:p>
        </p:txBody>
      </p:sp>
      <p:sp>
        <p:nvSpPr>
          <p:cNvPr id="4" name="Date Placeholder 3">
            <a:extLst>
              <a:ext uri="{FF2B5EF4-FFF2-40B4-BE49-F238E27FC236}">
                <a16:creationId xmlns:a16="http://schemas.microsoft.com/office/drawing/2014/main" xmlns="" id="{FA52E727-16D7-E5DB-C2F2-8F05431DCCF0}"/>
              </a:ext>
            </a:extLst>
          </p:cNvPr>
          <p:cNvSpPr>
            <a:spLocks noGrp="1"/>
          </p:cNvSpPr>
          <p:nvPr>
            <p:ph type="dt" sz="half" idx="10"/>
          </p:nvPr>
        </p:nvSpPr>
        <p:spPr/>
        <p:txBody>
          <a:bodyPr/>
          <a:lstStyle/>
          <a:p>
            <a:fld id="{129B0FF1-44EB-4D02-828A-24AAC8E76A70}" type="datetime1">
              <a:rPr lang="en-US" smtClean="0"/>
              <a:pPr/>
              <a:t>4/23/2023</a:t>
            </a:fld>
            <a:endParaRPr lang="en-GB"/>
          </a:p>
        </p:txBody>
      </p:sp>
    </p:spTree>
    <p:extLst>
      <p:ext uri="{BB962C8B-B14F-4D97-AF65-F5344CB8AC3E}">
        <p14:creationId xmlns="" xmlns:p14="http://schemas.microsoft.com/office/powerpoint/2010/main" val="3630868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2A258F-4049-B3E0-C319-0BC7B1F5E05F}"/>
              </a:ext>
            </a:extLst>
          </p:cNvPr>
          <p:cNvSpPr>
            <a:spLocks noGrp="1"/>
          </p:cNvSpPr>
          <p:nvPr>
            <p:ph type="title"/>
          </p:nvPr>
        </p:nvSpPr>
        <p:spPr/>
        <p:txBody>
          <a:bodyPr/>
          <a:lstStyle/>
          <a:p>
            <a:r>
              <a:rPr lang="sr-Latn-RS" sz="2800" dirty="0" smtClean="0"/>
              <a:t>SITUAŢII DE URGENŢĂ</a:t>
            </a:r>
            <a:endParaRPr lang="en-US" sz="2800" dirty="0"/>
          </a:p>
        </p:txBody>
      </p:sp>
      <p:sp>
        <p:nvSpPr>
          <p:cNvPr id="3" name="Content Placeholder 2">
            <a:extLst>
              <a:ext uri="{FF2B5EF4-FFF2-40B4-BE49-F238E27FC236}">
                <a16:creationId xmlns:a16="http://schemas.microsoft.com/office/drawing/2014/main" xmlns="" id="{9AB4A849-2822-5EC6-BD88-5E08937E8CFC}"/>
              </a:ext>
            </a:extLst>
          </p:cNvPr>
          <p:cNvSpPr>
            <a:spLocks noGrp="1"/>
          </p:cNvSpPr>
          <p:nvPr>
            <p:ph idx="1"/>
          </p:nvPr>
        </p:nvSpPr>
        <p:spPr/>
        <p:txBody>
          <a:bodyPr>
            <a:normAutofit/>
          </a:bodyPr>
          <a:lstStyle/>
          <a:p>
            <a:r>
              <a:rPr lang="ro-RO" dirty="0" smtClean="0"/>
              <a:t>drept situaţie de urgenţă se subînţelege un risc caracteristic neaşteptat care afectează proceseleşi fenomenele existente şi anularea unor impacturi semnificative asupra condiţiilor de viaţă în localităţi, sfera socială şi mediul natural care are efect complet ca factor de destabilizare, destabilizând funcţionarea sistemului social existent.</a:t>
            </a:r>
            <a:endParaRPr lang="en-US" dirty="0"/>
          </a:p>
        </p:txBody>
      </p:sp>
      <p:sp>
        <p:nvSpPr>
          <p:cNvPr id="4" name="Date Placeholder 3">
            <a:extLst>
              <a:ext uri="{FF2B5EF4-FFF2-40B4-BE49-F238E27FC236}">
                <a16:creationId xmlns:a16="http://schemas.microsoft.com/office/drawing/2014/main" xmlns="" id="{15F43DF2-8BA3-9DF3-2549-7135768352DF}"/>
              </a:ext>
            </a:extLst>
          </p:cNvPr>
          <p:cNvSpPr>
            <a:spLocks noGrp="1"/>
          </p:cNvSpPr>
          <p:nvPr>
            <p:ph type="dt" sz="half" idx="10"/>
          </p:nvPr>
        </p:nvSpPr>
        <p:spPr/>
        <p:txBody>
          <a:bodyPr/>
          <a:lstStyle/>
          <a:p>
            <a:fld id="{129B0FF1-44EB-4D02-828A-24AAC8E76A70}" type="datetime1">
              <a:rPr lang="en-US" smtClean="0"/>
              <a:pPr/>
              <a:t>4/23/2023</a:t>
            </a:fld>
            <a:endParaRPr lang="en-GB"/>
          </a:p>
        </p:txBody>
      </p:sp>
    </p:spTree>
    <p:extLst>
      <p:ext uri="{BB962C8B-B14F-4D97-AF65-F5344CB8AC3E}">
        <p14:creationId xmlns="" xmlns:p14="http://schemas.microsoft.com/office/powerpoint/2010/main" val="40044215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4D73B8-D7A6-ACFA-2EDC-E8EC0605853C}"/>
              </a:ext>
            </a:extLst>
          </p:cNvPr>
          <p:cNvSpPr>
            <a:spLocks noGrp="1"/>
          </p:cNvSpPr>
          <p:nvPr>
            <p:ph type="title"/>
          </p:nvPr>
        </p:nvSpPr>
        <p:spPr>
          <a:xfrm>
            <a:off x="4572000" y="496857"/>
            <a:ext cx="4320480" cy="699896"/>
          </a:xfrm>
        </p:spPr>
        <p:txBody>
          <a:bodyPr/>
          <a:lstStyle/>
          <a:p>
            <a:r>
              <a:rPr lang="sr-Latn-RS" sz="2800" dirty="0"/>
              <a:t>OBRAZOVNI KONTEKST</a:t>
            </a:r>
            <a:endParaRPr lang="en-US" sz="2800" dirty="0"/>
          </a:p>
        </p:txBody>
      </p:sp>
      <p:sp>
        <p:nvSpPr>
          <p:cNvPr id="3" name="Content Placeholder 2">
            <a:extLst>
              <a:ext uri="{FF2B5EF4-FFF2-40B4-BE49-F238E27FC236}">
                <a16:creationId xmlns:a16="http://schemas.microsoft.com/office/drawing/2014/main" xmlns="" id="{39252E73-E289-6DE7-70DC-D13A7BC748CC}"/>
              </a:ext>
            </a:extLst>
          </p:cNvPr>
          <p:cNvSpPr>
            <a:spLocks noGrp="1"/>
          </p:cNvSpPr>
          <p:nvPr>
            <p:ph idx="1"/>
          </p:nvPr>
        </p:nvSpPr>
        <p:spPr/>
        <p:txBody>
          <a:bodyPr>
            <a:normAutofit/>
          </a:bodyPr>
          <a:lstStyle/>
          <a:p>
            <a:pPr marL="341313" marR="0" lvl="0" indent="-341313" algn="just" defTabSz="912813" rtl="0" eaLnBrk="1" fontAlgn="auto" latinLnBrk="0" hangingPunct="1">
              <a:lnSpc>
                <a:spcPct val="90000"/>
              </a:lnSpc>
              <a:spcBef>
                <a:spcPct val="0"/>
              </a:spcBef>
              <a:spcAft>
                <a:spcPts val="0"/>
              </a:spcAft>
              <a:buClrTx/>
              <a:buSzTx/>
              <a:buFontTx/>
              <a:buNone/>
              <a:tabLst/>
              <a:defRPr/>
            </a:pPr>
            <a:r>
              <a:rPr kumimoji="0" lang="sr-Latn-CS" sz="3600" b="0" i="0" u="none" strike="noStrike" kern="1200" cap="none" spc="0" normalizeH="0" baseline="0" noProof="0" dirty="0" smtClean="0">
                <a:ln>
                  <a:noFill/>
                </a:ln>
                <a:solidFill>
                  <a:prstClr val="black"/>
                </a:solidFill>
                <a:effectLst/>
                <a:uLnTx/>
                <a:uFillTx/>
                <a:latin typeface="Calibri"/>
                <a:ea typeface="Times New Roman" pitchFamily="18" charset="0"/>
                <a:cs typeface="Tahoma" pitchFamily="34" charset="0"/>
              </a:rPr>
              <a:t>Diferenţe în posibilităţile de dobândirea</a:t>
            </a:r>
            <a:r>
              <a:rPr kumimoji="0" lang="sr-Latn-CS" sz="3600" b="0" i="0" u="none" strike="noStrike" kern="1200" cap="none" spc="0" normalizeH="0" noProof="0" dirty="0" smtClean="0">
                <a:ln>
                  <a:noFill/>
                </a:ln>
                <a:solidFill>
                  <a:prstClr val="black"/>
                </a:solidFill>
                <a:effectLst/>
                <a:uLnTx/>
                <a:uFillTx/>
                <a:latin typeface="Calibri"/>
                <a:ea typeface="Times New Roman" pitchFamily="18" charset="0"/>
                <a:cs typeface="Tahoma" pitchFamily="34" charset="0"/>
              </a:rPr>
              <a:t> a educaţiei şi aşteptări diferite de la fetiţe şi băieţi:</a:t>
            </a:r>
            <a:endParaRPr kumimoji="0" lang="sr-Latn-CS" sz="3600" b="0" i="0" u="none" strike="noStrike" kern="1200" cap="none" spc="0" normalizeH="0" baseline="0" noProof="0" dirty="0" smtClean="0">
              <a:ln>
                <a:noFill/>
              </a:ln>
              <a:solidFill>
                <a:prstClr val="black"/>
              </a:solidFill>
              <a:effectLst/>
              <a:uLnTx/>
              <a:uFillTx/>
              <a:latin typeface="Calibri"/>
              <a:ea typeface="+mn-ea"/>
              <a:cs typeface="Times New Roman" pitchFamily="18" charset="0"/>
            </a:endParaRPr>
          </a:p>
          <a:p>
            <a:pPr algn="just" defTabSz="912813">
              <a:lnSpc>
                <a:spcPct val="90000"/>
              </a:lnSpc>
              <a:spcBef>
                <a:spcPct val="0"/>
              </a:spcBef>
              <a:defRPr/>
            </a:pPr>
            <a:r>
              <a:rPr kumimoji="0" lang="sr-Latn-CS" sz="3600" b="0" i="0" u="none" strike="noStrike" kern="1200" cap="none" spc="0" normalizeH="0" baseline="0" noProof="0" dirty="0" smtClean="0">
                <a:ln>
                  <a:noFill/>
                </a:ln>
                <a:solidFill>
                  <a:prstClr val="black"/>
                </a:solidFill>
                <a:effectLst/>
                <a:uLnTx/>
                <a:uFillTx/>
                <a:latin typeface="Calibri"/>
                <a:ea typeface="+mn-ea"/>
                <a:cs typeface="Times New Roman" pitchFamily="18" charset="0"/>
              </a:rPr>
              <a:t>familia îndrumă educaţia băieţilor mai degrabă decât a fetiţelor; </a:t>
            </a:r>
          </a:p>
          <a:p>
            <a:pPr algn="just" defTabSz="912813">
              <a:lnSpc>
                <a:spcPct val="90000"/>
              </a:lnSpc>
              <a:spcBef>
                <a:spcPct val="0"/>
              </a:spcBef>
              <a:defRPr/>
            </a:pPr>
            <a:r>
              <a:rPr kumimoji="0" lang="sr-Latn-CS" sz="3600" b="0" i="0" u="none" strike="noStrike" kern="1200" cap="none" spc="0" normalizeH="0" baseline="0" noProof="0" dirty="0" smtClean="0">
                <a:ln>
                  <a:noFill/>
                </a:ln>
                <a:solidFill>
                  <a:prstClr val="black"/>
                </a:solidFill>
                <a:effectLst/>
                <a:uLnTx/>
                <a:uFillTx/>
                <a:latin typeface="Calibri"/>
                <a:ea typeface="+mn-ea"/>
                <a:cs typeface="Times New Roman" pitchFamily="18" charset="0"/>
              </a:rPr>
              <a:t>fetiţele merg deobicei</a:t>
            </a:r>
            <a:r>
              <a:rPr kumimoji="0" lang="sr-Latn-CS" sz="3600" b="0" i="0" u="none" strike="noStrike" kern="1200" cap="none" spc="0" normalizeH="0" noProof="0" dirty="0" smtClean="0">
                <a:ln>
                  <a:noFill/>
                </a:ln>
                <a:solidFill>
                  <a:prstClr val="black"/>
                </a:solidFill>
                <a:effectLst/>
                <a:uLnTx/>
                <a:uFillTx/>
                <a:latin typeface="Calibri"/>
                <a:ea typeface="+mn-ea"/>
                <a:cs typeface="Times New Roman" pitchFamily="18" charset="0"/>
              </a:rPr>
              <a:t> la profiluri mai puţin prestigioase</a:t>
            </a:r>
            <a:r>
              <a:rPr kumimoji="0" lang="sr-Latn-CS" sz="3600" b="0" i="0" u="none" strike="noStrike" kern="1200" cap="none" spc="0" normalizeH="0" baseline="0" noProof="0" dirty="0" smtClean="0">
                <a:ln>
                  <a:noFill/>
                </a:ln>
                <a:solidFill>
                  <a:prstClr val="black"/>
                </a:solidFill>
                <a:effectLst/>
                <a:uLnTx/>
                <a:uFillTx/>
                <a:latin typeface="Calibri"/>
                <a:ea typeface="+mn-ea"/>
                <a:cs typeface="Times New Roman" pitchFamily="18" charset="0"/>
              </a:rPr>
              <a:t>.</a:t>
            </a:r>
            <a:endParaRPr kumimoji="0" lang="sr-Latn-CS" sz="3600" b="0" i="0" u="none" strike="noStrike" kern="1200" cap="none" spc="0" normalizeH="0" baseline="0" noProof="0" dirty="0">
              <a:ln>
                <a:noFill/>
              </a:ln>
              <a:solidFill>
                <a:prstClr val="black"/>
              </a:solidFill>
              <a:effectLst/>
              <a:uLnTx/>
              <a:uFillTx/>
              <a:latin typeface="Calibri"/>
              <a:ea typeface="+mn-ea"/>
              <a:cs typeface="Times New Roman" pitchFamily="18" charset="0"/>
            </a:endParaRPr>
          </a:p>
          <a:p>
            <a:pPr marL="0" indent="0">
              <a:buNone/>
            </a:pPr>
            <a:endParaRPr lang="en-US" dirty="0"/>
          </a:p>
        </p:txBody>
      </p:sp>
      <p:sp>
        <p:nvSpPr>
          <p:cNvPr id="4" name="Date Placeholder 3">
            <a:extLst>
              <a:ext uri="{FF2B5EF4-FFF2-40B4-BE49-F238E27FC236}">
                <a16:creationId xmlns:a16="http://schemas.microsoft.com/office/drawing/2014/main" xmlns="" id="{B5CF71DD-C8B3-3696-F0D5-493E3A187EFF}"/>
              </a:ext>
            </a:extLst>
          </p:cNvPr>
          <p:cNvSpPr>
            <a:spLocks noGrp="1"/>
          </p:cNvSpPr>
          <p:nvPr>
            <p:ph type="dt" sz="half" idx="10"/>
          </p:nvPr>
        </p:nvSpPr>
        <p:spPr/>
        <p:txBody>
          <a:bodyPr/>
          <a:lstStyle/>
          <a:p>
            <a:fld id="{129B0FF1-44EB-4D02-828A-24AAC8E76A70}" type="datetime1">
              <a:rPr lang="en-US" smtClean="0"/>
              <a:pPr/>
              <a:t>4/23/2023</a:t>
            </a:fld>
            <a:endParaRPr lang="en-GB"/>
          </a:p>
        </p:txBody>
      </p:sp>
    </p:spTree>
    <p:extLst>
      <p:ext uri="{BB962C8B-B14F-4D97-AF65-F5344CB8AC3E}">
        <p14:creationId xmlns="" xmlns:p14="http://schemas.microsoft.com/office/powerpoint/2010/main" val="14429229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B61214-289C-A3A3-B814-C00313F4AC5B}"/>
              </a:ext>
            </a:extLst>
          </p:cNvPr>
          <p:cNvSpPr>
            <a:spLocks noGrp="1"/>
          </p:cNvSpPr>
          <p:nvPr>
            <p:ph type="title"/>
          </p:nvPr>
        </p:nvSpPr>
        <p:spPr>
          <a:xfrm>
            <a:off x="4572000" y="496857"/>
            <a:ext cx="4320480" cy="699896"/>
          </a:xfrm>
        </p:spPr>
        <p:txBody>
          <a:bodyPr/>
          <a:lstStyle/>
          <a:p>
            <a:r>
              <a:rPr lang="sr-Latn-RS" sz="2800" dirty="0" smtClean="0"/>
              <a:t>CONTEXT ECONOMIC</a:t>
            </a:r>
            <a:endParaRPr lang="en-US" sz="2800" dirty="0"/>
          </a:p>
        </p:txBody>
      </p:sp>
      <p:pic>
        <p:nvPicPr>
          <p:cNvPr id="5" name="Content Placeholder 4">
            <a:extLst>
              <a:ext uri="{FF2B5EF4-FFF2-40B4-BE49-F238E27FC236}">
                <a16:creationId xmlns:a16="http://schemas.microsoft.com/office/drawing/2014/main" xmlns="" id="{793BB2E2-9CED-B2AC-A573-D3CB9993E101}"/>
              </a:ext>
            </a:extLst>
          </p:cNvPr>
          <p:cNvPicPr>
            <a:picLocks noGrp="1" noChangeAspect="1"/>
          </p:cNvPicPr>
          <p:nvPr>
            <p:ph idx="1"/>
          </p:nvPr>
        </p:nvPicPr>
        <p:blipFill>
          <a:blip r:embed="rId2" cstate="print"/>
          <a:stretch>
            <a:fillRect/>
          </a:stretch>
        </p:blipFill>
        <p:spPr>
          <a:xfrm>
            <a:off x="457200" y="1600200"/>
            <a:ext cx="2977607" cy="4525963"/>
          </a:xfrm>
          <a:prstGeom prst="rect">
            <a:avLst/>
          </a:prstGeom>
        </p:spPr>
      </p:pic>
      <p:sp>
        <p:nvSpPr>
          <p:cNvPr id="4" name="Date Placeholder 3">
            <a:extLst>
              <a:ext uri="{FF2B5EF4-FFF2-40B4-BE49-F238E27FC236}">
                <a16:creationId xmlns:a16="http://schemas.microsoft.com/office/drawing/2014/main" xmlns="" id="{0F4ADCF8-8A0D-8802-705F-2ACA6E020590}"/>
              </a:ext>
            </a:extLst>
          </p:cNvPr>
          <p:cNvSpPr>
            <a:spLocks noGrp="1"/>
          </p:cNvSpPr>
          <p:nvPr>
            <p:ph type="dt" sz="half" idx="10"/>
          </p:nvPr>
        </p:nvSpPr>
        <p:spPr/>
        <p:txBody>
          <a:bodyPr/>
          <a:lstStyle/>
          <a:p>
            <a:fld id="{129B0FF1-44EB-4D02-828A-24AAC8E76A70}" type="datetime1">
              <a:rPr lang="en-US" smtClean="0"/>
              <a:pPr/>
              <a:t>4/23/2023</a:t>
            </a:fld>
            <a:endParaRPr lang="en-GB"/>
          </a:p>
        </p:txBody>
      </p:sp>
      <p:sp>
        <p:nvSpPr>
          <p:cNvPr id="7" name="TextBox 6">
            <a:extLst>
              <a:ext uri="{FF2B5EF4-FFF2-40B4-BE49-F238E27FC236}">
                <a16:creationId xmlns:a16="http://schemas.microsoft.com/office/drawing/2014/main" xmlns="" id="{843AA655-04EA-02E8-EA72-C530690726AD}"/>
              </a:ext>
            </a:extLst>
          </p:cNvPr>
          <p:cNvSpPr txBox="1"/>
          <p:nvPr/>
        </p:nvSpPr>
        <p:spPr>
          <a:xfrm>
            <a:off x="4038600" y="1600200"/>
            <a:ext cx="4800600" cy="4081117"/>
          </a:xfrm>
          <a:prstGeom prst="rect">
            <a:avLst/>
          </a:prstGeom>
          <a:noFill/>
        </p:spPr>
        <p:txBody>
          <a:bodyPr wrap="square">
            <a:spAutoFit/>
          </a:bodyPr>
          <a:lstStyle/>
          <a:p>
            <a:pPr marR="0" lvl="0" algn="just" defTabSz="914400" rtl="0" eaLnBrk="1" fontAlgn="auto" latinLnBrk="0" hangingPunct="1">
              <a:lnSpc>
                <a:spcPct val="90000"/>
              </a:lnSpc>
              <a:spcBef>
                <a:spcPct val="0"/>
              </a:spcBef>
              <a:spcAft>
                <a:spcPts val="0"/>
              </a:spcAft>
              <a:buClrTx/>
              <a:buSzTx/>
              <a:buFontTx/>
              <a:buNone/>
              <a:tabLst/>
              <a:defRPr/>
            </a:pPr>
            <a:r>
              <a:rPr kumimoji="0" lang="sr-Latn-CS" sz="3600" b="0" i="0" u="none" strike="noStrike" kern="1200" cap="none" spc="0" normalizeH="0" baseline="0" noProof="0" dirty="0" smtClean="0">
                <a:ln>
                  <a:noFill/>
                </a:ln>
                <a:solidFill>
                  <a:prstClr val="black"/>
                </a:solidFill>
                <a:effectLst/>
                <a:uLnTx/>
                <a:uFillTx/>
                <a:latin typeface="Calibri"/>
                <a:ea typeface="Times New Roman" pitchFamily="18" charset="0"/>
                <a:cs typeface="Tahoma" pitchFamily="34" charset="0"/>
              </a:rPr>
              <a:t>Diferenţe în posibilităţile de dezvoltare</a:t>
            </a:r>
            <a:r>
              <a:rPr kumimoji="0" lang="sr-Latn-CS" sz="3600" b="0" i="0" u="none" strike="noStrike" kern="1200" cap="none" spc="0" normalizeH="0" noProof="0" dirty="0" smtClean="0">
                <a:ln>
                  <a:noFill/>
                </a:ln>
                <a:solidFill>
                  <a:prstClr val="black"/>
                </a:solidFill>
                <a:effectLst/>
                <a:uLnTx/>
                <a:uFillTx/>
                <a:latin typeface="Calibri"/>
                <a:ea typeface="Times New Roman" pitchFamily="18" charset="0"/>
                <a:cs typeface="Tahoma" pitchFamily="34" charset="0"/>
              </a:rPr>
              <a:t> a carierei, salarii egale pentru muncă de valoare egală, controlarea finanţelor, obţinerea creditelor şi împrumuturilor, proprietatea de terenuri</a:t>
            </a:r>
            <a:endParaRPr kumimoji="0" lang="en-US" sz="3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9576982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DEFBF0-2BA0-2FF3-1DAF-DA801DFC1E6D}"/>
              </a:ext>
            </a:extLst>
          </p:cNvPr>
          <p:cNvSpPr>
            <a:spLocks noGrp="1"/>
          </p:cNvSpPr>
          <p:nvPr>
            <p:ph type="title"/>
          </p:nvPr>
        </p:nvSpPr>
        <p:spPr/>
        <p:txBody>
          <a:bodyPr/>
          <a:lstStyle/>
          <a:p>
            <a:r>
              <a:rPr lang="sr-Latn-RS" sz="2800" dirty="0" smtClean="0"/>
              <a:t>EGALITATEA DE GEN</a:t>
            </a:r>
            <a:endParaRPr lang="en-US" sz="2800" dirty="0"/>
          </a:p>
        </p:txBody>
      </p:sp>
      <p:sp>
        <p:nvSpPr>
          <p:cNvPr id="3" name="Content Placeholder 2">
            <a:extLst>
              <a:ext uri="{FF2B5EF4-FFF2-40B4-BE49-F238E27FC236}">
                <a16:creationId xmlns:a16="http://schemas.microsoft.com/office/drawing/2014/main" xmlns="" id="{D6D2EBE4-E9B4-0AF1-3557-0855841E4EFD}"/>
              </a:ext>
            </a:extLst>
          </p:cNvPr>
          <p:cNvSpPr>
            <a:spLocks noGrp="1"/>
          </p:cNvSpPr>
          <p:nvPr>
            <p:ph idx="1"/>
          </p:nvPr>
        </p:nvSpPr>
        <p:spPr/>
        <p:txBody>
          <a:bodyPr/>
          <a:lstStyle/>
          <a:p>
            <a:pPr marL="342900" marR="0" lvl="0" indent="-342900" algn="l" defTabSz="914400" rtl="0" eaLnBrk="1" fontAlgn="auto" latinLnBrk="0" hangingPunct="1">
              <a:lnSpc>
                <a:spcPct val="100000"/>
              </a:lnSpc>
              <a:spcBef>
                <a:spcPct val="20000"/>
              </a:spcBef>
              <a:spcAft>
                <a:spcPts val="0"/>
              </a:spcAft>
              <a:buClr>
                <a:prstClr val="black"/>
              </a:buClr>
              <a:buSzTx/>
              <a:buFontTx/>
              <a:buChar char="•"/>
              <a:tabLst/>
              <a:defRPr/>
            </a:pPr>
            <a:r>
              <a:rPr kumimoji="0" lang="sr-Latn-CS" sz="2500" b="0" i="0" u="none" strike="noStrike" kern="1200" cap="none" spc="0" normalizeH="0" baseline="0" noProof="0" dirty="0" smtClean="0">
                <a:ln>
                  <a:noFill/>
                </a:ln>
                <a:solidFill>
                  <a:prstClr val="black"/>
                </a:solidFill>
                <a:effectLst/>
                <a:uLnTx/>
                <a:uFillTx/>
                <a:latin typeface="Calibri"/>
                <a:ea typeface="+mn-ea"/>
                <a:cs typeface="+mn-cs"/>
              </a:rPr>
              <a:t>Egalitatea de</a:t>
            </a:r>
            <a:r>
              <a:rPr kumimoji="0" lang="sr-Latn-CS" sz="2500" b="0" i="0" u="none" strike="noStrike" kern="1200" cap="none" spc="0" normalizeH="0" noProof="0" dirty="0" smtClean="0">
                <a:ln>
                  <a:noFill/>
                </a:ln>
                <a:solidFill>
                  <a:prstClr val="black"/>
                </a:solidFill>
                <a:effectLst/>
                <a:uLnTx/>
                <a:uFillTx/>
                <a:latin typeface="Calibri"/>
                <a:ea typeface="+mn-ea"/>
                <a:cs typeface="+mn-cs"/>
              </a:rPr>
              <a:t> gen</a:t>
            </a:r>
            <a:r>
              <a:rPr kumimoji="0" lang="sr-Latn-CS" sz="2500" b="0" i="0" u="none" strike="noStrike" kern="1200" cap="none" spc="0" normalizeH="0" baseline="0" noProof="0" dirty="0" smtClean="0">
                <a:ln>
                  <a:noFill/>
                </a:ln>
                <a:solidFill>
                  <a:prstClr val="black"/>
                </a:solidFill>
                <a:effectLst/>
                <a:uLnTx/>
                <a:uFillTx/>
                <a:latin typeface="Calibri"/>
                <a:ea typeface="+mn-ea"/>
                <a:cs typeface="+mn-cs"/>
              </a:rPr>
              <a:t> </a:t>
            </a:r>
            <a:r>
              <a:rPr kumimoji="0" lang="sr-Latn-CS" sz="2500" b="0" i="1" u="none" strike="noStrike" kern="1200" cap="none" spc="0" normalizeH="0" baseline="0" noProof="0" dirty="0">
                <a:ln>
                  <a:noFill/>
                </a:ln>
                <a:solidFill>
                  <a:prstClr val="black"/>
                </a:solidFill>
                <a:effectLst/>
                <a:uLnTx/>
                <a:uFillTx/>
                <a:latin typeface="Calibri"/>
                <a:ea typeface="+mn-ea"/>
                <a:cs typeface="+mn-cs"/>
              </a:rPr>
              <a:t>(gender equality)</a:t>
            </a:r>
            <a:r>
              <a:rPr kumimoji="0" lang="sr-Latn-CS" sz="2500" b="0" i="0" u="none" strike="noStrike" kern="1200" cap="none" spc="0" normalizeH="0" baseline="0" noProof="0" dirty="0">
                <a:ln>
                  <a:noFill/>
                </a:ln>
                <a:solidFill>
                  <a:prstClr val="black"/>
                </a:solidFill>
                <a:effectLst/>
                <a:uLnTx/>
                <a:uFillTx/>
                <a:latin typeface="Calibri"/>
                <a:ea typeface="+mn-ea"/>
                <a:cs typeface="+mn-cs"/>
              </a:rPr>
              <a:t>  </a:t>
            </a:r>
            <a:r>
              <a:rPr lang="sr-Latn-CS" sz="2500" dirty="0" smtClean="0">
                <a:solidFill>
                  <a:prstClr val="black"/>
                </a:solidFill>
                <a:latin typeface="Calibri"/>
              </a:rPr>
              <a:t>presupune</a:t>
            </a:r>
            <a:r>
              <a:rPr kumimoji="0" lang="sr-Latn-CS" sz="2500" b="0" i="0" u="none" strike="noStrike" kern="1200" cap="none" spc="0" normalizeH="0" baseline="0" noProof="0" dirty="0" smtClean="0">
                <a:ln>
                  <a:noFill/>
                </a:ln>
                <a:solidFill>
                  <a:prstClr val="black"/>
                </a:solidFill>
                <a:effectLst/>
                <a:uLnTx/>
                <a:uFillTx/>
                <a:latin typeface="Calibri"/>
                <a:ea typeface="+mn-ea"/>
                <a:cs typeface="+mn-cs"/>
              </a:rPr>
              <a:t> </a:t>
            </a:r>
            <a:r>
              <a:rPr kumimoji="0" lang="sr-Latn-CS" sz="2500" b="0" i="0" u="sng" strike="noStrike" kern="1200" cap="none" spc="0" normalizeH="0" baseline="0" noProof="0" dirty="0" smtClean="0">
                <a:ln>
                  <a:noFill/>
                </a:ln>
                <a:solidFill>
                  <a:prstClr val="black"/>
                </a:solidFill>
                <a:effectLst/>
                <a:uLnTx/>
                <a:uFillTx/>
                <a:latin typeface="Calibri"/>
                <a:ea typeface="+mn-ea"/>
                <a:cs typeface="+mn-cs"/>
              </a:rPr>
              <a:t>prezenţa</a:t>
            </a:r>
            <a:r>
              <a:rPr kumimoji="0" lang="sr-Latn-CS" sz="2500" b="0" i="0" u="none" strike="noStrike" kern="1200" cap="none" spc="0" normalizeH="0" baseline="0" noProof="0" dirty="0" smtClean="0">
                <a:ln>
                  <a:noFill/>
                </a:ln>
                <a:solidFill>
                  <a:prstClr val="black"/>
                </a:solidFill>
                <a:effectLst/>
                <a:uLnTx/>
                <a:uFillTx/>
                <a:latin typeface="Calibri"/>
                <a:ea typeface="+mn-ea"/>
                <a:cs typeface="+mn-cs"/>
              </a:rPr>
              <a:t>, </a:t>
            </a:r>
            <a:r>
              <a:rPr kumimoji="0" lang="sr-Latn-CS" sz="2500" b="0" i="0" u="sng" strike="noStrike" kern="1200" cap="none" spc="0" normalizeH="0" baseline="0" noProof="0" dirty="0" smtClean="0">
                <a:ln>
                  <a:noFill/>
                </a:ln>
                <a:solidFill>
                  <a:prstClr val="black"/>
                </a:solidFill>
                <a:effectLst/>
                <a:uLnTx/>
                <a:uFillTx/>
                <a:latin typeface="Calibri"/>
                <a:ea typeface="+mn-ea"/>
                <a:cs typeface="+mn-cs"/>
              </a:rPr>
              <a:t>puterea</a:t>
            </a:r>
            <a:r>
              <a:rPr kumimoji="0" lang="sr-Latn-CS" sz="2500" b="0" i="0" u="none" strike="noStrike" kern="1200" cap="none" spc="0" normalizeH="0" baseline="0" noProof="0" dirty="0" smtClean="0">
                <a:ln>
                  <a:noFill/>
                </a:ln>
                <a:solidFill>
                  <a:prstClr val="black"/>
                </a:solidFill>
                <a:effectLst/>
                <a:uLnTx/>
                <a:uFillTx/>
                <a:latin typeface="Calibri"/>
                <a:ea typeface="+mn-ea"/>
                <a:cs typeface="+mn-cs"/>
              </a:rPr>
              <a:t> </a:t>
            </a:r>
            <a:r>
              <a:rPr kumimoji="0" lang="sr-Latn-CS" sz="2500" b="0" i="0" u="none" strike="noStrike" kern="1200" cap="none" spc="0" normalizeH="0" baseline="0" noProof="0" dirty="0">
                <a:ln>
                  <a:noFill/>
                </a:ln>
                <a:solidFill>
                  <a:prstClr val="black"/>
                </a:solidFill>
                <a:effectLst/>
                <a:uLnTx/>
                <a:uFillTx/>
                <a:latin typeface="Calibri"/>
                <a:ea typeface="+mn-ea"/>
                <a:cs typeface="+mn-cs"/>
              </a:rPr>
              <a:t>i </a:t>
            </a:r>
            <a:r>
              <a:rPr kumimoji="0" lang="sr-Latn-CS" sz="2500" b="0" i="0" u="sng" strike="noStrike" kern="1200" cap="none" spc="0" normalizeH="0" baseline="0" noProof="0" dirty="0" smtClean="0">
                <a:ln>
                  <a:noFill/>
                </a:ln>
                <a:solidFill>
                  <a:prstClr val="black"/>
                </a:solidFill>
                <a:effectLst/>
                <a:uLnTx/>
                <a:uFillTx/>
                <a:latin typeface="Calibri"/>
                <a:ea typeface="+mn-ea"/>
                <a:cs typeface="+mn-cs"/>
              </a:rPr>
              <a:t>participarea</a:t>
            </a:r>
            <a:r>
              <a:rPr kumimoji="0" lang="sr-Latn-CS" sz="2500" b="0" i="0" u="none" strike="noStrike" kern="1200" cap="none" spc="0" normalizeH="0" baseline="0" noProof="0" dirty="0" smtClean="0">
                <a:ln>
                  <a:noFill/>
                </a:ln>
                <a:solidFill>
                  <a:prstClr val="black"/>
                </a:solidFill>
                <a:effectLst/>
                <a:uLnTx/>
                <a:uFillTx/>
                <a:latin typeface="Calibri"/>
                <a:ea typeface="+mn-ea"/>
                <a:cs typeface="+mn-cs"/>
              </a:rPr>
              <a:t> egală a ambelor sexe în toate sferele vieţii publice şi private. </a:t>
            </a:r>
            <a:endParaRPr kumimoji="0" lang="sr-Latn-CS" sz="25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
                <a:prstClr val="black"/>
              </a:buClr>
              <a:buSzTx/>
              <a:buFontTx/>
              <a:buChar char="•"/>
              <a:tabLst/>
              <a:defRPr/>
            </a:pPr>
            <a:r>
              <a:rPr kumimoji="0" lang="sr-Latn-CS" sz="2500" b="0" i="0" u="none" strike="noStrike" kern="1200" cap="none" spc="0" normalizeH="0" baseline="0" noProof="0" dirty="0" smtClean="0">
                <a:ln>
                  <a:noFill/>
                </a:ln>
                <a:solidFill>
                  <a:prstClr val="black"/>
                </a:solidFill>
                <a:effectLst/>
                <a:uLnTx/>
                <a:uFillTx/>
                <a:latin typeface="Calibri"/>
                <a:ea typeface="+mn-ea"/>
                <a:cs typeface="+mn-cs"/>
              </a:rPr>
              <a:t>Egalitatea de gen are drept scop promovarea participării complete afemeilor şi bărbaţilor în societate.</a:t>
            </a:r>
            <a:endParaRPr lang="en-US" dirty="0"/>
          </a:p>
        </p:txBody>
      </p:sp>
      <p:sp>
        <p:nvSpPr>
          <p:cNvPr id="4" name="Date Placeholder 3">
            <a:extLst>
              <a:ext uri="{FF2B5EF4-FFF2-40B4-BE49-F238E27FC236}">
                <a16:creationId xmlns:a16="http://schemas.microsoft.com/office/drawing/2014/main" xmlns="" id="{E399BC70-3651-7A71-A612-5E3673EA86C5}"/>
              </a:ext>
            </a:extLst>
          </p:cNvPr>
          <p:cNvSpPr>
            <a:spLocks noGrp="1"/>
          </p:cNvSpPr>
          <p:nvPr>
            <p:ph type="dt" sz="half" idx="10"/>
          </p:nvPr>
        </p:nvSpPr>
        <p:spPr/>
        <p:txBody>
          <a:bodyPr/>
          <a:lstStyle/>
          <a:p>
            <a:fld id="{129B0FF1-44EB-4D02-828A-24AAC8E76A70}" type="datetime1">
              <a:rPr lang="en-US" smtClean="0"/>
              <a:pPr/>
              <a:t>4/23/2023</a:t>
            </a:fld>
            <a:endParaRPr lang="en-GB"/>
          </a:p>
        </p:txBody>
      </p:sp>
    </p:spTree>
    <p:extLst>
      <p:ext uri="{BB962C8B-B14F-4D97-AF65-F5344CB8AC3E}">
        <p14:creationId xmlns="" xmlns:p14="http://schemas.microsoft.com/office/powerpoint/2010/main" val="23351975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903F30-44EC-6B11-699A-99BE7BA57015}"/>
              </a:ext>
            </a:extLst>
          </p:cNvPr>
          <p:cNvSpPr>
            <a:spLocks noGrp="1"/>
          </p:cNvSpPr>
          <p:nvPr>
            <p:ph type="title"/>
          </p:nvPr>
        </p:nvSpPr>
        <p:spPr/>
        <p:txBody>
          <a:bodyPr/>
          <a:lstStyle/>
          <a:p>
            <a:r>
              <a:rPr lang="sr-Latn-RS" dirty="0" smtClean="0"/>
              <a:t>DREPTURILE FEMEILOR</a:t>
            </a:r>
            <a:endParaRPr lang="en-US" dirty="0"/>
          </a:p>
        </p:txBody>
      </p:sp>
      <p:sp>
        <p:nvSpPr>
          <p:cNvPr id="3" name="Content Placeholder 2">
            <a:extLst>
              <a:ext uri="{FF2B5EF4-FFF2-40B4-BE49-F238E27FC236}">
                <a16:creationId xmlns:a16="http://schemas.microsoft.com/office/drawing/2014/main" xmlns="" id="{6E3CD279-B1F2-7C0F-C7A1-04FCD9C7BE31}"/>
              </a:ext>
            </a:extLst>
          </p:cNvPr>
          <p:cNvSpPr>
            <a:spLocks noGrp="1"/>
          </p:cNvSpPr>
          <p:nvPr>
            <p:ph idx="1"/>
          </p:nvPr>
        </p:nvSpPr>
        <p:spPr/>
        <p:txBody>
          <a:bodyPr>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sl-SI" sz="2400" b="0" i="0" u="none" strike="noStrike" kern="1200" cap="none" spc="0" normalizeH="0" baseline="0" noProof="0" dirty="0" smtClean="0">
                <a:ln>
                  <a:noFill/>
                </a:ln>
                <a:solidFill>
                  <a:prstClr val="black"/>
                </a:solidFill>
                <a:effectLst/>
                <a:uLnTx/>
                <a:uFillTx/>
                <a:latin typeface="Calibri"/>
                <a:ea typeface="+mn-ea"/>
                <a:cs typeface="+mn-cs"/>
              </a:rPr>
              <a:t>femeile au roluri sociale mai diferite;</a:t>
            </a:r>
            <a:r>
              <a:rPr kumimoji="0" lang="sl-SI" sz="2400" b="0" i="0" u="none" strike="noStrike" kern="1200" cap="none" spc="0" normalizeH="0" noProof="0" dirty="0" smtClean="0">
                <a:ln>
                  <a:noFill/>
                </a:ln>
                <a:solidFill>
                  <a:prstClr val="black"/>
                </a:solidFill>
                <a:effectLst/>
                <a:uLnTx/>
                <a:uFillTx/>
                <a:latin typeface="Calibri"/>
                <a:ea typeface="+mn-ea"/>
                <a:cs typeface="+mn-cs"/>
              </a:rPr>
              <a:t> duc vieţi diferite faţă de bărbaţi şi tocmai această diferenţă crează dezechilibru în aplicare şi respectarea drepturilor omului.</a:t>
            </a:r>
            <a:endParaRPr kumimoji="0" lang="sl-SI" sz="2400" b="0" i="0" u="none" strike="noStrike" kern="1200" cap="none" spc="0" normalizeH="0" baseline="0" noProof="0" dirty="0" smtClean="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sl-SI" sz="2400" b="0" i="0" u="none" strike="noStrike" kern="1200" cap="none" spc="0" normalizeH="0" baseline="0" noProof="0" dirty="0" smtClean="0">
                <a:ln>
                  <a:noFill/>
                </a:ln>
                <a:solidFill>
                  <a:prstClr val="black"/>
                </a:solidFill>
                <a:effectLst/>
                <a:uLnTx/>
                <a:uFillTx/>
                <a:latin typeface="Calibri"/>
                <a:ea typeface="+mn-ea"/>
                <a:cs typeface="+mn-cs"/>
              </a:rPr>
              <a:t>poziţia femeilor atât în societate cât şi în familie, în cea mai mare măsură este determinată</a:t>
            </a:r>
            <a:r>
              <a:rPr kumimoji="0" lang="sl-SI" sz="2400" b="0" i="0" u="none" strike="noStrike" kern="1200" cap="none" spc="0" normalizeH="0" noProof="0" dirty="0" smtClean="0">
                <a:ln>
                  <a:noFill/>
                </a:ln>
                <a:solidFill>
                  <a:prstClr val="black"/>
                </a:solidFill>
                <a:effectLst/>
                <a:uLnTx/>
                <a:uFillTx/>
                <a:latin typeface="Calibri"/>
                <a:ea typeface="+mn-ea"/>
                <a:cs typeface="+mn-cs"/>
              </a:rPr>
              <a:t> de rolurile sociale/de gen aşteptate şi stereotipelor. Sterotipele legate de sex, după regulă, ignoră interesele specifice şi nevoile femeilor</a:t>
            </a:r>
            <a:r>
              <a:rPr kumimoji="0" lang="sl-SI" sz="2400" b="0" i="0" u="none" strike="noStrike" kern="1200" cap="none" spc="0" normalizeH="0" baseline="0" noProof="0" dirty="0" smtClean="0">
                <a:ln>
                  <a:noFill/>
                </a:ln>
                <a:solidFill>
                  <a:prstClr val="black"/>
                </a:solidFill>
                <a:effectLst/>
                <a:uLnTx/>
                <a:uFillTx/>
                <a:latin typeface="Calibri"/>
                <a:ea typeface="+mn-ea"/>
                <a:cs typeface="+mn-cs"/>
              </a:rPr>
              <a:t>. </a:t>
            </a:r>
            <a:endParaRPr kumimoji="0" lang="sl-SI" sz="24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sl-SI" sz="2400" dirty="0">
                <a:solidFill>
                  <a:prstClr val="black"/>
                </a:solidFill>
                <a:latin typeface="Calibri"/>
              </a:rPr>
              <a:t>î</a:t>
            </a:r>
            <a:r>
              <a:rPr kumimoji="0" lang="sl-SI" sz="2400" b="0" i="0" u="none" strike="noStrike" kern="1200" cap="none" spc="0" normalizeH="0" baseline="0" noProof="0" dirty="0" smtClean="0">
                <a:ln>
                  <a:noFill/>
                </a:ln>
                <a:solidFill>
                  <a:prstClr val="black"/>
                </a:solidFill>
                <a:effectLst/>
                <a:uLnTx/>
                <a:uFillTx/>
                <a:latin typeface="Calibri"/>
                <a:ea typeface="+mn-ea"/>
                <a:cs typeface="+mn-cs"/>
              </a:rPr>
              <a:t>ncălcarea specifică sau neaplicarea drepturilor femeilor pentru că sunt femei. </a:t>
            </a:r>
            <a:endParaRPr kumimoji="0" lang="sl-SI" sz="24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sl-SI" sz="2400" dirty="0" smtClean="0">
                <a:solidFill>
                  <a:prstClr val="black"/>
                </a:solidFill>
                <a:latin typeface="Calibri"/>
              </a:rPr>
              <a:t>nu sunt o generaţie nouă de drepturi şi se referă la un întreg şir de măsuri/acţiuni pe care statul trebuie să le preia pentru ca femilor să le asigure respectarea/beneficierea în mod egal de drepturile omului.</a:t>
            </a:r>
            <a:endParaRPr kumimoji="0" lang="sl-SI" sz="2400" b="0" i="0" u="none" strike="noStrike" kern="1200" cap="none" spc="0" normalizeH="0" baseline="0" noProof="0" dirty="0">
              <a:ln>
                <a:noFill/>
              </a:ln>
              <a:solidFill>
                <a:prstClr val="black"/>
              </a:solidFill>
              <a:effectLst/>
              <a:uLnTx/>
              <a:uFillTx/>
              <a:latin typeface="Calibri"/>
              <a:ea typeface="+mn-ea"/>
              <a:cs typeface="+mn-cs"/>
            </a:endParaRPr>
          </a:p>
          <a:p>
            <a:endParaRPr lang="en-US" dirty="0"/>
          </a:p>
        </p:txBody>
      </p:sp>
      <p:sp>
        <p:nvSpPr>
          <p:cNvPr id="4" name="Date Placeholder 3">
            <a:extLst>
              <a:ext uri="{FF2B5EF4-FFF2-40B4-BE49-F238E27FC236}">
                <a16:creationId xmlns:a16="http://schemas.microsoft.com/office/drawing/2014/main" xmlns="" id="{70EE51CE-4ACE-EA7A-4070-72C2888D8BC9}"/>
              </a:ext>
            </a:extLst>
          </p:cNvPr>
          <p:cNvSpPr>
            <a:spLocks noGrp="1"/>
          </p:cNvSpPr>
          <p:nvPr>
            <p:ph type="dt" sz="half" idx="10"/>
          </p:nvPr>
        </p:nvSpPr>
        <p:spPr/>
        <p:txBody>
          <a:bodyPr/>
          <a:lstStyle/>
          <a:p>
            <a:fld id="{129B0FF1-44EB-4D02-828A-24AAC8E76A70}" type="datetime1">
              <a:rPr lang="en-US" smtClean="0"/>
              <a:pPr/>
              <a:t>4/23/2023</a:t>
            </a:fld>
            <a:endParaRPr lang="en-GB"/>
          </a:p>
        </p:txBody>
      </p:sp>
    </p:spTree>
    <p:extLst>
      <p:ext uri="{BB962C8B-B14F-4D97-AF65-F5344CB8AC3E}">
        <p14:creationId xmlns="" xmlns:p14="http://schemas.microsoft.com/office/powerpoint/2010/main" val="11087875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35ACF726-2519-418F-B81F-824A33E09B0F}"/>
              </a:ext>
            </a:extLst>
          </p:cNvPr>
          <p:cNvPicPr>
            <a:picLocks noGrp="1" noChangeAspect="1"/>
          </p:cNvPicPr>
          <p:nvPr>
            <p:ph idx="1"/>
          </p:nvPr>
        </p:nvPicPr>
        <p:blipFill>
          <a:blip r:embed="rId2" cstate="print"/>
          <a:stretch>
            <a:fillRect/>
          </a:stretch>
        </p:blipFill>
        <p:spPr>
          <a:xfrm>
            <a:off x="2566975" y="1600200"/>
            <a:ext cx="4010050" cy="4525963"/>
          </a:xfrm>
          <a:prstGeom prst="rect">
            <a:avLst/>
          </a:prstGeom>
        </p:spPr>
      </p:pic>
      <p:sp>
        <p:nvSpPr>
          <p:cNvPr id="4" name="Date Placeholder 3">
            <a:extLst>
              <a:ext uri="{FF2B5EF4-FFF2-40B4-BE49-F238E27FC236}">
                <a16:creationId xmlns:a16="http://schemas.microsoft.com/office/drawing/2014/main" xmlns="" id="{0A44794D-C5E9-42A1-8400-25F430AA11D5}"/>
              </a:ext>
            </a:extLst>
          </p:cNvPr>
          <p:cNvSpPr>
            <a:spLocks noGrp="1"/>
          </p:cNvSpPr>
          <p:nvPr>
            <p:ph type="dt" sz="half" idx="10"/>
          </p:nvPr>
        </p:nvSpPr>
        <p:spPr/>
        <p:txBody>
          <a:bodyPr/>
          <a:lstStyle/>
          <a:p>
            <a:fld id="{129B0FF1-44EB-4D02-828A-24AAC8E76A70}" type="datetime1">
              <a:rPr lang="en-US" smtClean="0"/>
              <a:pPr/>
              <a:t>4/23/2023</a:t>
            </a:fld>
            <a:endParaRPr lang="en-GB"/>
          </a:p>
        </p:txBody>
      </p:sp>
    </p:spTree>
    <p:extLst>
      <p:ext uri="{BB962C8B-B14F-4D97-AF65-F5344CB8AC3E}">
        <p14:creationId xmlns="" xmlns:p14="http://schemas.microsoft.com/office/powerpoint/2010/main" val="803340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3CD703-00C9-8151-E23B-DE221B01FE3D}"/>
              </a:ext>
            </a:extLst>
          </p:cNvPr>
          <p:cNvSpPr>
            <a:spLocks noGrp="1"/>
          </p:cNvSpPr>
          <p:nvPr>
            <p:ph type="title"/>
          </p:nvPr>
        </p:nvSpPr>
        <p:spPr/>
        <p:txBody>
          <a:bodyPr/>
          <a:lstStyle/>
          <a:p>
            <a:r>
              <a:rPr lang="sr-Latn-RS" sz="2400" dirty="0" smtClean="0"/>
              <a:t>CATEGORII DE SITUAŢII DE URGENŢĂ</a:t>
            </a:r>
            <a:endParaRPr lang="en-US" sz="2400" dirty="0"/>
          </a:p>
        </p:txBody>
      </p:sp>
      <p:sp>
        <p:nvSpPr>
          <p:cNvPr id="3" name="Content Placeholder 2">
            <a:extLst>
              <a:ext uri="{FF2B5EF4-FFF2-40B4-BE49-F238E27FC236}">
                <a16:creationId xmlns:a16="http://schemas.microsoft.com/office/drawing/2014/main" xmlns="" id="{DB86E80F-686A-2AA1-3079-A2DF34781F15}"/>
              </a:ext>
            </a:extLst>
          </p:cNvPr>
          <p:cNvSpPr>
            <a:spLocks noGrp="1"/>
          </p:cNvSpPr>
          <p:nvPr>
            <p:ph idx="1"/>
          </p:nvPr>
        </p:nvSpPr>
        <p:spPr/>
        <p:txBody>
          <a:bodyPr>
            <a:normAutofit/>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ro-RO" sz="1800" b="1" kern="0" dirty="0" smtClean="0">
                <a:solidFill>
                  <a:srgbClr val="000000"/>
                </a:solidFill>
                <a:latin typeface="+mj-lt"/>
                <a:cs typeface="Arial"/>
              </a:rPr>
              <a:t>Naturale </a:t>
            </a:r>
            <a:r>
              <a:rPr kumimoji="0" lang="en-US" sz="1800" b="1" i="0" u="none" strike="noStrike" kern="0" cap="none" spc="0" normalizeH="0" baseline="0" noProof="0" dirty="0" smtClean="0">
                <a:ln>
                  <a:noFill/>
                </a:ln>
                <a:solidFill>
                  <a:srgbClr val="000000"/>
                </a:solidFill>
                <a:effectLst/>
                <a:uLnTx/>
                <a:uFillTx/>
                <a:latin typeface="+mj-lt"/>
                <a:cs typeface="Arial"/>
              </a:rPr>
              <a:t>– </a:t>
            </a:r>
            <a:r>
              <a:rPr kumimoji="0" lang="ro-RO" sz="1800" b="1" i="0" u="none" strike="noStrike" kern="0" cap="none" spc="0" normalizeH="0" baseline="0" noProof="0" dirty="0" smtClean="0">
                <a:ln>
                  <a:noFill/>
                </a:ln>
                <a:solidFill>
                  <a:srgbClr val="000000"/>
                </a:solidFill>
                <a:effectLst/>
                <a:uLnTx/>
                <a:uFillTx/>
                <a:latin typeface="+mj-lt"/>
                <a:cs typeface="Arial"/>
              </a:rPr>
              <a:t> se dezvoltă</a:t>
            </a:r>
            <a:r>
              <a:rPr kumimoji="0" lang="ro-RO" sz="1800" b="1" i="0" u="none" strike="noStrike" kern="0" cap="none" spc="0" normalizeH="0" noProof="0" dirty="0" smtClean="0">
                <a:ln>
                  <a:noFill/>
                </a:ln>
                <a:solidFill>
                  <a:srgbClr val="000000"/>
                </a:solidFill>
                <a:effectLst/>
                <a:uLnTx/>
                <a:uFillTx/>
                <a:latin typeface="+mj-lt"/>
                <a:cs typeface="Arial"/>
              </a:rPr>
              <a:t> rapid</a:t>
            </a:r>
            <a:r>
              <a:rPr kumimoji="0" lang="en-US" sz="1800" b="1" i="0" u="none" strike="noStrike" kern="0" cap="none" spc="0" normalizeH="0" baseline="0" noProof="0" dirty="0" smtClean="0">
                <a:ln>
                  <a:noFill/>
                </a:ln>
                <a:solidFill>
                  <a:srgbClr val="000000"/>
                </a:solidFill>
                <a:effectLst/>
                <a:uLnTx/>
                <a:uFillTx/>
                <a:latin typeface="+mj-lt"/>
                <a:cs typeface="Arial"/>
              </a:rPr>
              <a:t>. </a:t>
            </a:r>
            <a:r>
              <a:rPr lang="ro-RO" sz="1800" kern="0" dirty="0" smtClean="0">
                <a:solidFill>
                  <a:srgbClr val="000000"/>
                </a:solidFill>
                <a:latin typeface="+mj-lt"/>
                <a:cs typeface="Arial"/>
              </a:rPr>
              <a:t>Provin de la hazardurile naturale şi apar prin surprindere, deseori cu foarte puţine avertizări</a:t>
            </a:r>
            <a:r>
              <a:rPr kumimoji="0" lang="en-US" sz="1800" i="0" u="none" strike="noStrike" kern="0" cap="none" spc="0" normalizeH="0" baseline="0" noProof="0" dirty="0" smtClean="0">
                <a:ln>
                  <a:noFill/>
                </a:ln>
                <a:solidFill>
                  <a:srgbClr val="000000"/>
                </a:solidFill>
                <a:effectLst/>
                <a:uLnTx/>
                <a:uFillTx/>
                <a:latin typeface="+mj-lt"/>
                <a:cs typeface="Arial"/>
              </a:rPr>
              <a:t>. </a:t>
            </a:r>
            <a:endParaRPr kumimoji="0" lang="en-US" sz="1800" i="0" u="none" strike="noStrike" kern="0" cap="none" spc="0" normalizeH="0" baseline="0" noProof="0" dirty="0">
              <a:ln>
                <a:noFill/>
              </a:ln>
              <a:solidFill>
                <a:srgbClr val="000000"/>
              </a:solidFill>
              <a:effectLst/>
              <a:uLnTx/>
              <a:uFillTx/>
              <a:latin typeface="+mj-lt"/>
              <a:cs typeface="Arial"/>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ro-RO" sz="1800" b="1" i="0" u="none" strike="noStrike" kern="0" cap="none" spc="0" normalizeH="0" baseline="0" noProof="0" dirty="0" smtClean="0">
                <a:ln>
                  <a:noFill/>
                </a:ln>
                <a:solidFill>
                  <a:srgbClr val="000000"/>
                </a:solidFill>
                <a:effectLst/>
                <a:uLnTx/>
                <a:uFillTx/>
                <a:latin typeface="+mj-lt"/>
                <a:cs typeface="Arial"/>
              </a:rPr>
              <a:t>Tehnologice  </a:t>
            </a:r>
            <a:r>
              <a:rPr kumimoji="0" lang="en-US" sz="1800" b="1" i="0" u="none" strike="noStrike" kern="0" cap="none" spc="0" normalizeH="0" baseline="0" noProof="0" dirty="0" smtClean="0">
                <a:ln>
                  <a:noFill/>
                </a:ln>
                <a:solidFill>
                  <a:srgbClr val="000000"/>
                </a:solidFill>
                <a:effectLst/>
                <a:uLnTx/>
                <a:uFillTx/>
                <a:latin typeface="+mj-lt"/>
                <a:cs typeface="Arial"/>
              </a:rPr>
              <a:t>– </a:t>
            </a:r>
            <a:r>
              <a:rPr kumimoji="0" lang="ro-RO" sz="1800" b="1" i="0" u="none" strike="noStrike" kern="0" cap="none" spc="0" normalizeH="0" baseline="0" noProof="0" dirty="0" smtClean="0">
                <a:ln>
                  <a:noFill/>
                </a:ln>
                <a:solidFill>
                  <a:srgbClr val="000000"/>
                </a:solidFill>
                <a:effectLst/>
                <a:uLnTx/>
                <a:uFillTx/>
                <a:latin typeface="+mj-lt"/>
                <a:cs typeface="Arial"/>
              </a:rPr>
              <a:t>se</a:t>
            </a:r>
            <a:r>
              <a:rPr kumimoji="0" lang="ro-RO" sz="1800" b="1" i="0" u="none" strike="noStrike" kern="0" cap="none" spc="0" normalizeH="0" noProof="0" dirty="0" smtClean="0">
                <a:ln>
                  <a:noFill/>
                </a:ln>
                <a:solidFill>
                  <a:srgbClr val="000000"/>
                </a:solidFill>
                <a:effectLst/>
                <a:uLnTx/>
                <a:uFillTx/>
                <a:latin typeface="+mj-lt"/>
                <a:cs typeface="Arial"/>
              </a:rPr>
              <a:t> dezvoltă rapid</a:t>
            </a:r>
            <a:r>
              <a:rPr kumimoji="0" lang="en-US" sz="1800" b="1" i="0" u="none" strike="noStrike" kern="0" cap="none" spc="0" normalizeH="0" baseline="0" noProof="0" dirty="0" smtClean="0">
                <a:ln>
                  <a:noFill/>
                </a:ln>
                <a:solidFill>
                  <a:srgbClr val="000000"/>
                </a:solidFill>
                <a:effectLst/>
                <a:uLnTx/>
                <a:uFillTx/>
                <a:latin typeface="+mj-lt"/>
                <a:cs typeface="Arial"/>
              </a:rPr>
              <a:t>.</a:t>
            </a:r>
            <a:r>
              <a:rPr kumimoji="0" lang="ro-RO" sz="1800" b="1" i="0" u="none" strike="noStrike" kern="0" cap="none" spc="0" normalizeH="0" baseline="0" noProof="0" dirty="0" smtClean="0">
                <a:ln>
                  <a:noFill/>
                </a:ln>
                <a:solidFill>
                  <a:srgbClr val="000000"/>
                </a:solidFill>
                <a:effectLst/>
                <a:uLnTx/>
                <a:uFillTx/>
                <a:latin typeface="+mj-lt"/>
                <a:cs typeface="Arial"/>
              </a:rPr>
              <a:t> </a:t>
            </a:r>
            <a:r>
              <a:rPr kumimoji="0" lang="ro-RO" sz="1800" i="0" u="none" strike="noStrike" kern="0" cap="none" spc="0" normalizeH="0" baseline="0" noProof="0" dirty="0" smtClean="0">
                <a:ln>
                  <a:noFill/>
                </a:ln>
                <a:solidFill>
                  <a:srgbClr val="000000"/>
                </a:solidFill>
                <a:effectLst/>
                <a:uLnTx/>
                <a:uFillTx/>
                <a:latin typeface="+mj-lt"/>
                <a:cs typeface="Arial"/>
              </a:rPr>
              <a:t>Sunt</a:t>
            </a:r>
            <a:r>
              <a:rPr kumimoji="0" lang="ro-RO" sz="1800" i="0" u="none" strike="noStrike" kern="0" cap="none" spc="0" normalizeH="0" noProof="0" dirty="0" smtClean="0">
                <a:ln>
                  <a:noFill/>
                </a:ln>
                <a:solidFill>
                  <a:srgbClr val="000000"/>
                </a:solidFill>
                <a:effectLst/>
                <a:uLnTx/>
                <a:uFillTx/>
                <a:latin typeface="+mj-lt"/>
                <a:cs typeface="Arial"/>
              </a:rPr>
              <a:t> rezultatul accidentelor din insdustrie şi apar de asemenea prin suprindere, cu puţine avertizări</a:t>
            </a:r>
            <a:r>
              <a:rPr kumimoji="0" lang="en-US" sz="1800" i="0" u="none" strike="noStrike" kern="0" cap="none" spc="0" normalizeH="0" baseline="0" noProof="0" dirty="0" smtClean="0">
                <a:ln>
                  <a:noFill/>
                </a:ln>
                <a:solidFill>
                  <a:srgbClr val="000000"/>
                </a:solidFill>
                <a:effectLst/>
                <a:uLnTx/>
                <a:uFillTx/>
                <a:latin typeface="+mj-lt"/>
                <a:cs typeface="Arial"/>
              </a:rPr>
              <a:t>. </a:t>
            </a:r>
            <a:endParaRPr kumimoji="0" lang="en-US" sz="1800" i="0" u="none" strike="noStrike" kern="0" cap="none" spc="0" normalizeH="0" baseline="0" noProof="0" dirty="0">
              <a:ln>
                <a:noFill/>
              </a:ln>
              <a:solidFill>
                <a:srgbClr val="000000"/>
              </a:solidFill>
              <a:effectLst/>
              <a:uLnTx/>
              <a:uFillTx/>
              <a:latin typeface="+mj-lt"/>
              <a:cs typeface="Arial"/>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ro-RO" sz="1800" b="1" kern="0" dirty="0" smtClean="0">
                <a:solidFill>
                  <a:srgbClr val="000000"/>
                </a:solidFill>
                <a:latin typeface="+mj-lt"/>
                <a:cs typeface="Arial"/>
              </a:rPr>
              <a:t>Care se dezvoltă încet</a:t>
            </a:r>
            <a:r>
              <a:rPr kumimoji="0" lang="en-US" sz="1800" b="1" i="0" u="none" strike="noStrike" kern="0" cap="none" spc="0" normalizeH="0" baseline="0" noProof="0" dirty="0" smtClean="0">
                <a:ln>
                  <a:noFill/>
                </a:ln>
                <a:solidFill>
                  <a:srgbClr val="000000"/>
                </a:solidFill>
                <a:effectLst/>
                <a:uLnTx/>
                <a:uFillTx/>
                <a:latin typeface="+mj-lt"/>
                <a:cs typeface="Arial"/>
              </a:rPr>
              <a:t>. </a:t>
            </a:r>
            <a:r>
              <a:rPr kumimoji="0" lang="ro-RO" sz="1800" i="0" u="none" strike="noStrike" kern="0" cap="none" spc="0" normalizeH="0" baseline="0" noProof="0" dirty="0" smtClean="0">
                <a:ln>
                  <a:noFill/>
                </a:ln>
                <a:solidFill>
                  <a:srgbClr val="000000"/>
                </a:solidFill>
                <a:effectLst/>
                <a:uLnTx/>
                <a:uFillTx/>
                <a:latin typeface="+mj-lt"/>
                <a:cs typeface="Arial"/>
              </a:rPr>
              <a:t>Această expresie</a:t>
            </a:r>
            <a:r>
              <a:rPr kumimoji="0" lang="ro-RO" sz="1800" i="0" u="none" strike="noStrike" kern="0" cap="none" spc="0" normalizeH="0" noProof="0" dirty="0" smtClean="0">
                <a:ln>
                  <a:noFill/>
                </a:ln>
                <a:solidFill>
                  <a:srgbClr val="000000"/>
                </a:solidFill>
                <a:effectLst/>
                <a:uLnTx/>
                <a:uFillTx/>
                <a:latin typeface="+mj-lt"/>
                <a:cs typeface="Arial"/>
              </a:rPr>
              <a:t> de obicei se foloseşte ca să marcheze neajunsul de mâncare sau foamete crize apărute prin distrugerea semănăturilor de către dăunători. În aceste cazuri crizele se dezvoltă încet, cu săptămânile sau chiar lunile. În acest grup de situaţii de urgenţă se pot încadra şi dezastrele provocate de poluare sau degradarea mediului de viaţă.</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ro-RO" sz="1800" b="1" i="0" u="none" strike="noStrike" kern="0" cap="none" spc="0" normalizeH="0" baseline="0" noProof="0" dirty="0" smtClean="0">
                <a:ln>
                  <a:noFill/>
                </a:ln>
                <a:solidFill>
                  <a:srgbClr val="000000"/>
                </a:solidFill>
                <a:effectLst/>
                <a:uLnTx/>
                <a:uFillTx/>
                <a:latin typeface="+mj-lt"/>
                <a:cs typeface="Arial"/>
              </a:rPr>
              <a:t>Situaţii de urgenţă complexe - politice</a:t>
            </a:r>
            <a:r>
              <a:rPr kumimoji="0" lang="en-US" sz="1800" b="1" i="0" u="none" strike="noStrike" kern="0" cap="none" spc="0" normalizeH="0" baseline="0" noProof="0" dirty="0" smtClean="0">
                <a:ln>
                  <a:noFill/>
                </a:ln>
                <a:solidFill>
                  <a:srgbClr val="000000"/>
                </a:solidFill>
                <a:effectLst/>
                <a:uLnTx/>
                <a:uFillTx/>
                <a:latin typeface="+mj-lt"/>
                <a:cs typeface="Arial"/>
              </a:rPr>
              <a:t>.</a:t>
            </a:r>
            <a:r>
              <a:rPr kumimoji="0" lang="ro-RO" sz="1800" b="1" i="0" u="none" strike="noStrike" kern="0" cap="none" spc="0" normalizeH="0" baseline="0" noProof="0" dirty="0" smtClean="0">
                <a:ln>
                  <a:noFill/>
                </a:ln>
                <a:solidFill>
                  <a:srgbClr val="000000"/>
                </a:solidFill>
                <a:effectLst/>
                <a:uLnTx/>
                <a:uFillTx/>
                <a:latin typeface="+mj-lt"/>
                <a:cs typeface="Arial"/>
              </a:rPr>
              <a:t> </a:t>
            </a:r>
            <a:r>
              <a:rPr kumimoji="0" lang="ro-RO" sz="1800" i="0" u="none" strike="noStrike" kern="0" cap="none" spc="0" normalizeH="0" baseline="0" noProof="0" dirty="0" smtClean="0">
                <a:ln>
                  <a:noFill/>
                </a:ln>
                <a:solidFill>
                  <a:srgbClr val="000000"/>
                </a:solidFill>
                <a:effectLst/>
                <a:uLnTx/>
                <a:uFillTx/>
                <a:latin typeface="+mj-lt"/>
                <a:cs typeface="Arial"/>
              </a:rPr>
              <a:t>Hazarduri</a:t>
            </a:r>
            <a:r>
              <a:rPr kumimoji="0" lang="ro-RO" sz="1800" i="0" u="none" strike="noStrike" kern="0" cap="none" spc="0" normalizeH="0" noProof="0" dirty="0" smtClean="0">
                <a:ln>
                  <a:noFill/>
                </a:ln>
                <a:solidFill>
                  <a:srgbClr val="000000"/>
                </a:solidFill>
                <a:effectLst/>
                <a:uLnTx/>
                <a:uFillTx/>
                <a:latin typeface="+mj-lt"/>
                <a:cs typeface="Arial"/>
              </a:rPr>
              <a:t> naturale, în mod special seceta, pot fi cauza declanşării unei astfel de situaţii. Totuşi, acest tip de situaţii de urgenţă este caracterizat de instabilitate politică şi de obicei nivel înalt de violenţă.</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ro-RO" sz="1800" b="1" i="0" u="none" strike="noStrike" kern="0" cap="none" spc="0" normalizeH="0" baseline="0" noProof="0" dirty="0" smtClean="0">
                <a:ln>
                  <a:noFill/>
                </a:ln>
                <a:solidFill>
                  <a:srgbClr val="000000"/>
                </a:solidFill>
                <a:effectLst/>
                <a:uLnTx/>
                <a:uFillTx/>
                <a:latin typeface="+mj-lt"/>
                <a:cs typeface="Arial"/>
              </a:rPr>
              <a:t>Situaţii de urgenţă permanente</a:t>
            </a:r>
            <a:r>
              <a:rPr kumimoji="0" lang="en-US" sz="1800" b="1" i="0" u="none" strike="noStrike" kern="0" cap="none" spc="0" normalizeH="0" baseline="0" noProof="0" dirty="0" smtClean="0">
                <a:ln>
                  <a:noFill/>
                </a:ln>
                <a:solidFill>
                  <a:srgbClr val="000000"/>
                </a:solidFill>
                <a:effectLst/>
                <a:uLnTx/>
                <a:uFillTx/>
                <a:latin typeface="+mj-lt"/>
                <a:cs typeface="Arial"/>
              </a:rPr>
              <a:t>. </a:t>
            </a:r>
            <a:r>
              <a:rPr lang="ro-RO" sz="1800" kern="0" dirty="0" smtClean="0">
                <a:solidFill>
                  <a:srgbClr val="000000"/>
                </a:solidFill>
                <a:latin typeface="+mj-lt"/>
                <a:cs typeface="Arial"/>
              </a:rPr>
              <a:t>Acestea sunt rezultatul unei sărăcii pe scară largă şi se pot agrava în urma hazardurilor naturale</a:t>
            </a:r>
            <a:r>
              <a:rPr kumimoji="0" lang="en-US" sz="1800" i="0" u="none" strike="noStrike" kern="0" cap="none" spc="0" normalizeH="0" baseline="0" noProof="0" dirty="0" smtClean="0">
                <a:ln>
                  <a:noFill/>
                </a:ln>
                <a:solidFill>
                  <a:srgbClr val="000000"/>
                </a:solidFill>
                <a:effectLst/>
                <a:uLnTx/>
                <a:uFillTx/>
                <a:latin typeface="+mj-lt"/>
                <a:cs typeface="Arial"/>
              </a:rPr>
              <a:t>.</a:t>
            </a:r>
            <a:endParaRPr kumimoji="0" lang="sr-Latn-RS" sz="1800" i="0" u="none" strike="noStrike" kern="0" cap="none" spc="0" normalizeH="0" baseline="0" noProof="0" dirty="0">
              <a:ln>
                <a:noFill/>
              </a:ln>
              <a:solidFill>
                <a:srgbClr val="000000"/>
              </a:solidFill>
              <a:effectLst/>
              <a:uLnTx/>
              <a:uFillTx/>
              <a:latin typeface="+mj-lt"/>
              <a:cs typeface="Arial"/>
            </a:endParaRPr>
          </a:p>
          <a:p>
            <a:pPr marL="0" indent="0">
              <a:buNone/>
            </a:pPr>
            <a:endParaRPr lang="en-US" dirty="0">
              <a:latin typeface="+mj-lt"/>
            </a:endParaRPr>
          </a:p>
        </p:txBody>
      </p:sp>
      <p:sp>
        <p:nvSpPr>
          <p:cNvPr id="4" name="Date Placeholder 3">
            <a:extLst>
              <a:ext uri="{FF2B5EF4-FFF2-40B4-BE49-F238E27FC236}">
                <a16:creationId xmlns:a16="http://schemas.microsoft.com/office/drawing/2014/main" xmlns="" id="{EE9DE11A-A095-C9F3-50FD-38C54890C41C}"/>
              </a:ext>
            </a:extLst>
          </p:cNvPr>
          <p:cNvSpPr>
            <a:spLocks noGrp="1"/>
          </p:cNvSpPr>
          <p:nvPr>
            <p:ph type="dt" sz="half" idx="10"/>
          </p:nvPr>
        </p:nvSpPr>
        <p:spPr/>
        <p:txBody>
          <a:bodyPr/>
          <a:lstStyle/>
          <a:p>
            <a:fld id="{129B0FF1-44EB-4D02-828A-24AAC8E76A70}" type="datetime1">
              <a:rPr lang="en-US" smtClean="0"/>
              <a:pPr/>
              <a:t>4/23/2023</a:t>
            </a:fld>
            <a:endParaRPr lang="en-GB"/>
          </a:p>
        </p:txBody>
      </p:sp>
    </p:spTree>
    <p:extLst>
      <p:ext uri="{BB962C8B-B14F-4D97-AF65-F5344CB8AC3E}">
        <p14:creationId xmlns="" xmlns:p14="http://schemas.microsoft.com/office/powerpoint/2010/main" val="122047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9D65A3-AC5F-15CF-582C-33EB5C999F03}"/>
              </a:ext>
            </a:extLst>
          </p:cNvPr>
          <p:cNvSpPr>
            <a:spLocks noGrp="1"/>
          </p:cNvSpPr>
          <p:nvPr>
            <p:ph type="title"/>
          </p:nvPr>
        </p:nvSpPr>
        <p:spPr/>
        <p:txBody>
          <a:bodyPr/>
          <a:lstStyle/>
          <a:p>
            <a:r>
              <a:rPr lang="sr-Latn-RS" sz="1800" dirty="0" smtClean="0"/>
              <a:t>CICLURI DE GESTIONARE A SITUAŢIILOR DE URGENŢĂ</a:t>
            </a:r>
            <a:endParaRPr lang="en-US" sz="1800" dirty="0"/>
          </a:p>
        </p:txBody>
      </p:sp>
      <p:pic>
        <p:nvPicPr>
          <p:cNvPr id="6" name="Content Placeholder 5">
            <a:extLst>
              <a:ext uri="{FF2B5EF4-FFF2-40B4-BE49-F238E27FC236}">
                <a16:creationId xmlns:a16="http://schemas.microsoft.com/office/drawing/2014/main" xmlns="" id="{58E8C221-CF17-6415-0AB7-4C48E692E099}"/>
              </a:ext>
            </a:extLst>
          </p:cNvPr>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905000" y="1752600"/>
            <a:ext cx="5502840" cy="4525963"/>
          </a:xfrm>
        </p:spPr>
      </p:pic>
      <p:sp>
        <p:nvSpPr>
          <p:cNvPr id="4" name="Date Placeholder 3">
            <a:extLst>
              <a:ext uri="{FF2B5EF4-FFF2-40B4-BE49-F238E27FC236}">
                <a16:creationId xmlns:a16="http://schemas.microsoft.com/office/drawing/2014/main" xmlns="" id="{3714F744-9F06-B46C-3DF8-2F0F53010085}"/>
              </a:ext>
            </a:extLst>
          </p:cNvPr>
          <p:cNvSpPr>
            <a:spLocks noGrp="1"/>
          </p:cNvSpPr>
          <p:nvPr>
            <p:ph type="dt" sz="half" idx="10"/>
          </p:nvPr>
        </p:nvSpPr>
        <p:spPr/>
        <p:txBody>
          <a:bodyPr/>
          <a:lstStyle/>
          <a:p>
            <a:fld id="{129B0FF1-44EB-4D02-828A-24AAC8E76A70}" type="datetime1">
              <a:rPr lang="en-US" smtClean="0"/>
              <a:pPr/>
              <a:t>4/23/2023</a:t>
            </a:fld>
            <a:endParaRPr lang="en-GB"/>
          </a:p>
        </p:txBody>
      </p:sp>
    </p:spTree>
    <p:extLst>
      <p:ext uri="{BB962C8B-B14F-4D97-AF65-F5344CB8AC3E}">
        <p14:creationId xmlns="" xmlns:p14="http://schemas.microsoft.com/office/powerpoint/2010/main" val="2824285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C9DB4F-67CF-47B2-8134-D4106E1CBD5B}"/>
              </a:ext>
            </a:extLst>
          </p:cNvPr>
          <p:cNvSpPr>
            <a:spLocks noGrp="1"/>
          </p:cNvSpPr>
          <p:nvPr>
            <p:ph type="title"/>
          </p:nvPr>
        </p:nvSpPr>
        <p:spPr>
          <a:xfrm>
            <a:off x="4495800" y="404813"/>
            <a:ext cx="4648200" cy="935955"/>
          </a:xfrm>
        </p:spPr>
        <p:txBody>
          <a:bodyPr/>
          <a:lstStyle/>
          <a:p>
            <a:r>
              <a:rPr lang="ro-RO" dirty="0" smtClean="0"/>
              <a:t>DEZVOLTAREA PROTECŢIEI CIVILE</a:t>
            </a:r>
            <a:endParaRPr lang="en-US" dirty="0"/>
          </a:p>
        </p:txBody>
      </p:sp>
      <p:sp>
        <p:nvSpPr>
          <p:cNvPr id="3" name="Content Placeholder 2">
            <a:extLst>
              <a:ext uri="{FF2B5EF4-FFF2-40B4-BE49-F238E27FC236}">
                <a16:creationId xmlns:a16="http://schemas.microsoft.com/office/drawing/2014/main" xmlns="" id="{DA8227F1-651D-4F11-B86D-FFEAFC1B9476}"/>
              </a:ext>
            </a:extLst>
          </p:cNvPr>
          <p:cNvSpPr>
            <a:spLocks noGrp="1"/>
          </p:cNvSpPr>
          <p:nvPr>
            <p:ph idx="1"/>
          </p:nvPr>
        </p:nvSpPr>
        <p:spPr/>
        <p:txBody>
          <a:bodyPr>
            <a:normAutofit/>
          </a:bodyPr>
          <a:lstStyle/>
          <a:p>
            <a:pPr marL="0" indent="0">
              <a:buNone/>
            </a:pPr>
            <a:r>
              <a:rPr lang="en-US" dirty="0"/>
              <a:t>DEFINICIJA:</a:t>
            </a:r>
          </a:p>
          <a:p>
            <a:pPr marL="0" indent="0" algn="just">
              <a:buNone/>
            </a:pPr>
            <a:endParaRPr lang="en-US" dirty="0"/>
          </a:p>
          <a:p>
            <a:pPr algn="just"/>
            <a:r>
              <a:rPr lang="ro-RO" dirty="0" smtClean="0"/>
              <a:t>Răspuns organizat al statutului la toate formele de punere în pericol a oamenilor, bunurilor materiale şi culturale şi al mediului de viaţă care au caracter de situaţie de urgenţă.</a:t>
            </a:r>
            <a:endParaRPr lang="sr-Cyrl-RS" sz="1800" dirty="0"/>
          </a:p>
          <a:p>
            <a:pPr marL="0" indent="0">
              <a:buNone/>
            </a:pPr>
            <a:endParaRPr lang="sr-Cyrl-RS" sz="1800" dirty="0"/>
          </a:p>
          <a:p>
            <a:pPr marL="0" indent="0">
              <a:buNone/>
            </a:pPr>
            <a:endParaRPr lang="sr-Cyrl-RS" sz="1800" dirty="0"/>
          </a:p>
          <a:p>
            <a:pPr marL="0" indent="0">
              <a:buNone/>
            </a:pPr>
            <a:endParaRPr lang="sr-Cyrl-RS" sz="1800" dirty="0"/>
          </a:p>
          <a:p>
            <a:pPr marL="0" indent="0">
              <a:buNone/>
            </a:pPr>
            <a:endParaRPr lang="sr-Cyrl-RS" sz="1800" dirty="0">
              <a:solidFill>
                <a:srgbClr val="FF0000"/>
              </a:solidFill>
            </a:endParaRPr>
          </a:p>
          <a:p>
            <a:endParaRPr lang="sr-Cyrl-RS" sz="1800" dirty="0"/>
          </a:p>
          <a:p>
            <a:endParaRPr lang="en-US" sz="1800" dirty="0"/>
          </a:p>
        </p:txBody>
      </p:sp>
    </p:spTree>
    <p:extLst>
      <p:ext uri="{BB962C8B-B14F-4D97-AF65-F5344CB8AC3E}">
        <p14:creationId xmlns="" xmlns:p14="http://schemas.microsoft.com/office/powerpoint/2010/main" val="780109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45221E-6470-4964-8595-0E594B9A4893}"/>
              </a:ext>
            </a:extLst>
          </p:cNvPr>
          <p:cNvSpPr>
            <a:spLocks noGrp="1"/>
          </p:cNvSpPr>
          <p:nvPr>
            <p:ph type="title"/>
          </p:nvPr>
        </p:nvSpPr>
        <p:spPr>
          <a:xfrm>
            <a:off x="4572000" y="404813"/>
            <a:ext cx="4572000" cy="1079971"/>
          </a:xfrm>
        </p:spPr>
        <p:txBody>
          <a:bodyPr/>
          <a:lstStyle/>
          <a:p>
            <a:pPr algn="ctr"/>
            <a:r>
              <a:rPr lang="ro-RO" dirty="0" smtClean="0"/>
              <a:t>Locul şi rolul protecţiei civilă</a:t>
            </a:r>
            <a:endParaRPr lang="en-US" dirty="0"/>
          </a:p>
        </p:txBody>
      </p:sp>
      <p:sp>
        <p:nvSpPr>
          <p:cNvPr id="3" name="Content Placeholder 2">
            <a:extLst>
              <a:ext uri="{FF2B5EF4-FFF2-40B4-BE49-F238E27FC236}">
                <a16:creationId xmlns:a16="http://schemas.microsoft.com/office/drawing/2014/main" xmlns="" id="{FEE155E1-B6D0-4CA9-ADD8-E3459B58C836}"/>
              </a:ext>
            </a:extLst>
          </p:cNvPr>
          <p:cNvSpPr>
            <a:spLocks noGrp="1"/>
          </p:cNvSpPr>
          <p:nvPr>
            <p:ph idx="1"/>
          </p:nvPr>
        </p:nvSpPr>
        <p:spPr/>
        <p:txBody>
          <a:bodyPr>
            <a:normAutofit fontScale="92500"/>
          </a:bodyPr>
          <a:lstStyle/>
          <a:p>
            <a:pPr marL="0" indent="0" algn="just">
              <a:buNone/>
            </a:pPr>
            <a:r>
              <a:rPr lang="ro-RO" dirty="0" smtClean="0"/>
              <a:t>Protecţia civilă este un serviciu al statului destinat pentru coordonarea protejării locuitorilor, </a:t>
            </a:r>
          </a:p>
          <a:p>
            <a:pPr algn="just"/>
            <a:r>
              <a:rPr lang="ro-RO" dirty="0" smtClean="0"/>
              <a:t>Pincipiul conformităţii</a:t>
            </a:r>
          </a:p>
          <a:p>
            <a:pPr algn="just"/>
            <a:r>
              <a:rPr lang="ro-RO" dirty="0" smtClean="0"/>
              <a:t>Principiul coordonării</a:t>
            </a:r>
          </a:p>
          <a:p>
            <a:pPr marL="0" indent="0" algn="just">
              <a:buNone/>
            </a:pPr>
            <a:r>
              <a:rPr lang="ro-RO" dirty="0" smtClean="0"/>
              <a:t>Organizaţie responsabilă de evaluarea şi pregătirea pentru protejare de dezastre, formularea strategiilor de protejare şi salvare, dezvoltarea informaţiilor de feedback bazate pe experienţă.</a:t>
            </a:r>
            <a:endParaRPr lang="sr-Cyrl-RS" sz="2000" dirty="0"/>
          </a:p>
          <a:p>
            <a:pPr marL="0" indent="0">
              <a:buNone/>
            </a:pPr>
            <a:endParaRPr lang="sr-Cyrl-RS" sz="2400" dirty="0"/>
          </a:p>
          <a:p>
            <a:pPr>
              <a:buFontTx/>
              <a:buChar char="-"/>
            </a:pPr>
            <a:endParaRPr lang="sr-Cyrl-RS" sz="2400" dirty="0"/>
          </a:p>
          <a:p>
            <a:pPr marL="0" indent="0">
              <a:buNone/>
            </a:pPr>
            <a:endParaRPr lang="en-US" dirty="0"/>
          </a:p>
        </p:txBody>
      </p:sp>
    </p:spTree>
    <p:extLst>
      <p:ext uri="{BB962C8B-B14F-4D97-AF65-F5344CB8AC3E}">
        <p14:creationId xmlns="" xmlns:p14="http://schemas.microsoft.com/office/powerpoint/2010/main" val="3272607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5128EF-0C2D-4182-A0BA-DCE742185A20}"/>
              </a:ext>
            </a:extLst>
          </p:cNvPr>
          <p:cNvSpPr>
            <a:spLocks noGrp="1"/>
          </p:cNvSpPr>
          <p:nvPr>
            <p:ph type="title"/>
          </p:nvPr>
        </p:nvSpPr>
        <p:spPr>
          <a:xfrm>
            <a:off x="4495800" y="404813"/>
            <a:ext cx="4648200" cy="1079971"/>
          </a:xfrm>
        </p:spPr>
        <p:txBody>
          <a:bodyPr/>
          <a:lstStyle/>
          <a:p>
            <a:pPr algn="ctr"/>
            <a:r>
              <a:rPr lang="ro-RO" sz="2400" dirty="0" smtClean="0"/>
              <a:t>Elementele şi organizarea protecţiei civile</a:t>
            </a:r>
            <a:endParaRPr lang="en-US" sz="2400" dirty="0"/>
          </a:p>
        </p:txBody>
      </p:sp>
      <p:sp>
        <p:nvSpPr>
          <p:cNvPr id="3" name="Content Placeholder 2">
            <a:extLst>
              <a:ext uri="{FF2B5EF4-FFF2-40B4-BE49-F238E27FC236}">
                <a16:creationId xmlns:a16="http://schemas.microsoft.com/office/drawing/2014/main" xmlns="" id="{EDDBF63F-CAF4-4F79-B2F2-28B79681106E}"/>
              </a:ext>
            </a:extLst>
          </p:cNvPr>
          <p:cNvSpPr>
            <a:spLocks noGrp="1"/>
          </p:cNvSpPr>
          <p:nvPr>
            <p:ph idx="1"/>
          </p:nvPr>
        </p:nvSpPr>
        <p:spPr/>
        <p:txBody>
          <a:bodyPr>
            <a:normAutofit/>
          </a:bodyPr>
          <a:lstStyle/>
          <a:p>
            <a:pPr marL="0" indent="0" algn="just">
              <a:buNone/>
            </a:pPr>
            <a:r>
              <a:rPr lang="vi-VN" sz="1800" b="1" dirty="0">
                <a:latin typeface="Calibri" panose="020F0502020204030204" pitchFamily="34" charset="0"/>
                <a:ea typeface="Calibri" panose="020F0502020204030204" pitchFamily="34" charset="0"/>
                <a:cs typeface="Calibri" panose="020F0502020204030204" pitchFamily="34" charset="0"/>
              </a:rPr>
              <a:t>Scopul general al protecției civile este de a asigura siguranța zilnică a vieții, proprietății și mediului, implementând în același timp prevenirea eficientă, răspunsul cu succes și </a:t>
            </a:r>
            <a:r>
              <a:rPr lang="vi-VN" sz="1800" b="1" dirty="0" smtClean="0">
                <a:latin typeface="Calibri" panose="020F0502020204030204" pitchFamily="34" charset="0"/>
                <a:ea typeface="Calibri" panose="020F0502020204030204" pitchFamily="34" charset="0"/>
                <a:cs typeface="Calibri" panose="020F0502020204030204" pitchFamily="34" charset="0"/>
              </a:rPr>
              <a:t>reabilitarea</a:t>
            </a:r>
            <a:endParaRPr lang="ro-RO" sz="1800" b="1" dirty="0" smtClean="0">
              <a:latin typeface="Calibri" panose="020F0502020204030204" pitchFamily="34" charset="0"/>
              <a:ea typeface="Calibri" panose="020F0502020204030204" pitchFamily="34" charset="0"/>
              <a:cs typeface="Calibri" panose="020F0502020204030204" pitchFamily="34" charset="0"/>
            </a:endParaRPr>
          </a:p>
          <a:p>
            <a:r>
              <a:rPr lang="ro-RO" sz="1800" dirty="0">
                <a:latin typeface="Calibri" panose="020F0502020204030204" pitchFamily="34" charset="0"/>
                <a:ea typeface="Calibri" panose="020F0502020204030204" pitchFamily="34" charset="0"/>
                <a:cs typeface="Calibri" panose="020F0502020204030204" pitchFamily="34" charset="0"/>
              </a:rPr>
              <a:t>Obiectivele principale: </a:t>
            </a:r>
          </a:p>
          <a:p>
            <a:pPr lvl="1"/>
            <a:r>
              <a:rPr lang="ro-RO" sz="1800" dirty="0">
                <a:latin typeface="Calibri" panose="020F0502020204030204" pitchFamily="34" charset="0"/>
                <a:ea typeface="Calibri" panose="020F0502020204030204" pitchFamily="34" charset="0"/>
                <a:cs typeface="Calibri" panose="020F0502020204030204" pitchFamily="34" charset="0"/>
              </a:rPr>
              <a:t>A limita, </a:t>
            </a:r>
          </a:p>
          <a:p>
            <a:pPr lvl="1"/>
            <a:r>
              <a:rPr lang="ro-RO" sz="1800" dirty="0">
                <a:latin typeface="Calibri" panose="020F0502020204030204" pitchFamily="34" charset="0"/>
                <a:ea typeface="Calibri" panose="020F0502020204030204" pitchFamily="34" charset="0"/>
                <a:cs typeface="Calibri" panose="020F0502020204030204" pitchFamily="34" charset="0"/>
              </a:rPr>
              <a:t>a asigura un răspuns rapid, </a:t>
            </a:r>
          </a:p>
          <a:p>
            <a:pPr lvl="1"/>
            <a:r>
              <a:rPr lang="ro-RO" sz="1800" dirty="0">
                <a:latin typeface="Calibri" panose="020F0502020204030204" pitchFamily="34" charset="0"/>
                <a:ea typeface="Calibri" panose="020F0502020204030204" pitchFamily="34" charset="0"/>
                <a:cs typeface="Calibri" panose="020F0502020204030204" pitchFamily="34" charset="0"/>
              </a:rPr>
              <a:t>Crearea unei noi culturi în domeniul protecţiei civile.</a:t>
            </a:r>
          </a:p>
          <a:p>
            <a:r>
              <a:rPr lang="ro-RO" sz="1800" dirty="0">
                <a:latin typeface="Calibri" panose="020F0502020204030204" pitchFamily="34" charset="0"/>
                <a:ea typeface="Calibri" panose="020F0502020204030204" pitchFamily="34" charset="0"/>
                <a:cs typeface="Calibri" panose="020F0502020204030204" pitchFamily="34" charset="0"/>
              </a:rPr>
              <a:t> Funcţiile protecţiei civile sunt: </a:t>
            </a:r>
          </a:p>
          <a:p>
            <a:pPr lvl="1"/>
            <a:r>
              <a:rPr lang="ro-RO" sz="1800" dirty="0">
                <a:latin typeface="Calibri" panose="020F0502020204030204" pitchFamily="34" charset="0"/>
                <a:ea typeface="Calibri" panose="020F0502020204030204" pitchFamily="34" charset="0"/>
                <a:cs typeface="Calibri" panose="020F0502020204030204" pitchFamily="34" charset="0"/>
              </a:rPr>
              <a:t>Protecţie, </a:t>
            </a:r>
          </a:p>
          <a:p>
            <a:pPr lvl="1"/>
            <a:r>
              <a:rPr lang="ro-RO" sz="1800" dirty="0">
                <a:latin typeface="Calibri" panose="020F0502020204030204" pitchFamily="34" charset="0"/>
                <a:ea typeface="Calibri" panose="020F0502020204030204" pitchFamily="34" charset="0"/>
                <a:cs typeface="Calibri" panose="020F0502020204030204" pitchFamily="34" charset="0"/>
              </a:rPr>
              <a:t>Ajutor, </a:t>
            </a:r>
          </a:p>
          <a:p>
            <a:pPr lvl="1"/>
            <a:r>
              <a:rPr lang="ro-RO" sz="1800" dirty="0">
                <a:latin typeface="Calibri" panose="020F0502020204030204" pitchFamily="34" charset="0"/>
                <a:ea typeface="Calibri" panose="020F0502020204030204" pitchFamily="34" charset="0"/>
                <a:cs typeface="Calibri" panose="020F0502020204030204" pitchFamily="34" charset="0"/>
              </a:rPr>
              <a:t>Reabilitare. </a:t>
            </a:r>
          </a:p>
          <a:p>
            <a:pPr algn="just">
              <a:buFontTx/>
              <a:buChar char="-"/>
            </a:pPr>
            <a:endParaRPr lang="en-US" sz="1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 xmlns:p14="http://schemas.microsoft.com/office/powerpoint/2010/main" val="1617400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9600" y="404813"/>
            <a:ext cx="4724400" cy="863947"/>
          </a:xfrm>
        </p:spPr>
        <p:txBody>
          <a:bodyPr/>
          <a:lstStyle/>
          <a:p>
            <a:r>
              <a:rPr lang="ro-RO" dirty="0" smtClean="0"/>
              <a:t>Funcţiile protecţiei civile</a:t>
            </a:r>
            <a:endParaRPr lang="en-US" dirty="0"/>
          </a:p>
        </p:txBody>
      </p:sp>
      <p:sp>
        <p:nvSpPr>
          <p:cNvPr id="3" name="Content Placeholder 2"/>
          <p:cNvSpPr>
            <a:spLocks noGrp="1"/>
          </p:cNvSpPr>
          <p:nvPr>
            <p:ph idx="1"/>
          </p:nvPr>
        </p:nvSpPr>
        <p:spPr>
          <a:xfrm>
            <a:off x="0" y="1600200"/>
            <a:ext cx="9144000" cy="5069160"/>
          </a:xfrm>
        </p:spPr>
        <p:txBody>
          <a:bodyPr/>
          <a:lstStyle/>
          <a:p>
            <a:pPr algn="just">
              <a:buFont typeface="+mj-lt"/>
              <a:buAutoNum type="arabicPeriod"/>
            </a:pPr>
            <a:r>
              <a:rPr lang="ro-RO" sz="2800" dirty="0" smtClean="0">
                <a:latin typeface="Calibri" panose="020F0502020204030204" pitchFamily="34" charset="0"/>
                <a:ea typeface="Calibri" panose="020F0502020204030204" pitchFamily="34" charset="0"/>
                <a:cs typeface="Calibri" panose="020F0502020204030204" pitchFamily="34" charset="0"/>
              </a:rPr>
              <a:t>P</a:t>
            </a:r>
            <a:r>
              <a:rPr lang="vi-VN" sz="2800" dirty="0" smtClean="0">
                <a:latin typeface="Calibri" panose="020F0502020204030204" pitchFamily="34" charset="0"/>
                <a:ea typeface="Calibri" panose="020F0502020204030204" pitchFamily="34" charset="0"/>
                <a:cs typeface="Calibri" panose="020F0502020204030204" pitchFamily="34" charset="0"/>
              </a:rPr>
              <a:t>rotecţie</a:t>
            </a:r>
            <a:r>
              <a:rPr lang="vi-VN" sz="2800" dirty="0">
                <a:latin typeface="Calibri" panose="020F0502020204030204" pitchFamily="34" charset="0"/>
                <a:ea typeface="Calibri" panose="020F0502020204030204" pitchFamily="34" charset="0"/>
                <a:cs typeface="Calibri" panose="020F0502020204030204" pitchFamily="34" charset="0"/>
              </a:rPr>
              <a:t>, care acoperă toate activităţile preventive care vizează prevenirea accidentelor şi limitarea consecinţelor acestora.</a:t>
            </a:r>
            <a:endParaRPr lang="vi-VN" sz="2800" dirty="0" smtClean="0">
              <a:latin typeface="Calibri" panose="020F0502020204030204" pitchFamily="34" charset="0"/>
              <a:ea typeface="Calibri" panose="020F0502020204030204" pitchFamily="34" charset="0"/>
              <a:cs typeface="Calibri" panose="020F0502020204030204" pitchFamily="34" charset="0"/>
            </a:endParaRPr>
          </a:p>
          <a:p>
            <a:pPr algn="just">
              <a:buFont typeface="+mj-lt"/>
              <a:buAutoNum type="arabicPeriod"/>
            </a:pPr>
            <a:r>
              <a:rPr lang="ro-RO" sz="2800" dirty="0" smtClean="0">
                <a:latin typeface="Calibri" panose="020F0502020204030204" pitchFamily="34" charset="0"/>
                <a:ea typeface="Calibri" panose="020F0502020204030204" pitchFamily="34" charset="0"/>
                <a:cs typeface="Calibri" panose="020F0502020204030204" pitchFamily="34" charset="0"/>
              </a:rPr>
              <a:t>A</a:t>
            </a:r>
            <a:r>
              <a:rPr lang="vi-VN" sz="2800" dirty="0" smtClean="0">
                <a:latin typeface="Calibri" panose="020F0502020204030204" pitchFamily="34" charset="0"/>
                <a:ea typeface="Calibri" panose="020F0502020204030204" pitchFamily="34" charset="0"/>
                <a:cs typeface="Calibri" panose="020F0502020204030204" pitchFamily="34" charset="0"/>
              </a:rPr>
              <a:t>jutor</a:t>
            </a:r>
            <a:r>
              <a:rPr lang="vi-VN" sz="2800" dirty="0">
                <a:latin typeface="Calibri" panose="020F0502020204030204" pitchFamily="34" charset="0"/>
                <a:ea typeface="Calibri" panose="020F0502020204030204" pitchFamily="34" charset="0"/>
                <a:cs typeface="Calibri" panose="020F0502020204030204" pitchFamily="34" charset="0"/>
              </a:rPr>
              <a:t>, care cuprinde toate măsurile care vizează reducerea consecințelor accidentelor, în special operațiunile de </a:t>
            </a:r>
            <a:r>
              <a:rPr lang="vi-VN" sz="2800" dirty="0" smtClean="0">
                <a:latin typeface="Calibri" panose="020F0502020204030204" pitchFamily="34" charset="0"/>
                <a:ea typeface="Calibri" panose="020F0502020204030204" pitchFamily="34" charset="0"/>
                <a:cs typeface="Calibri" panose="020F0502020204030204" pitchFamily="34" charset="0"/>
              </a:rPr>
              <a:t>salvare</a:t>
            </a:r>
            <a:r>
              <a:rPr lang="ro-RO" sz="2800" dirty="0" smtClean="0">
                <a:latin typeface="Calibri" panose="020F0502020204030204" pitchFamily="34" charset="0"/>
                <a:ea typeface="Calibri" panose="020F0502020204030204" pitchFamily="34" charset="0"/>
                <a:cs typeface="Calibri" panose="020F0502020204030204" pitchFamily="34" charset="0"/>
              </a:rPr>
              <a:t> a persoanelor şi bunurilor materiale.</a:t>
            </a:r>
          </a:p>
          <a:p>
            <a:pPr algn="just">
              <a:buFont typeface="+mj-lt"/>
              <a:buAutoNum type="arabicPeriod"/>
            </a:pPr>
            <a:r>
              <a:rPr lang="vi-VN" sz="2800" dirty="0" smtClean="0">
                <a:latin typeface="Calibri" panose="020F0502020204030204" pitchFamily="34" charset="0"/>
                <a:ea typeface="Calibri" panose="020F0502020204030204" pitchFamily="34" charset="0"/>
                <a:cs typeface="Calibri" panose="020F0502020204030204" pitchFamily="34" charset="0"/>
              </a:rPr>
              <a:t>Remedierea consecințelor</a:t>
            </a:r>
            <a:r>
              <a:rPr lang="ro-RO" sz="2800" dirty="0" smtClean="0">
                <a:latin typeface="Calibri" panose="020F0502020204030204" pitchFamily="34" charset="0"/>
                <a:ea typeface="Calibri" panose="020F0502020204030204" pitchFamily="34" charset="0"/>
                <a:cs typeface="Calibri" panose="020F0502020204030204" pitchFamily="34" charset="0"/>
              </a:rPr>
              <a:t> - r</a:t>
            </a:r>
            <a:r>
              <a:rPr lang="vi-VN" sz="2800" dirty="0" smtClean="0">
                <a:latin typeface="Calibri" panose="020F0502020204030204" pitchFamily="34" charset="0"/>
                <a:ea typeface="Calibri" panose="020F0502020204030204" pitchFamily="34" charset="0"/>
                <a:cs typeface="Calibri" panose="020F0502020204030204" pitchFamily="34" charset="0"/>
              </a:rPr>
              <a:t>efacerea </a:t>
            </a:r>
            <a:r>
              <a:rPr lang="vi-VN" sz="2800" dirty="0">
                <a:latin typeface="Calibri" panose="020F0502020204030204" pitchFamily="34" charset="0"/>
                <a:ea typeface="Calibri" panose="020F0502020204030204" pitchFamily="34" charset="0"/>
                <a:cs typeface="Calibri" panose="020F0502020204030204" pitchFamily="34" charset="0"/>
              </a:rPr>
              <a:t>infrastructurii necesare pentru asigurarea conditiilor de viaţă, construcția, decontaminare, deminare etc.</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2007</TotalTime>
  <Words>3169</Words>
  <Application>Microsoft Office PowerPoint</Application>
  <PresentationFormat>On-screen Show (4:3)</PresentationFormat>
  <Paragraphs>246</Paragraphs>
  <Slides>34</Slides>
  <Notes>1</Notes>
  <HiddenSlides>0</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Office Theme</vt:lpstr>
      <vt:lpstr>2_Default Design</vt:lpstr>
      <vt:lpstr>Interreg-IPA Program de cooperare transfrontalieră România-Serbia</vt:lpstr>
      <vt:lpstr>ÎNTREBĂRI</vt:lpstr>
      <vt:lpstr>SITUAŢII DE URGENŢĂ</vt:lpstr>
      <vt:lpstr>CATEGORII DE SITUAŢII DE URGENŢĂ</vt:lpstr>
      <vt:lpstr>CICLURI DE GESTIONARE A SITUAŢIILOR DE URGENŢĂ</vt:lpstr>
      <vt:lpstr>DEZVOLTAREA PROTECŢIEI CIVILE</vt:lpstr>
      <vt:lpstr>Locul şi rolul protecţiei civilă</vt:lpstr>
      <vt:lpstr>Elementele şi organizarea protecţiei civile</vt:lpstr>
      <vt:lpstr>Funcţiile protecţiei civile</vt:lpstr>
      <vt:lpstr>Elemente şi organizarea protecţiei civile</vt:lpstr>
      <vt:lpstr>Reglementarea normativo-juridică a protecţiei civile</vt:lpstr>
      <vt:lpstr>Evaluarea ameninţării</vt:lpstr>
      <vt:lpstr>Organizarea protecţiei civile</vt:lpstr>
      <vt:lpstr>Organizarea protecţiei civile</vt:lpstr>
      <vt:lpstr>Planificarea şi pregătirea protecţiei civile</vt:lpstr>
      <vt:lpstr>Planificarea şi pregătirea protecţiei civile</vt:lpstr>
      <vt:lpstr>Evaluarea ameninţării şi vulnerabilităţii</vt:lpstr>
      <vt:lpstr>Evaluarea ameninţării şi vulnerabilităţii</vt:lpstr>
      <vt:lpstr>Principii de organizare şi pregătire</vt:lpstr>
      <vt:lpstr>EGALITATEA DE GEN ŞI SITUAŢIILE DE URGENŢĂ</vt:lpstr>
      <vt:lpstr>ROLUL AUTORITĂŢILOR LOCALE ÎN EGALITATEA DE GEN ŞI SITUAŢIILE DE URGENŢĂ</vt:lpstr>
      <vt:lpstr>OBLIGAŢIILE CETĂŢENILOR ÎN SITUAŢII DE URGENŢĂ</vt:lpstr>
      <vt:lpstr>Sex şi gen</vt:lpstr>
      <vt:lpstr>Sex şi gen</vt:lpstr>
      <vt:lpstr>De ce este genul o chestiune</vt:lpstr>
      <vt:lpstr>Rolurile de gen</vt:lpstr>
      <vt:lpstr>CONTEXTUL SOCIAL</vt:lpstr>
      <vt:lpstr>CONTEXTUL POLITIC</vt:lpstr>
      <vt:lpstr>CONTEXT POLITIC</vt:lpstr>
      <vt:lpstr>OBRAZOVNI KONTEKST</vt:lpstr>
      <vt:lpstr>CONTEXT ECONOMIC</vt:lpstr>
      <vt:lpstr>EGALITATEA DE GEN</vt:lpstr>
      <vt:lpstr>DREPTURILE FEMEILOR</vt:lpstr>
      <vt:lpstr>Slide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 Bardos</dc:creator>
  <cp:lastModifiedBy>Djuric</cp:lastModifiedBy>
  <cp:revision>165</cp:revision>
  <cp:lastPrinted>2015-11-09T07:34:14Z</cp:lastPrinted>
  <dcterms:created xsi:type="dcterms:W3CDTF">2015-10-27T11:54:26Z</dcterms:created>
  <dcterms:modified xsi:type="dcterms:W3CDTF">2023-04-23T16:41:59Z</dcterms:modified>
</cp:coreProperties>
</file>