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298" r:id="rId17"/>
    <p:sldId id="299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AEE5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 noiembrie 2015 - Timșoara, România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 noiembrie 2015 - Timșoara, România 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noiembrie</a:t>
            </a:r>
            <a:r>
              <a:rPr lang="en-US" smtClean="0"/>
              <a:t> 2015 - Timșoara, România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243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 noiembrie 2015 - Timșoara, România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120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7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6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31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sr-Latn-RS" sz="2600" dirty="0" smtClean="0">
                <a:solidFill>
                  <a:srgbClr val="0070C0"/>
                </a:solidFill>
              </a:rPr>
              <a:t>Interreg-IPA Program prekogranične saradnje Rumuniјa-Srbiјa</a:t>
            </a:r>
            <a:endParaRPr lang="sr-Latn-RS" sz="2600" dirty="0">
              <a:solidFill>
                <a:srgbClr val="0070C0"/>
              </a:solidFill>
            </a:endParaRPr>
          </a:p>
        </p:txBody>
      </p:sp>
      <p:sp>
        <p:nvSpPr>
          <p:cNvPr id="4" name="Subtitle 17"/>
          <p:cNvSpPr txBox="1">
            <a:spLocks/>
          </p:cNvSpPr>
          <p:nvPr/>
        </p:nvSpPr>
        <p:spPr>
          <a:xfrm>
            <a:off x="0" y="2852936"/>
            <a:ext cx="9144000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Gašenje požara opremom i alatima</a:t>
            </a:r>
          </a:p>
          <a:p>
            <a:r>
              <a:rPr lang="sr-Latn-R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ubtitle 17"/>
          <p:cNvSpPr txBox="1">
            <a:spLocks/>
          </p:cNvSpPr>
          <p:nvPr/>
        </p:nvSpPr>
        <p:spPr>
          <a:xfrm>
            <a:off x="0" y="5517232"/>
            <a:ext cx="9144000" cy="79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Zrenjanin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25-27 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13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VRSTE POŽARA KOJI SE GASE VODOM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- </a:t>
            </a:r>
            <a:r>
              <a:rPr lang="en-US" dirty="0" err="1"/>
              <a:t>Najefikasnija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gašenje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A, s </a:t>
            </a:r>
            <a:r>
              <a:rPr lang="en-US" dirty="0" err="1"/>
              <a:t>obzirom</a:t>
            </a:r>
            <a:r>
              <a:rPr lang="en-US" dirty="0"/>
              <a:t> da, od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gašenje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materija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gašenja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Zapaljive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 (</a:t>
            </a:r>
            <a:r>
              <a:rPr lang="en-US" dirty="0" err="1"/>
              <a:t>klase</a:t>
            </a:r>
            <a:r>
              <a:rPr lang="en-US" dirty="0"/>
              <a:t> B)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temperaturom</a:t>
            </a:r>
            <a:r>
              <a:rPr lang="en-US" dirty="0"/>
              <a:t> </a:t>
            </a:r>
            <a:r>
              <a:rPr lang="en-US" dirty="0" err="1"/>
              <a:t>ključanja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80 </a:t>
            </a:r>
            <a:r>
              <a:rPr lang="en-US" dirty="0" err="1"/>
              <a:t>stepeni</a:t>
            </a:r>
            <a:r>
              <a:rPr lang="en-US" dirty="0"/>
              <a:t> </a:t>
            </a:r>
            <a:r>
              <a:rPr lang="en-US" dirty="0" err="1"/>
              <a:t>celzijusovih</a:t>
            </a:r>
            <a:endParaRPr lang="en-US" dirty="0"/>
          </a:p>
          <a:p>
            <a:r>
              <a:rPr lang="en-US" dirty="0" err="1"/>
              <a:t>Zapaljivi</a:t>
            </a:r>
            <a:r>
              <a:rPr lang="en-US" dirty="0"/>
              <a:t> </a:t>
            </a:r>
            <a:r>
              <a:rPr lang="en-US" dirty="0" err="1"/>
              <a:t>gasovi</a:t>
            </a:r>
            <a:r>
              <a:rPr lang="en-US" dirty="0"/>
              <a:t> (</a:t>
            </a:r>
            <a:r>
              <a:rPr lang="en-US" dirty="0" err="1"/>
              <a:t>klase</a:t>
            </a:r>
            <a:r>
              <a:rPr lang="en-US" dirty="0"/>
              <a:t> C)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izražaja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„</a:t>
            </a:r>
            <a:r>
              <a:rPr lang="en-US" dirty="0" err="1"/>
              <a:t>razdvajanja</a:t>
            </a:r>
            <a:r>
              <a:rPr lang="en-US" dirty="0"/>
              <a:t>“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„</a:t>
            </a:r>
            <a:r>
              <a:rPr lang="en-US" dirty="0" err="1"/>
              <a:t>odnošenja</a:t>
            </a:r>
            <a:r>
              <a:rPr lang="en-US" dirty="0"/>
              <a:t>“ </a:t>
            </a:r>
            <a:r>
              <a:rPr lang="en-US" dirty="0" err="1"/>
              <a:t>plamenan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37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PENA KAO SREDSTVO ZA GAŠENJE POŽARA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672"/>
            <a:ext cx="8229600" cy="5121275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/>
              <a:t>Dobija</a:t>
            </a:r>
            <a:r>
              <a:rPr lang="en-US" sz="3400" dirty="0"/>
              <a:t> se </a:t>
            </a:r>
            <a:r>
              <a:rPr lang="en-US" sz="3400" dirty="0" err="1"/>
              <a:t>mešanjem</a:t>
            </a:r>
            <a:r>
              <a:rPr lang="en-US" sz="3400" dirty="0"/>
              <a:t> </a:t>
            </a:r>
            <a:r>
              <a:rPr lang="en-US" sz="3400" dirty="0" err="1"/>
              <a:t>vode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penila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ubrizgavanjem</a:t>
            </a:r>
            <a:r>
              <a:rPr lang="en-US" sz="3400" dirty="0"/>
              <a:t> </a:t>
            </a:r>
            <a:r>
              <a:rPr lang="en-US" sz="3400" dirty="0" err="1"/>
              <a:t>vazduha</a:t>
            </a:r>
            <a:r>
              <a:rPr lang="en-US" sz="3400" dirty="0"/>
              <a:t> , </a:t>
            </a:r>
            <a:r>
              <a:rPr lang="en-US" sz="3400" dirty="0" err="1"/>
              <a:t>vrlo</a:t>
            </a:r>
            <a:r>
              <a:rPr lang="en-US" sz="3400" dirty="0"/>
              <a:t> </a:t>
            </a:r>
            <a:r>
              <a:rPr lang="en-US" sz="3400" dirty="0" err="1" smtClean="0"/>
              <a:t>nestabilna</a:t>
            </a:r>
            <a:r>
              <a:rPr lang="en-US" sz="3400" dirty="0" smtClean="0"/>
              <a:t> </a:t>
            </a:r>
            <a:r>
              <a:rPr lang="en-US" sz="3400" dirty="0"/>
              <a:t>, </a:t>
            </a:r>
            <a:r>
              <a:rPr lang="en-US" sz="3400" dirty="0" err="1"/>
              <a:t>heterogena</a:t>
            </a:r>
            <a:r>
              <a:rPr lang="en-US" sz="3400" dirty="0"/>
              <a:t> </a:t>
            </a:r>
            <a:r>
              <a:rPr lang="en-US" sz="3400" dirty="0" err="1"/>
              <a:t>masa</a:t>
            </a:r>
            <a:r>
              <a:rPr lang="en-US" sz="3400" dirty="0"/>
              <a:t> </a:t>
            </a:r>
            <a:r>
              <a:rPr lang="en-US" sz="3400" dirty="0" err="1"/>
              <a:t>sastavljena</a:t>
            </a:r>
            <a:r>
              <a:rPr lang="en-US" sz="3400" dirty="0"/>
              <a:t> od </a:t>
            </a:r>
            <a:r>
              <a:rPr lang="en-US" sz="3400" dirty="0" err="1"/>
              <a:t>bezbroj</a:t>
            </a:r>
            <a:r>
              <a:rPr lang="en-US" sz="3400" dirty="0"/>
              <a:t> </a:t>
            </a:r>
            <a:r>
              <a:rPr lang="en-US" sz="3400" dirty="0" err="1"/>
              <a:t>veoma</a:t>
            </a:r>
            <a:r>
              <a:rPr lang="en-US" sz="3400" dirty="0"/>
              <a:t> </a:t>
            </a:r>
            <a:r>
              <a:rPr lang="en-US" sz="3400" dirty="0" err="1"/>
              <a:t>sitnih</a:t>
            </a:r>
            <a:r>
              <a:rPr lang="en-US" sz="3400" dirty="0"/>
              <a:t> </a:t>
            </a:r>
            <a:r>
              <a:rPr lang="en-US" sz="3400" dirty="0" err="1"/>
              <a:t>mehurića</a:t>
            </a:r>
            <a:r>
              <a:rPr lang="en-US" sz="3400" dirty="0"/>
              <a:t> </a:t>
            </a:r>
            <a:r>
              <a:rPr lang="en-US" sz="3400" dirty="0" err="1"/>
              <a:t>koji</a:t>
            </a:r>
            <a:r>
              <a:rPr lang="en-US" sz="3400" dirty="0"/>
              <a:t> </a:t>
            </a:r>
            <a:r>
              <a:rPr lang="en-US" sz="3400" dirty="0" err="1"/>
              <a:t>su</a:t>
            </a:r>
            <a:r>
              <a:rPr lang="en-US" sz="3400" dirty="0"/>
              <a:t> </a:t>
            </a:r>
            <a:r>
              <a:rPr lang="en-US" sz="3400" dirty="0" err="1"/>
              <a:t>ispunjeni</a:t>
            </a:r>
            <a:r>
              <a:rPr lang="en-US" sz="3400" dirty="0"/>
              <a:t> </a:t>
            </a:r>
            <a:r>
              <a:rPr lang="en-US" sz="3400" dirty="0" err="1"/>
              <a:t>vazduhom</a:t>
            </a:r>
            <a:r>
              <a:rPr lang="en-US" sz="3400" dirty="0"/>
              <a:t>  </a:t>
            </a:r>
            <a:r>
              <a:rPr lang="en-US" sz="3400" dirty="0" err="1"/>
              <a:t>ili</a:t>
            </a:r>
            <a:r>
              <a:rPr lang="en-US" sz="3400" dirty="0"/>
              <a:t> </a:t>
            </a:r>
            <a:r>
              <a:rPr lang="en-US" sz="3400" dirty="0" err="1"/>
              <a:t>ugljen</a:t>
            </a:r>
            <a:r>
              <a:rPr lang="en-US" sz="3400" dirty="0"/>
              <a:t> </a:t>
            </a:r>
            <a:r>
              <a:rPr lang="en-US" sz="3400" dirty="0" err="1"/>
              <a:t>dioksidom</a:t>
            </a:r>
            <a:r>
              <a:rPr lang="en-US" sz="3400" dirty="0"/>
              <a:t>. Ne </a:t>
            </a:r>
            <a:r>
              <a:rPr lang="en-US" sz="3400" dirty="0" err="1"/>
              <a:t>transportuje</a:t>
            </a:r>
            <a:r>
              <a:rPr lang="en-US" sz="3400" dirty="0"/>
              <a:t> se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mesto</a:t>
            </a:r>
            <a:r>
              <a:rPr lang="en-US" sz="3400" dirty="0"/>
              <a:t> </a:t>
            </a:r>
            <a:r>
              <a:rPr lang="en-US" sz="3400" dirty="0" err="1"/>
              <a:t>požara</a:t>
            </a:r>
            <a:r>
              <a:rPr lang="en-US" sz="3400" dirty="0"/>
              <a:t> u </a:t>
            </a:r>
            <a:r>
              <a:rPr lang="en-US" sz="3400" dirty="0" err="1"/>
              <a:t>gotovoj</a:t>
            </a:r>
            <a:r>
              <a:rPr lang="en-US" sz="3400" dirty="0"/>
              <a:t> </a:t>
            </a:r>
            <a:r>
              <a:rPr lang="en-US" sz="3400" dirty="0" err="1"/>
              <a:t>formi</a:t>
            </a:r>
            <a:r>
              <a:rPr lang="en-US" sz="3400" dirty="0"/>
              <a:t> </a:t>
            </a:r>
            <a:r>
              <a:rPr lang="en-US" sz="3400" dirty="0" err="1"/>
              <a:t>već</a:t>
            </a:r>
            <a:r>
              <a:rPr lang="en-US" sz="3400" dirty="0"/>
              <a:t> se </a:t>
            </a:r>
            <a:r>
              <a:rPr lang="en-US" sz="3400" dirty="0" err="1"/>
              <a:t>pravi</a:t>
            </a:r>
            <a:r>
              <a:rPr lang="en-US" sz="3400" dirty="0"/>
              <a:t>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licu</a:t>
            </a:r>
            <a:r>
              <a:rPr lang="en-US" sz="3400" dirty="0"/>
              <a:t> </a:t>
            </a:r>
            <a:r>
              <a:rPr lang="en-US" sz="3400" dirty="0" err="1"/>
              <a:t>mesta</a:t>
            </a:r>
            <a:r>
              <a:rPr lang="en-US" sz="3400" dirty="0"/>
              <a:t>. </a:t>
            </a:r>
            <a:r>
              <a:rPr lang="en-US" sz="3400" dirty="0" err="1"/>
              <a:t>Koristi</a:t>
            </a:r>
            <a:r>
              <a:rPr lang="en-US" sz="3400" dirty="0"/>
              <a:t> se </a:t>
            </a:r>
            <a:r>
              <a:rPr lang="en-US" sz="3400" dirty="0" err="1"/>
              <a:t>kod</a:t>
            </a:r>
            <a:r>
              <a:rPr lang="en-US" sz="3400" dirty="0"/>
              <a:t> </a:t>
            </a:r>
            <a:r>
              <a:rPr lang="en-US" sz="3400" dirty="0" err="1"/>
              <a:t>gašenja</a:t>
            </a:r>
            <a:r>
              <a:rPr lang="en-US" sz="3400" dirty="0"/>
              <a:t> </a:t>
            </a:r>
            <a:r>
              <a:rPr lang="en-US" sz="3400" dirty="0" err="1"/>
              <a:t>zapaljivih</a:t>
            </a:r>
            <a:r>
              <a:rPr lang="en-US" sz="3400" dirty="0"/>
              <a:t> </a:t>
            </a:r>
            <a:r>
              <a:rPr lang="en-US" sz="3400" dirty="0" err="1"/>
              <a:t>tečnosti</a:t>
            </a:r>
            <a:r>
              <a:rPr lang="en-US" sz="3400" dirty="0"/>
              <a:t> </a:t>
            </a:r>
            <a:r>
              <a:rPr lang="en-US" sz="3400" dirty="0" err="1"/>
              <a:t>jer</a:t>
            </a:r>
            <a:r>
              <a:rPr lang="en-US" sz="3400" dirty="0"/>
              <a:t> </a:t>
            </a:r>
            <a:r>
              <a:rPr lang="en-US" sz="3400" dirty="0" err="1"/>
              <a:t>ima</a:t>
            </a:r>
            <a:r>
              <a:rPr lang="en-US" sz="3400" dirty="0"/>
              <a:t> </a:t>
            </a:r>
            <a:r>
              <a:rPr lang="en-US" sz="3400" dirty="0" err="1"/>
              <a:t>ugušujuće</a:t>
            </a:r>
            <a:r>
              <a:rPr lang="en-US" sz="3400" dirty="0"/>
              <a:t> 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delom</a:t>
            </a:r>
            <a:r>
              <a:rPr lang="en-US" sz="3400" dirty="0"/>
              <a:t> </a:t>
            </a:r>
            <a:r>
              <a:rPr lang="en-US" sz="3400" dirty="0" err="1"/>
              <a:t>rashlađujuće</a:t>
            </a:r>
            <a:r>
              <a:rPr lang="en-US" sz="3400" dirty="0"/>
              <a:t> </a:t>
            </a:r>
            <a:r>
              <a:rPr lang="en-US" sz="3400" dirty="0" err="1"/>
              <a:t>dejstvo</a:t>
            </a:r>
            <a:r>
              <a:rPr lang="en-US" sz="3400" dirty="0"/>
              <a:t>.</a:t>
            </a:r>
          </a:p>
          <a:p>
            <a:r>
              <a:rPr lang="en-US" sz="3400" dirty="0" err="1"/>
              <a:t>Postoji</a:t>
            </a:r>
            <a:r>
              <a:rPr lang="en-US" sz="3400" dirty="0"/>
              <a:t> </a:t>
            </a:r>
            <a:r>
              <a:rPr lang="en-US" sz="3400" dirty="0" err="1"/>
              <a:t>dve</a:t>
            </a:r>
            <a:r>
              <a:rPr lang="en-US" sz="3400" dirty="0"/>
              <a:t> </a:t>
            </a:r>
            <a:r>
              <a:rPr lang="en-US" sz="3400" dirty="0" err="1"/>
              <a:t>vrste</a:t>
            </a:r>
            <a:r>
              <a:rPr lang="en-US" sz="3400" dirty="0"/>
              <a:t> </a:t>
            </a:r>
            <a:r>
              <a:rPr lang="en-US" sz="3400" dirty="0" err="1"/>
              <a:t>pena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to:</a:t>
            </a:r>
          </a:p>
          <a:p>
            <a:pPr marL="0" indent="0">
              <a:buNone/>
            </a:pPr>
            <a:r>
              <a:rPr lang="sr-Latn-RS" sz="3400" dirty="0" smtClean="0"/>
              <a:t>1. </a:t>
            </a:r>
            <a:r>
              <a:rPr lang="en-US" sz="3400" dirty="0" err="1" smtClean="0"/>
              <a:t>Hemijska</a:t>
            </a:r>
            <a:r>
              <a:rPr lang="en-US" sz="3400" dirty="0" smtClean="0"/>
              <a:t> </a:t>
            </a:r>
            <a:r>
              <a:rPr lang="en-US" sz="3400" dirty="0"/>
              <a:t>– </a:t>
            </a:r>
            <a:r>
              <a:rPr lang="en-US" sz="3400" dirty="0" err="1"/>
              <a:t>ukoliko</a:t>
            </a:r>
            <a:r>
              <a:rPr lang="en-US" sz="3400" dirty="0"/>
              <a:t> je </a:t>
            </a:r>
            <a:r>
              <a:rPr lang="en-US" sz="3400" dirty="0" err="1"/>
              <a:t>mehur</a:t>
            </a:r>
            <a:r>
              <a:rPr lang="en-US" sz="3400" dirty="0"/>
              <a:t> </a:t>
            </a:r>
            <a:r>
              <a:rPr lang="en-US" sz="3400" dirty="0" err="1"/>
              <a:t>ispunjen</a:t>
            </a:r>
            <a:r>
              <a:rPr lang="en-US" sz="3400" dirty="0"/>
              <a:t> </a:t>
            </a:r>
          </a:p>
          <a:p>
            <a:r>
              <a:rPr lang="en-US" sz="3400" dirty="0"/>
              <a:t>                      CO2 </a:t>
            </a:r>
            <a:r>
              <a:rPr lang="en-US" sz="3400" dirty="0" err="1"/>
              <a:t>ili</a:t>
            </a:r>
            <a:r>
              <a:rPr lang="en-US" sz="3400" dirty="0"/>
              <a:t> </a:t>
            </a:r>
            <a:r>
              <a:rPr lang="en-US" sz="3400" dirty="0" err="1"/>
              <a:t>nekim</a:t>
            </a:r>
            <a:r>
              <a:rPr lang="en-US" sz="3400" dirty="0"/>
              <a:t> </a:t>
            </a:r>
            <a:r>
              <a:rPr lang="en-US" sz="3400" dirty="0" err="1"/>
              <a:t>drugim</a:t>
            </a:r>
            <a:r>
              <a:rPr lang="en-US" sz="3400" dirty="0"/>
              <a:t> </a:t>
            </a:r>
            <a:r>
              <a:rPr lang="en-US" sz="3400" dirty="0" err="1"/>
              <a:t>gasom</a:t>
            </a:r>
            <a:endParaRPr lang="en-US" sz="3400" dirty="0"/>
          </a:p>
          <a:p>
            <a:pPr marL="0" indent="0">
              <a:buNone/>
            </a:pPr>
            <a:r>
              <a:rPr lang="sr-Latn-RS" sz="3400" dirty="0" smtClean="0"/>
              <a:t>2. </a:t>
            </a:r>
            <a:r>
              <a:rPr lang="en-US" sz="3400" dirty="0" smtClean="0"/>
              <a:t>V</a:t>
            </a:r>
            <a:r>
              <a:rPr lang="sr-Latn-RS" sz="3400" dirty="0" smtClean="0"/>
              <a:t>az</a:t>
            </a:r>
            <a:r>
              <a:rPr lang="en-US" sz="3400" dirty="0" err="1" smtClean="0"/>
              <a:t>dušna</a:t>
            </a:r>
            <a:r>
              <a:rPr lang="en-US" sz="3400" dirty="0" smtClean="0"/>
              <a:t> </a:t>
            </a:r>
            <a:r>
              <a:rPr lang="en-US" sz="3400" dirty="0" err="1"/>
              <a:t>ili</a:t>
            </a:r>
            <a:r>
              <a:rPr lang="en-US" sz="3400" dirty="0"/>
              <a:t> </a:t>
            </a:r>
            <a:r>
              <a:rPr lang="en-US" sz="3400" dirty="0" err="1"/>
              <a:t>mehanička</a:t>
            </a:r>
            <a:r>
              <a:rPr lang="en-US" sz="3400" dirty="0"/>
              <a:t> </a:t>
            </a:r>
            <a:r>
              <a:rPr lang="en-US" sz="3400" dirty="0" err="1"/>
              <a:t>pena</a:t>
            </a:r>
            <a:r>
              <a:rPr lang="en-US" sz="3400" dirty="0"/>
              <a:t> – </a:t>
            </a:r>
            <a:r>
              <a:rPr lang="en-US" sz="3400" dirty="0" err="1"/>
              <a:t>mehur</a:t>
            </a:r>
            <a:r>
              <a:rPr lang="en-US" sz="3400" dirty="0"/>
              <a:t>  </a:t>
            </a:r>
            <a:r>
              <a:rPr lang="en-US" sz="3400" dirty="0" err="1"/>
              <a:t>ispunjen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                                                              </a:t>
            </a:r>
            <a:r>
              <a:rPr lang="en-US" sz="3400" dirty="0" err="1" smtClean="0"/>
              <a:t>vazduhom</a:t>
            </a:r>
            <a:endParaRPr lang="sr-Latn-RS" sz="3400" dirty="0" smtClean="0"/>
          </a:p>
          <a:p>
            <a:pPr marL="0" indent="0">
              <a:buNone/>
            </a:pPr>
            <a:r>
              <a:rPr lang="sr-Latn-RS" sz="3400" dirty="0" smtClean="0"/>
              <a:t>Ekstrakt za penu, karakteristike pene, sredstva i uređaji za dobijanje pene.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680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VRSTE POŽARA KOJI SE GASE PENOM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Požari klase A i B (posebno nafte i naftnih derivata) </a:t>
            </a:r>
          </a:p>
          <a:p>
            <a:r>
              <a:rPr lang="sr-Latn-RS" dirty="0" smtClean="0"/>
              <a:t>Primena pena sa različitim brojem penušanja</a:t>
            </a:r>
          </a:p>
          <a:p>
            <a:endParaRPr lang="sr-Latn-RS" dirty="0"/>
          </a:p>
          <a:p>
            <a:pPr marL="0" indent="0" algn="ctr">
              <a:buNone/>
            </a:pPr>
            <a:r>
              <a:rPr lang="sr-Latn-RS" b="1" u="sng" dirty="0" smtClean="0"/>
              <a:t>Upotreba teške, srednje i lake pene</a:t>
            </a:r>
          </a:p>
          <a:p>
            <a:r>
              <a:rPr lang="sr-Latn-RS" dirty="0" smtClean="0"/>
              <a:t>Rashladno dejstvo </a:t>
            </a:r>
          </a:p>
          <a:p>
            <a:r>
              <a:rPr lang="sr-Latn-RS" dirty="0"/>
              <a:t>S</a:t>
            </a:r>
            <a:r>
              <a:rPr lang="sr-Latn-RS" dirty="0" smtClean="0"/>
              <a:t>posobnost tečenja – klizanja </a:t>
            </a:r>
          </a:p>
          <a:p>
            <a:r>
              <a:rPr lang="sr-Latn-RS" dirty="0"/>
              <a:t>D</a:t>
            </a:r>
            <a:r>
              <a:rPr lang="sr-Latn-RS" dirty="0" smtClean="0"/>
              <a:t>omet mlaza u funkciji broja penušanja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679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UGLJEN – DIOKSID (CO</a:t>
            </a:r>
            <a:r>
              <a:rPr lang="sr-Latn-RS" sz="1800" dirty="0" smtClean="0"/>
              <a:t>2</a:t>
            </a:r>
            <a:r>
              <a:rPr lang="sr-Latn-RS" dirty="0" smtClean="0"/>
              <a:t>) KAO SREDSTVO ZA GAŠENJE POŽARA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Tipičan</a:t>
            </a:r>
            <a:r>
              <a:rPr lang="en-US" dirty="0"/>
              <a:t> </a:t>
            </a:r>
            <a:r>
              <a:rPr lang="en-US" dirty="0" err="1"/>
              <a:t>realan</a:t>
            </a:r>
            <a:r>
              <a:rPr lang="en-US" dirty="0"/>
              <a:t> gas </a:t>
            </a:r>
            <a:r>
              <a:rPr lang="en-US" dirty="0" err="1"/>
              <a:t>pojavljuje</a:t>
            </a:r>
            <a:r>
              <a:rPr lang="en-US" dirty="0"/>
              <a:t> se u </a:t>
            </a:r>
            <a:r>
              <a:rPr lang="en-US" dirty="0" err="1"/>
              <a:t>sva</a:t>
            </a:r>
            <a:r>
              <a:rPr lang="en-US" dirty="0"/>
              <a:t> tri </a:t>
            </a:r>
            <a:r>
              <a:rPr lang="en-US" dirty="0" err="1"/>
              <a:t>agregatna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 u </a:t>
            </a:r>
            <a:r>
              <a:rPr lang="en-US" dirty="0" err="1"/>
              <a:t>prirodi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slobodan</a:t>
            </a:r>
            <a:r>
              <a:rPr lang="en-US" dirty="0"/>
              <a:t> u </a:t>
            </a:r>
            <a:r>
              <a:rPr lang="en-US" dirty="0" err="1"/>
              <a:t>vazduhu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0,02 do 0,03%,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rastvorljiv</a:t>
            </a:r>
            <a:r>
              <a:rPr lang="en-US" dirty="0"/>
              <a:t> je u </a:t>
            </a:r>
            <a:r>
              <a:rPr lang="en-US" dirty="0" err="1"/>
              <a:t>vodi</a:t>
            </a:r>
            <a:r>
              <a:rPr lang="en-US" dirty="0"/>
              <a:t>-soda </a:t>
            </a:r>
            <a:r>
              <a:rPr lang="en-US" dirty="0" err="1"/>
              <a:t>voda</a:t>
            </a:r>
            <a:r>
              <a:rPr lang="en-US" dirty="0"/>
              <a:t>, u </a:t>
            </a:r>
            <a:r>
              <a:rPr lang="en-US" dirty="0" err="1"/>
              <a:t>dodiru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kožom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promrzline</a:t>
            </a:r>
            <a:r>
              <a:rPr lang="en-US" dirty="0"/>
              <a:t>,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otrovan</a:t>
            </a:r>
            <a:r>
              <a:rPr lang="en-US" dirty="0"/>
              <a:t>, ne </a:t>
            </a:r>
            <a:r>
              <a:rPr lang="en-US" dirty="0" err="1"/>
              <a:t>gori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nepodržava</a:t>
            </a:r>
            <a:r>
              <a:rPr lang="en-US" dirty="0"/>
              <a:t> </a:t>
            </a:r>
            <a:r>
              <a:rPr lang="en-US" dirty="0" err="1"/>
              <a:t>gorenje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Osnovno</a:t>
            </a:r>
            <a:r>
              <a:rPr lang="en-US" dirty="0"/>
              <a:t> </a:t>
            </a:r>
            <a:r>
              <a:rPr lang="en-US" dirty="0" err="1"/>
              <a:t>dejstvo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gašenja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CO2 je </a:t>
            </a:r>
            <a:r>
              <a:rPr lang="en-US" dirty="0" err="1"/>
              <a:t>ugušujuće</a:t>
            </a:r>
            <a:r>
              <a:rPr lang="en-US" dirty="0"/>
              <a:t>, </a:t>
            </a:r>
            <a:r>
              <a:rPr lang="en-US" dirty="0" err="1"/>
              <a:t>podefekat</a:t>
            </a:r>
            <a:r>
              <a:rPr lang="en-US" dirty="0"/>
              <a:t> </a:t>
            </a:r>
            <a:r>
              <a:rPr lang="en-US" dirty="0" err="1"/>
              <a:t>razređivanja</a:t>
            </a:r>
            <a:r>
              <a:rPr lang="en-US" dirty="0"/>
              <a:t>. </a:t>
            </a:r>
            <a:r>
              <a:rPr lang="en-US" dirty="0" err="1"/>
              <a:t>Koncentracija</a:t>
            </a:r>
            <a:r>
              <a:rPr lang="en-US" dirty="0"/>
              <a:t> od 2-2,5 </a:t>
            </a:r>
            <a:r>
              <a:rPr lang="en-US" dirty="0" err="1"/>
              <a:t>zapreminska</a:t>
            </a:r>
            <a:r>
              <a:rPr lang="en-US" dirty="0"/>
              <a:t> </a:t>
            </a:r>
            <a:r>
              <a:rPr lang="en-US" dirty="0" err="1"/>
              <a:t>procenta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škodljiva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organizam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koncentracije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otežanog</a:t>
            </a:r>
            <a:r>
              <a:rPr lang="en-US" dirty="0"/>
              <a:t> </a:t>
            </a:r>
            <a:r>
              <a:rPr lang="en-US" dirty="0" err="1"/>
              <a:t>disanja</a:t>
            </a:r>
            <a:r>
              <a:rPr lang="en-US" dirty="0"/>
              <a:t>, </a:t>
            </a:r>
            <a:r>
              <a:rPr lang="en-US" dirty="0" err="1"/>
              <a:t>glavobolje</a:t>
            </a:r>
            <a:r>
              <a:rPr lang="en-US" dirty="0"/>
              <a:t>, </a:t>
            </a:r>
            <a:r>
              <a:rPr lang="en-US" dirty="0" err="1"/>
              <a:t>nesvestice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mere </a:t>
            </a:r>
            <a:r>
              <a:rPr lang="en-US" dirty="0" err="1"/>
              <a:t>opreza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gašenja</a:t>
            </a:r>
            <a:r>
              <a:rPr lang="en-US" dirty="0"/>
              <a:t> u </a:t>
            </a:r>
            <a:r>
              <a:rPr lang="en-US" dirty="0" err="1"/>
              <a:t>zatvorenom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2105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VRSTA POŽARA KOJI SE GASE SA UGLJEN-DIOKSIDOM-OBLAST PRIMENE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Koristi</a:t>
            </a:r>
            <a:r>
              <a:rPr lang="en-US" sz="2800" dirty="0"/>
              <a:t> se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gašenje</a:t>
            </a:r>
            <a:r>
              <a:rPr lang="en-US" sz="2800" dirty="0"/>
              <a:t> </a:t>
            </a:r>
            <a:r>
              <a:rPr lang="en-US" sz="2800" dirty="0" err="1"/>
              <a:t>požara</a:t>
            </a:r>
            <a:r>
              <a:rPr lang="en-US" sz="2800" dirty="0"/>
              <a:t> </a:t>
            </a:r>
            <a:r>
              <a:rPr lang="en-US" sz="2800" dirty="0" err="1"/>
              <a:t>klase</a:t>
            </a:r>
            <a:r>
              <a:rPr lang="en-US" sz="2800" dirty="0"/>
              <a:t> B,C,E </a:t>
            </a:r>
          </a:p>
          <a:p>
            <a:r>
              <a:rPr lang="en-US" sz="2800" dirty="0"/>
              <a:t>U </a:t>
            </a:r>
            <a:r>
              <a:rPr lang="en-US" sz="2800" dirty="0" err="1"/>
              <a:t>zatvorenim</a:t>
            </a:r>
            <a:r>
              <a:rPr lang="en-US" sz="2800" dirty="0"/>
              <a:t> </a:t>
            </a:r>
            <a:r>
              <a:rPr lang="en-US" sz="2800" dirty="0" err="1"/>
              <a:t>prostorijama</a:t>
            </a:r>
            <a:r>
              <a:rPr lang="en-US" sz="2800" dirty="0"/>
              <a:t>, </a:t>
            </a:r>
            <a:r>
              <a:rPr lang="en-US" sz="2800" dirty="0" err="1"/>
              <a:t>skladištima</a:t>
            </a:r>
            <a:r>
              <a:rPr lang="en-US" sz="2800" dirty="0"/>
              <a:t>,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 smtClean="0"/>
              <a:t>elek</a:t>
            </a:r>
            <a:r>
              <a:rPr lang="sr-Latn-RS" sz="2800" dirty="0" smtClean="0"/>
              <a:t>. </a:t>
            </a:r>
            <a:r>
              <a:rPr lang="en-US" sz="2800" dirty="0" err="1" smtClean="0"/>
              <a:t>uređajima</a:t>
            </a:r>
            <a:r>
              <a:rPr lang="en-US" sz="2800" dirty="0" smtClean="0"/>
              <a:t>  </a:t>
            </a:r>
            <a:r>
              <a:rPr lang="en-US" sz="2800" dirty="0"/>
              <a:t>(</a:t>
            </a:r>
            <a:r>
              <a:rPr lang="en-US" sz="2800" dirty="0" err="1"/>
              <a:t>generatori</a:t>
            </a:r>
            <a:r>
              <a:rPr lang="en-US" sz="2800" dirty="0"/>
              <a:t>, </a:t>
            </a:r>
            <a:r>
              <a:rPr lang="en-US" sz="2800" dirty="0" err="1"/>
              <a:t>transformatori,šahtovi</a:t>
            </a:r>
            <a:r>
              <a:rPr lang="en-US" sz="2800" dirty="0"/>
              <a:t>, </a:t>
            </a:r>
            <a:r>
              <a:rPr lang="en-US" sz="2800" dirty="0" err="1"/>
              <a:t>komandni</a:t>
            </a:r>
            <a:r>
              <a:rPr lang="en-US" sz="2800" dirty="0"/>
              <a:t> </a:t>
            </a:r>
            <a:r>
              <a:rPr lang="en-US" sz="2800" dirty="0" err="1"/>
              <a:t>uređaji</a:t>
            </a:r>
            <a:r>
              <a:rPr lang="en-US" sz="2800" dirty="0"/>
              <a:t>),</a:t>
            </a:r>
          </a:p>
          <a:p>
            <a:r>
              <a:rPr lang="en-US" sz="2800" dirty="0" err="1"/>
              <a:t>Saobraćajnim</a:t>
            </a:r>
            <a:r>
              <a:rPr lang="en-US" sz="2800" dirty="0"/>
              <a:t> </a:t>
            </a:r>
            <a:r>
              <a:rPr lang="en-US" sz="2800" dirty="0" err="1"/>
              <a:t>sredstvima</a:t>
            </a:r>
            <a:r>
              <a:rPr lang="en-US" sz="2800" dirty="0"/>
              <a:t> (</a:t>
            </a:r>
            <a:r>
              <a:rPr lang="en-US" sz="2800" dirty="0" err="1"/>
              <a:t>kopnenim</a:t>
            </a:r>
            <a:r>
              <a:rPr lang="en-US" sz="2800" dirty="0"/>
              <a:t>, </a:t>
            </a:r>
            <a:r>
              <a:rPr lang="en-US" sz="2800" dirty="0" err="1"/>
              <a:t>vodenim</a:t>
            </a:r>
            <a:r>
              <a:rPr lang="en-US" sz="2800" dirty="0"/>
              <a:t>, </a:t>
            </a:r>
            <a:r>
              <a:rPr lang="en-US" sz="2800" dirty="0" err="1"/>
              <a:t>vazdušnim</a:t>
            </a:r>
            <a:r>
              <a:rPr lang="en-US" sz="2800" dirty="0"/>
              <a:t>),</a:t>
            </a:r>
          </a:p>
          <a:p>
            <a:r>
              <a:rPr lang="en-US" sz="2800" dirty="0" err="1"/>
              <a:t>Koristi</a:t>
            </a:r>
            <a:r>
              <a:rPr lang="en-US" sz="2800" dirty="0"/>
              <a:t> se u </a:t>
            </a:r>
            <a:r>
              <a:rPr lang="en-US" sz="2800" dirty="0" err="1"/>
              <a:t>ručnim</a:t>
            </a:r>
            <a:r>
              <a:rPr lang="en-US" sz="2800" dirty="0"/>
              <a:t>, </a:t>
            </a:r>
            <a:r>
              <a:rPr lang="en-US" sz="2800" dirty="0" err="1"/>
              <a:t>prenosnim</a:t>
            </a:r>
            <a:r>
              <a:rPr lang="en-US" sz="2800" dirty="0"/>
              <a:t> </a:t>
            </a:r>
            <a:r>
              <a:rPr lang="en-US" sz="2800" dirty="0" err="1"/>
              <a:t>aparatima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u </a:t>
            </a:r>
            <a:r>
              <a:rPr lang="en-US" sz="2800" dirty="0" err="1"/>
              <a:t>specijalnim</a:t>
            </a:r>
            <a:r>
              <a:rPr lang="en-US" sz="2800" dirty="0"/>
              <a:t> </a:t>
            </a:r>
            <a:r>
              <a:rPr lang="en-US" sz="2800" dirty="0" err="1"/>
              <a:t>vatrogasnim</a:t>
            </a:r>
            <a:r>
              <a:rPr lang="en-US" sz="2800" dirty="0"/>
              <a:t> </a:t>
            </a:r>
            <a:r>
              <a:rPr lang="en-US" sz="2800" dirty="0" err="1"/>
              <a:t>vozilima</a:t>
            </a:r>
            <a:r>
              <a:rPr lang="en-US" sz="2800" dirty="0"/>
              <a:t> ,</a:t>
            </a:r>
          </a:p>
          <a:p>
            <a:r>
              <a:rPr lang="en-US" sz="2800" dirty="0" err="1"/>
              <a:t>Javlja</a:t>
            </a:r>
            <a:r>
              <a:rPr lang="en-US" sz="2800" dirty="0"/>
              <a:t> se u tri </a:t>
            </a:r>
            <a:r>
              <a:rPr lang="en-US" sz="2800" dirty="0" err="1"/>
              <a:t>oblika</a:t>
            </a:r>
            <a:r>
              <a:rPr lang="en-US" sz="2800" dirty="0"/>
              <a:t>, </a:t>
            </a:r>
            <a:r>
              <a:rPr lang="en-US" sz="2800" dirty="0" err="1"/>
              <a:t>sneg</a:t>
            </a:r>
            <a:r>
              <a:rPr lang="en-US" sz="2800" dirty="0"/>
              <a:t>, </a:t>
            </a:r>
            <a:r>
              <a:rPr lang="en-US" sz="2800" dirty="0" err="1"/>
              <a:t>magla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gas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694" y="4289427"/>
            <a:ext cx="1784824" cy="20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59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PRAH KAO SREDSTVO ZA GAŠENJE POŽARA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8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gašenje</a:t>
            </a:r>
            <a:r>
              <a:rPr lang="en-US" dirty="0"/>
              <a:t> u </a:t>
            </a:r>
            <a:r>
              <a:rPr lang="en-US" dirty="0" err="1"/>
              <a:t>čvrstom</a:t>
            </a:r>
            <a:r>
              <a:rPr lang="en-US" dirty="0"/>
              <a:t> </a:t>
            </a:r>
            <a:r>
              <a:rPr lang="en-US" dirty="0" err="1"/>
              <a:t>agregatnom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,</a:t>
            </a:r>
          </a:p>
          <a:p>
            <a:r>
              <a:rPr lang="en-US" dirty="0" err="1"/>
              <a:t>Sitne</a:t>
            </a:r>
            <a:r>
              <a:rPr lang="en-US" dirty="0"/>
              <a:t> </a:t>
            </a:r>
            <a:r>
              <a:rPr lang="en-US" dirty="0" err="1"/>
              <a:t>čestice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granulacije</a:t>
            </a:r>
            <a:r>
              <a:rPr lang="en-US" dirty="0"/>
              <a:t> od 0,002 do 0,2 mm,</a:t>
            </a:r>
          </a:p>
          <a:p>
            <a:r>
              <a:rPr lang="en-US" dirty="0" err="1"/>
              <a:t>Gašenje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u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oblaka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vatrogasnog</a:t>
            </a:r>
            <a:r>
              <a:rPr lang="en-US" dirty="0"/>
              <a:t> </a:t>
            </a:r>
            <a:r>
              <a:rPr lang="en-US" dirty="0" err="1"/>
              <a:t>aparata</a:t>
            </a:r>
            <a:endParaRPr lang="en-US" dirty="0"/>
          </a:p>
          <a:p>
            <a:r>
              <a:rPr lang="en-US" dirty="0"/>
              <a:t>     Po </a:t>
            </a:r>
            <a:r>
              <a:rPr lang="en-US" dirty="0" err="1"/>
              <a:t>sastavu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natrijumbikarbonata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požare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 „BC“;</a:t>
            </a:r>
          </a:p>
          <a:p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amonijumfosfata</a:t>
            </a:r>
            <a:r>
              <a:rPr lang="en-US" dirty="0"/>
              <a:t> 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 </a:t>
            </a:r>
            <a:r>
              <a:rPr lang="en-US" dirty="0" err="1"/>
              <a:t>požara</a:t>
            </a:r>
            <a:r>
              <a:rPr lang="en-US" dirty="0"/>
              <a:t> „ABCD“;</a:t>
            </a:r>
          </a:p>
          <a:p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gašenje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,  </a:t>
            </a:r>
            <a:r>
              <a:rPr lang="en-US" dirty="0" err="1"/>
              <a:t>specijalni</a:t>
            </a:r>
            <a:r>
              <a:rPr lang="en-US" dirty="0"/>
              <a:t>  „M“ </a:t>
            </a:r>
            <a:r>
              <a:rPr lang="en-US" dirty="0" err="1"/>
              <a:t>prah</a:t>
            </a:r>
            <a:endParaRPr lang="en-US" dirty="0"/>
          </a:p>
          <a:p>
            <a:r>
              <a:rPr lang="en-US" dirty="0" err="1"/>
              <a:t>Izražena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 </a:t>
            </a:r>
            <a:r>
              <a:rPr lang="en-US" dirty="0" err="1"/>
              <a:t>višegodišnjeg</a:t>
            </a:r>
            <a:r>
              <a:rPr lang="en-US" dirty="0"/>
              <a:t> </a:t>
            </a:r>
            <a:r>
              <a:rPr lang="en-US" dirty="0" err="1"/>
              <a:t>čuvanja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,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prisutna</a:t>
            </a:r>
            <a:r>
              <a:rPr lang="en-US" dirty="0"/>
              <a:t> </a:t>
            </a:r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provodljivost,neškodljivost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513" y="4248686"/>
            <a:ext cx="119492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074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NAČIN DELOVANJA PRAHA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Gasi požare samo u formi oblaka</a:t>
            </a:r>
          </a:p>
          <a:p>
            <a:r>
              <a:rPr lang="en-US" smtClean="0"/>
              <a:t>Osnovno dejstvo gašenja je heterogena inhibicija (negativna kataliza-“antikataliza“)</a:t>
            </a:r>
          </a:p>
          <a:p>
            <a:r>
              <a:rPr lang="en-US" smtClean="0"/>
              <a:t>Dva efekta gašenja prahom (hvatanje-apsorcija radikala i prostorno-trodimenzijonalno gašenje)</a:t>
            </a:r>
          </a:p>
          <a:p>
            <a:r>
              <a:rPr lang="en-US" smtClean="0"/>
              <a:t>Sporedni efekti gašenja prahom</a:t>
            </a:r>
          </a:p>
          <a:p>
            <a:r>
              <a:rPr lang="en-US" smtClean="0"/>
              <a:t>Negativne osobine praha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8279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87788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r-Latn-RS" dirty="0" smtClean="0"/>
              <a:t>Pored navedenih sredstavaza gašenje koriste se još i sledeća sredstva za gašenje: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 smtClean="0"/>
              <a:t>Haloni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 smtClean="0"/>
              <a:t>Aerosoli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 smtClean="0"/>
              <a:t>Inertni gasovi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dirty="0" smtClean="0"/>
              <a:t>Priručna sredstva za gašenje požara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84303"/>
            <a:ext cx="2895599" cy="3559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4248" y="52441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/>
              <a:t>FIRE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67870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u="sng" dirty="0"/>
              <a:t> Класификација и динамика пожара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Gorenje </a:t>
            </a:r>
            <a:r>
              <a:rPr lang="sr-Latn-RS" dirty="0" smtClean="0"/>
              <a:t>je složen fizičko - hemijski proces pri kome se goriva materija spaja sa kiseonikom (dolazi do okasidacije) uz oslobađanje znatne količine toplote, a često i do pojave plamena i toplote. </a:t>
            </a:r>
            <a:endParaRPr lang="sr-Cyrl-C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53" y="4267200"/>
            <a:ext cx="89009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43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sr-Latn-RS" b="1" dirty="0" smtClean="0"/>
              <a:t>Požar </a:t>
            </a:r>
            <a:r>
              <a:rPr lang="sr-Latn-RS" dirty="0" smtClean="0"/>
              <a:t>je svako nekontrolisano gorenje nastalo pod dejstvom nekog izvora paljenja koje ugrožava materijalna dobra, ljudske živote ili životnu sredinu.</a:t>
            </a:r>
            <a:endParaRPr lang="sr-Cyrl-C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50" y="3559518"/>
            <a:ext cx="298729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134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003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Prenošenje toplote</a:t>
            </a:r>
            <a:endParaRPr lang="sr-Cyrl-BA" dirty="0" smtClean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r>
              <a:rPr lang="sr-Latn-RS" b="1" dirty="0" smtClean="0"/>
              <a:t>Taktika poznaje nekoliko klasifikacija požara:</a:t>
            </a:r>
            <a:endParaRPr lang="ru-RU" b="1" dirty="0" smtClean="0"/>
          </a:p>
          <a:p>
            <a:r>
              <a:rPr lang="sr-Latn-RS" dirty="0" smtClean="0"/>
              <a:t>Prema mestu nastajanja (spoljašnji, unutrašnji)</a:t>
            </a:r>
            <a:endParaRPr lang="ru-RU" dirty="0"/>
          </a:p>
          <a:p>
            <a:r>
              <a:rPr lang="sr-Latn-RS" dirty="0" smtClean="0"/>
              <a:t>Prema veličini (veliki, mali, srednji, blokovski)</a:t>
            </a:r>
            <a:endParaRPr lang="ru-RU" dirty="0"/>
          </a:p>
          <a:p>
            <a:r>
              <a:rPr lang="sr-Latn-RS" dirty="0" smtClean="0"/>
              <a:t>Prema fazama razvoja (početni, razbuktali, živo zgarište)</a:t>
            </a:r>
            <a:endParaRPr lang="ru-RU" dirty="0"/>
          </a:p>
          <a:p>
            <a:r>
              <a:rPr lang="sr-Latn-RS" dirty="0" smtClean="0"/>
              <a:t>Prema vrsti gorive materije (klase A, B, C, D, F)</a:t>
            </a:r>
            <a:endParaRPr lang="ru-RU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981200"/>
            <a:ext cx="5002845" cy="1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911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DEFINICIJA I USLOVI KOJE MORAJU ISPUNJAVATI SREDSTVA ZA GAŠENJE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/>
              <a:t>DEFINICIJA</a:t>
            </a:r>
          </a:p>
          <a:p>
            <a:r>
              <a:rPr lang="en-US" sz="2400" dirty="0" err="1"/>
              <a:t>Sredstva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gašenje</a:t>
            </a:r>
            <a:r>
              <a:rPr lang="en-US" sz="2400" dirty="0"/>
              <a:t> </a:t>
            </a:r>
            <a:r>
              <a:rPr lang="en-US" sz="2400" dirty="0" err="1"/>
              <a:t>požara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materije</a:t>
            </a:r>
            <a:r>
              <a:rPr lang="en-US" sz="2400" dirty="0"/>
              <a:t> 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dovedene</a:t>
            </a:r>
            <a:r>
              <a:rPr lang="en-US" sz="2400" dirty="0"/>
              <a:t> u </a:t>
            </a:r>
            <a:r>
              <a:rPr lang="en-US" sz="2400" dirty="0" err="1"/>
              <a:t>kontakt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u </a:t>
            </a:r>
            <a:r>
              <a:rPr lang="en-US" sz="2400" dirty="0" err="1"/>
              <a:t>prostor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zapaljivom</a:t>
            </a:r>
            <a:r>
              <a:rPr lang="en-US" sz="2400" dirty="0"/>
              <a:t> </a:t>
            </a:r>
            <a:r>
              <a:rPr lang="en-US" sz="2400" dirty="0" err="1"/>
              <a:t>materijom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trajno</a:t>
            </a:r>
            <a:r>
              <a:rPr lang="en-US" sz="2400" dirty="0"/>
              <a:t> </a:t>
            </a:r>
            <a:r>
              <a:rPr lang="en-US" sz="2400" dirty="0" err="1"/>
              <a:t>prekidaju</a:t>
            </a:r>
            <a:r>
              <a:rPr lang="en-US" sz="2400" dirty="0"/>
              <a:t> </a:t>
            </a:r>
            <a:r>
              <a:rPr lang="en-US" sz="2400" dirty="0" err="1" smtClean="0"/>
              <a:t>proces</a:t>
            </a:r>
            <a:r>
              <a:rPr lang="sr-Latn-RS" sz="2400" dirty="0" smtClean="0"/>
              <a:t> </a:t>
            </a:r>
            <a:r>
              <a:rPr lang="en-US" sz="2400" dirty="0" err="1" smtClean="0"/>
              <a:t>gorenja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48200" y="1600200"/>
            <a:ext cx="4244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USLOVI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Gasi</a:t>
            </a:r>
            <a:r>
              <a:rPr lang="en-US" sz="2400" dirty="0"/>
              <a:t> </a:t>
            </a:r>
            <a:r>
              <a:rPr lang="en-US" sz="2400" dirty="0" err="1"/>
              <a:t>efikasno</a:t>
            </a:r>
            <a:r>
              <a:rPr lang="en-US" sz="2400" dirty="0"/>
              <a:t> 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Upotrebljivost</a:t>
            </a:r>
            <a:r>
              <a:rPr lang="en-US" sz="2400" dirty="0"/>
              <a:t>  </a:t>
            </a:r>
            <a:r>
              <a:rPr lang="en-US" sz="2400" dirty="0" err="1"/>
              <a:t>na</a:t>
            </a:r>
            <a:r>
              <a:rPr lang="en-US" sz="2400" dirty="0"/>
              <a:t>  </a:t>
            </a:r>
            <a:r>
              <a:rPr lang="en-US" sz="2400" dirty="0" err="1"/>
              <a:t>većem</a:t>
            </a:r>
            <a:r>
              <a:rPr lang="en-US" sz="2400" dirty="0"/>
              <a:t> </a:t>
            </a:r>
            <a:r>
              <a:rPr lang="en-US" sz="2400" dirty="0" err="1"/>
              <a:t>broju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Postojanost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skladištenju</a:t>
            </a:r>
            <a:r>
              <a:rPr lang="en-US" sz="2400" dirty="0"/>
              <a:t> </a:t>
            </a:r>
            <a:r>
              <a:rPr lang="en-US" sz="2400" dirty="0" err="1"/>
              <a:t>čuvanju</a:t>
            </a:r>
            <a:r>
              <a:rPr lang="en-US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Bezopasna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zdravlje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Termostabilna</a:t>
            </a:r>
            <a:r>
              <a:rPr lang="en-US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Jednostavna</a:t>
            </a:r>
            <a:r>
              <a:rPr lang="en-US" sz="2400" dirty="0"/>
              <a:t> </a:t>
            </a:r>
            <a:r>
              <a:rPr lang="en-US" sz="2400" dirty="0" err="1"/>
              <a:t>upotreba</a:t>
            </a:r>
            <a:r>
              <a:rPr lang="en-US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 </a:t>
            </a:r>
            <a:r>
              <a:rPr lang="en-US" sz="2400" dirty="0" err="1"/>
              <a:t>ih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Jeftina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provodnici</a:t>
            </a:r>
            <a:r>
              <a:rPr lang="en-US" sz="2400" dirty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12" y="4914900"/>
            <a:ext cx="282257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952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OSNOVNA SREDSTVA ZA GAŠENJE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Voda</a:t>
            </a:r>
          </a:p>
          <a:p>
            <a:r>
              <a:rPr lang="sr-Latn-RS" dirty="0" smtClean="0"/>
              <a:t>Pena</a:t>
            </a:r>
          </a:p>
          <a:p>
            <a:r>
              <a:rPr lang="sr-Latn-RS" dirty="0" smtClean="0"/>
              <a:t>Prah</a:t>
            </a:r>
          </a:p>
          <a:p>
            <a:r>
              <a:rPr lang="sr-Latn-RS" dirty="0" smtClean="0"/>
              <a:t>CO</a:t>
            </a:r>
            <a:r>
              <a:rPr lang="sr-Latn-RS" sz="1800" dirty="0" smtClean="0"/>
              <a:t>2</a:t>
            </a:r>
          </a:p>
          <a:p>
            <a:r>
              <a:rPr lang="sr-Latn-RS" dirty="0" smtClean="0"/>
              <a:t>Haloni</a:t>
            </a:r>
          </a:p>
          <a:p>
            <a:r>
              <a:rPr lang="sr-Latn-RS" dirty="0" smtClean="0"/>
              <a:t>Nova „čista“ sredstva</a:t>
            </a:r>
          </a:p>
          <a:p>
            <a:r>
              <a:rPr lang="sr-Latn-RS" dirty="0" smtClean="0"/>
              <a:t>Priručna sredstva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0"/>
            <a:ext cx="1847248" cy="246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443" y="1935876"/>
            <a:ext cx="1896020" cy="1871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53" y="4546633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87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NAČIN DELOVANJA SREDSTAVA ZA GAŠENJE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Smanjenjem temperature ispod temperature paljenja sagorevanje se prekida – efekat hlađenja sastavljen od nekoliko faza koje se smenjuju u procesu gašenja;</a:t>
            </a:r>
          </a:p>
          <a:p>
            <a:r>
              <a:rPr lang="sr-Latn-RS" u="sng" dirty="0"/>
              <a:t>Efekat isparavanja </a:t>
            </a:r>
            <a:r>
              <a:rPr lang="sr-Latn-RS" dirty="0"/>
              <a:t>pri prelasku tečnosti u gasovito stanje, sredstvo za gašenje uzima potrebnu količinu toptlote od sagorevanja– latentna toplota isparavanja,</a:t>
            </a:r>
          </a:p>
          <a:p>
            <a:r>
              <a:rPr lang="sr-Latn-RS" u="sng" dirty="0"/>
              <a:t>Efekat sublimacije </a:t>
            </a:r>
            <a:r>
              <a:rPr lang="sr-Latn-RS" dirty="0"/>
              <a:t>materija iz čvrstog stanja prelazi u gasovito kod ugljendioksida pri prelazu snega u gas;</a:t>
            </a:r>
          </a:p>
          <a:p>
            <a:r>
              <a:rPr lang="sr-Latn-RS" u="sng" dirty="0"/>
              <a:t>Efekat razlaganja </a:t>
            </a:r>
            <a:r>
              <a:rPr lang="sr-Latn-RS" dirty="0"/>
              <a:t>kad sredstvo za gašenje trpi hemiske promene pirogene, termičke disocijacije- endotermni proces;</a:t>
            </a:r>
          </a:p>
          <a:p>
            <a:r>
              <a:rPr lang="sr-Latn-RS" u="sng" dirty="0"/>
              <a:t>Efekat izjednačavanja  </a:t>
            </a:r>
            <a:r>
              <a:rPr lang="sr-Latn-RS" dirty="0"/>
              <a:t>mešanje donjih hladnih sa gornjim toplim slojevima.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67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VODA KAO SREDSTVO ZA GAŠENJE POŽARA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87" y="15240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4600" dirty="0" err="1"/>
              <a:t>Voda</a:t>
            </a:r>
            <a:r>
              <a:rPr lang="en-US" sz="4600" dirty="0"/>
              <a:t> </a:t>
            </a:r>
            <a:r>
              <a:rPr lang="en-US" sz="4600" dirty="0" err="1"/>
              <a:t>ima</a:t>
            </a:r>
            <a:r>
              <a:rPr lang="en-US" sz="4600" dirty="0"/>
              <a:t> </a:t>
            </a:r>
            <a:r>
              <a:rPr lang="en-US" sz="4600" dirty="0" err="1"/>
              <a:t>sposobnost</a:t>
            </a:r>
            <a:r>
              <a:rPr lang="en-US" sz="4600" dirty="0"/>
              <a:t> da </a:t>
            </a:r>
            <a:r>
              <a:rPr lang="en-US" sz="4600" dirty="0" err="1"/>
              <a:t>apsorbuje</a:t>
            </a:r>
            <a:r>
              <a:rPr lang="en-US" sz="4600" dirty="0"/>
              <a:t> </a:t>
            </a:r>
            <a:r>
              <a:rPr lang="en-US" sz="4600" dirty="0" err="1"/>
              <a:t>toplotu</a:t>
            </a:r>
            <a:r>
              <a:rPr lang="en-US" sz="4600" dirty="0"/>
              <a:t> </a:t>
            </a:r>
            <a:r>
              <a:rPr lang="en-US" sz="4600" dirty="0" err="1"/>
              <a:t>oslobođenu</a:t>
            </a:r>
            <a:r>
              <a:rPr lang="en-US" sz="4600" dirty="0"/>
              <a:t> u </a:t>
            </a:r>
            <a:r>
              <a:rPr lang="en-US" sz="4600" dirty="0" err="1"/>
              <a:t>procesu</a:t>
            </a:r>
            <a:r>
              <a:rPr lang="en-US" sz="4600" dirty="0"/>
              <a:t> </a:t>
            </a:r>
            <a:r>
              <a:rPr lang="en-US" sz="4600" dirty="0" err="1"/>
              <a:t>gorenja</a:t>
            </a:r>
            <a:r>
              <a:rPr lang="en-US" sz="4600" dirty="0"/>
              <a:t>  </a:t>
            </a:r>
            <a:r>
              <a:rPr lang="en-US" sz="4600" dirty="0" err="1"/>
              <a:t>i</a:t>
            </a:r>
            <a:r>
              <a:rPr lang="en-US" sz="4600" dirty="0"/>
              <a:t>  </a:t>
            </a:r>
            <a:r>
              <a:rPr lang="en-US" sz="4600" dirty="0" err="1"/>
              <a:t>snizi</a:t>
            </a:r>
            <a:r>
              <a:rPr lang="en-US" sz="4600" dirty="0"/>
              <a:t> </a:t>
            </a:r>
            <a:r>
              <a:rPr lang="en-US" sz="4600" dirty="0" err="1"/>
              <a:t>temperaturu</a:t>
            </a:r>
            <a:r>
              <a:rPr lang="en-US" sz="4600" dirty="0"/>
              <a:t> </a:t>
            </a:r>
            <a:r>
              <a:rPr lang="en-US" sz="4600" dirty="0" err="1"/>
              <a:t>gorive</a:t>
            </a:r>
            <a:r>
              <a:rPr lang="en-US" sz="4600" dirty="0"/>
              <a:t> </a:t>
            </a:r>
            <a:r>
              <a:rPr lang="en-US" sz="4600" dirty="0" err="1"/>
              <a:t>materije</a:t>
            </a:r>
            <a:r>
              <a:rPr lang="en-US" sz="4600" dirty="0"/>
              <a:t>  do </a:t>
            </a:r>
            <a:r>
              <a:rPr lang="en-US" sz="4600" dirty="0" err="1"/>
              <a:t>ispod</a:t>
            </a:r>
            <a:r>
              <a:rPr lang="en-US" sz="4600" dirty="0"/>
              <a:t> temperature </a:t>
            </a:r>
            <a:r>
              <a:rPr lang="en-US" sz="4600" dirty="0" err="1"/>
              <a:t>paljenja</a:t>
            </a:r>
            <a:r>
              <a:rPr lang="en-US" sz="4600" dirty="0"/>
              <a:t> </a:t>
            </a:r>
            <a:r>
              <a:rPr lang="en-US" sz="4600" dirty="0" err="1"/>
              <a:t>čime</a:t>
            </a:r>
            <a:r>
              <a:rPr lang="en-US" sz="4600" dirty="0"/>
              <a:t> se </a:t>
            </a:r>
            <a:r>
              <a:rPr lang="en-US" sz="4600" dirty="0" err="1"/>
              <a:t>prekida</a:t>
            </a:r>
            <a:r>
              <a:rPr lang="en-US" sz="4600" dirty="0"/>
              <a:t> </a:t>
            </a:r>
            <a:r>
              <a:rPr lang="en-US" sz="4600" dirty="0" err="1"/>
              <a:t>proces</a:t>
            </a:r>
            <a:r>
              <a:rPr lang="en-US" sz="4600" dirty="0"/>
              <a:t> </a:t>
            </a:r>
            <a:r>
              <a:rPr lang="en-US" sz="4600" dirty="0" err="1"/>
              <a:t>gorenja</a:t>
            </a:r>
            <a:r>
              <a:rPr lang="en-US" sz="4600" dirty="0"/>
              <a:t>.</a:t>
            </a:r>
          </a:p>
          <a:p>
            <a:r>
              <a:rPr lang="en-US" sz="4600" dirty="0" err="1"/>
              <a:t>Promenom</a:t>
            </a:r>
            <a:r>
              <a:rPr lang="en-US" sz="4600" dirty="0"/>
              <a:t> </a:t>
            </a:r>
            <a:r>
              <a:rPr lang="en-US" sz="4600" dirty="0" err="1"/>
              <a:t>agregatnog</a:t>
            </a:r>
            <a:r>
              <a:rPr lang="en-US" sz="4600" dirty="0"/>
              <a:t> </a:t>
            </a:r>
            <a:r>
              <a:rPr lang="en-US" sz="4600" dirty="0" err="1"/>
              <a:t>stanja</a:t>
            </a:r>
            <a:r>
              <a:rPr lang="en-US" sz="4600" dirty="0"/>
              <a:t> </a:t>
            </a:r>
            <a:r>
              <a:rPr lang="en-US" sz="4600" dirty="0" err="1"/>
              <a:t>odnosno</a:t>
            </a:r>
            <a:r>
              <a:rPr lang="en-US" sz="4600" dirty="0"/>
              <a:t> </a:t>
            </a:r>
            <a:r>
              <a:rPr lang="en-US" sz="4600" dirty="0" err="1"/>
              <a:t>prelaskom</a:t>
            </a:r>
            <a:r>
              <a:rPr lang="en-US" sz="4600" dirty="0"/>
              <a:t> u </a:t>
            </a:r>
            <a:r>
              <a:rPr lang="en-US" sz="4600" dirty="0" err="1"/>
              <a:t>vodenu</a:t>
            </a:r>
            <a:r>
              <a:rPr lang="en-US" sz="4600" dirty="0"/>
              <a:t> </a:t>
            </a:r>
            <a:r>
              <a:rPr lang="en-US" sz="4600" dirty="0" err="1"/>
              <a:t>paru</a:t>
            </a:r>
            <a:r>
              <a:rPr lang="en-US" sz="4600" dirty="0"/>
              <a:t> </a:t>
            </a:r>
            <a:r>
              <a:rPr lang="en-US" sz="4600" dirty="0" err="1"/>
              <a:t>dolazi</a:t>
            </a:r>
            <a:r>
              <a:rPr lang="en-US" sz="4600" dirty="0"/>
              <a:t> do </a:t>
            </a:r>
            <a:r>
              <a:rPr lang="en-US" sz="4600" dirty="0" err="1"/>
              <a:t>pojave</a:t>
            </a:r>
            <a:r>
              <a:rPr lang="en-US" sz="4600" dirty="0"/>
              <a:t> </a:t>
            </a:r>
            <a:r>
              <a:rPr lang="en-US" sz="4600" dirty="0" err="1"/>
              <a:t>i</a:t>
            </a:r>
            <a:r>
              <a:rPr lang="en-US" sz="4600" dirty="0"/>
              <a:t> </a:t>
            </a:r>
            <a:r>
              <a:rPr lang="en-US" sz="4600" dirty="0" err="1"/>
              <a:t>efekta</a:t>
            </a:r>
            <a:r>
              <a:rPr lang="en-US" sz="4600" dirty="0"/>
              <a:t> </a:t>
            </a:r>
            <a:r>
              <a:rPr lang="en-US" sz="4600" dirty="0" err="1"/>
              <a:t>ugušivanja</a:t>
            </a:r>
            <a:r>
              <a:rPr lang="en-US" sz="4600" dirty="0"/>
              <a:t> (</a:t>
            </a:r>
            <a:r>
              <a:rPr lang="en-US" sz="4600" dirty="0" err="1"/>
              <a:t>sprečavanja</a:t>
            </a:r>
            <a:r>
              <a:rPr lang="en-US" sz="4600" dirty="0"/>
              <a:t> </a:t>
            </a:r>
            <a:r>
              <a:rPr lang="en-US" sz="4600" dirty="0" err="1"/>
              <a:t>dotoka</a:t>
            </a:r>
            <a:r>
              <a:rPr lang="en-US" sz="4600" dirty="0"/>
              <a:t> </a:t>
            </a:r>
            <a:r>
              <a:rPr lang="en-US" sz="4600" dirty="0" err="1"/>
              <a:t>kiseonika</a:t>
            </a:r>
            <a:r>
              <a:rPr lang="en-US" sz="4600" dirty="0"/>
              <a:t> u </a:t>
            </a:r>
            <a:r>
              <a:rPr lang="en-US" sz="4600" dirty="0" err="1"/>
              <a:t>zonu</a:t>
            </a:r>
            <a:r>
              <a:rPr lang="en-US" sz="4600" dirty="0"/>
              <a:t> </a:t>
            </a:r>
            <a:r>
              <a:rPr lang="en-US" sz="4600" dirty="0" err="1"/>
              <a:t>gorenja</a:t>
            </a:r>
            <a:r>
              <a:rPr lang="en-US" sz="4600" dirty="0" smtClean="0"/>
              <a:t>)</a:t>
            </a:r>
            <a:endParaRPr lang="sr-Latn-RS" sz="4600" dirty="0" smtClean="0"/>
          </a:p>
          <a:p>
            <a:r>
              <a:rPr lang="en-US" sz="4600" u="sng" dirty="0" err="1"/>
              <a:t>Voda</a:t>
            </a:r>
            <a:r>
              <a:rPr lang="en-US" sz="4600" u="sng" dirty="0"/>
              <a:t> se </a:t>
            </a:r>
            <a:r>
              <a:rPr lang="en-US" sz="4600" u="sng" dirty="0" err="1"/>
              <a:t>koristi</a:t>
            </a:r>
            <a:r>
              <a:rPr lang="en-US" sz="4600" u="sng" dirty="0"/>
              <a:t> </a:t>
            </a:r>
            <a:r>
              <a:rPr lang="en-US" sz="4600" u="sng" dirty="0" err="1"/>
              <a:t>kod</a:t>
            </a:r>
            <a:r>
              <a:rPr lang="en-US" sz="4600" u="sng" dirty="0"/>
              <a:t> </a:t>
            </a:r>
            <a:r>
              <a:rPr lang="en-US" sz="4600" u="sng" dirty="0" err="1"/>
              <a:t>sljedećih</a:t>
            </a:r>
            <a:r>
              <a:rPr lang="en-US" sz="4600" u="sng" dirty="0"/>
              <a:t> </a:t>
            </a:r>
            <a:r>
              <a:rPr lang="en-US" sz="4600" u="sng" dirty="0" err="1"/>
              <a:t>požara</a:t>
            </a:r>
            <a:r>
              <a:rPr lang="en-US" sz="4600" u="sng" dirty="0"/>
              <a:t>:</a:t>
            </a:r>
          </a:p>
          <a:p>
            <a:r>
              <a:rPr lang="en-US" sz="4600" dirty="0" err="1"/>
              <a:t>prirodni</a:t>
            </a:r>
            <a:r>
              <a:rPr lang="en-US" sz="4600" dirty="0"/>
              <a:t> </a:t>
            </a:r>
            <a:r>
              <a:rPr lang="en-US" sz="4600" dirty="0" err="1"/>
              <a:t>materijali</a:t>
            </a:r>
            <a:r>
              <a:rPr lang="en-US" sz="4600" dirty="0"/>
              <a:t> </a:t>
            </a:r>
            <a:r>
              <a:rPr lang="en-US" sz="4600" dirty="0" err="1"/>
              <a:t>celulozne</a:t>
            </a:r>
            <a:r>
              <a:rPr lang="en-US" sz="4600" dirty="0"/>
              <a:t> </a:t>
            </a:r>
            <a:r>
              <a:rPr lang="en-US" sz="4600" dirty="0" err="1"/>
              <a:t>građe</a:t>
            </a:r>
            <a:r>
              <a:rPr lang="en-US" sz="4600" dirty="0"/>
              <a:t>  /</a:t>
            </a:r>
            <a:r>
              <a:rPr lang="en-US" sz="4600" dirty="0" err="1"/>
              <a:t>drvo</a:t>
            </a:r>
            <a:r>
              <a:rPr lang="en-US" sz="4600" dirty="0"/>
              <a:t>, </a:t>
            </a:r>
            <a:r>
              <a:rPr lang="en-US" sz="4600" dirty="0" err="1"/>
              <a:t>slama</a:t>
            </a:r>
            <a:r>
              <a:rPr lang="en-US" sz="4600" dirty="0"/>
              <a:t>, </a:t>
            </a:r>
            <a:r>
              <a:rPr lang="en-US" sz="4600" dirty="0" err="1"/>
              <a:t>pamuk</a:t>
            </a:r>
            <a:r>
              <a:rPr lang="en-US" sz="4600" dirty="0"/>
              <a:t>)</a:t>
            </a:r>
          </a:p>
          <a:p>
            <a:r>
              <a:rPr lang="en-US" sz="4600" dirty="0" err="1"/>
              <a:t>mazut</a:t>
            </a:r>
            <a:r>
              <a:rPr lang="en-US" sz="4600" dirty="0"/>
              <a:t>, </a:t>
            </a:r>
            <a:r>
              <a:rPr lang="en-US" sz="4600" dirty="0" err="1"/>
              <a:t>zapaljive</a:t>
            </a:r>
            <a:r>
              <a:rPr lang="en-US" sz="4600" dirty="0"/>
              <a:t> </a:t>
            </a:r>
            <a:r>
              <a:rPr lang="en-US" sz="4600" dirty="0" err="1"/>
              <a:t>tečnosti</a:t>
            </a:r>
            <a:r>
              <a:rPr lang="en-US" sz="4600" dirty="0"/>
              <a:t> s </a:t>
            </a:r>
            <a:r>
              <a:rPr lang="en-US" sz="4600" dirty="0" err="1"/>
              <a:t>plamištem</a:t>
            </a:r>
            <a:r>
              <a:rPr lang="en-US" sz="4600" dirty="0"/>
              <a:t> &gt; 80°C – </a:t>
            </a:r>
            <a:r>
              <a:rPr lang="en-US" sz="4600" dirty="0" err="1"/>
              <a:t>raspršeni</a:t>
            </a:r>
            <a:r>
              <a:rPr lang="en-US" sz="4600" dirty="0"/>
              <a:t> </a:t>
            </a:r>
            <a:r>
              <a:rPr lang="en-US" sz="4600" dirty="0" err="1"/>
              <a:t>mlaz</a:t>
            </a:r>
            <a:endParaRPr lang="en-US" sz="4600" dirty="0"/>
          </a:p>
          <a:p>
            <a:r>
              <a:rPr lang="en-US" sz="4600" dirty="0" err="1"/>
              <a:t>industrijski</a:t>
            </a:r>
            <a:r>
              <a:rPr lang="en-US" sz="4600" dirty="0"/>
              <a:t> </a:t>
            </a:r>
            <a:r>
              <a:rPr lang="en-US" sz="4600" dirty="0" err="1"/>
              <a:t>objekti</a:t>
            </a:r>
            <a:r>
              <a:rPr lang="en-US" sz="4600" dirty="0"/>
              <a:t> </a:t>
            </a:r>
            <a:r>
              <a:rPr lang="en-US" sz="4600" dirty="0" err="1"/>
              <a:t>ako</a:t>
            </a:r>
            <a:r>
              <a:rPr lang="en-US" sz="4600" dirty="0"/>
              <a:t> </a:t>
            </a:r>
            <a:r>
              <a:rPr lang="en-US" sz="4600" dirty="0" err="1"/>
              <a:t>nema</a:t>
            </a:r>
            <a:r>
              <a:rPr lang="en-US" sz="4600" dirty="0"/>
              <a:t> </a:t>
            </a:r>
            <a:r>
              <a:rPr lang="en-US" sz="4600" dirty="0" err="1"/>
              <a:t>materije</a:t>
            </a:r>
            <a:r>
              <a:rPr lang="en-US" sz="4600" dirty="0"/>
              <a:t> </a:t>
            </a:r>
            <a:r>
              <a:rPr lang="en-US" sz="4600" dirty="0" err="1"/>
              <a:t>koje</a:t>
            </a:r>
            <a:r>
              <a:rPr lang="en-US" sz="4600" dirty="0"/>
              <a:t> </a:t>
            </a:r>
            <a:r>
              <a:rPr lang="en-US" sz="4600" dirty="0" err="1"/>
              <a:t>opasno</a:t>
            </a:r>
            <a:r>
              <a:rPr lang="en-US" sz="4600" dirty="0"/>
              <a:t> </a:t>
            </a:r>
            <a:r>
              <a:rPr lang="en-US" sz="4600" dirty="0" err="1"/>
              <a:t>reaguju</a:t>
            </a:r>
            <a:r>
              <a:rPr lang="en-US" sz="4600" dirty="0"/>
              <a:t> s </a:t>
            </a:r>
            <a:r>
              <a:rPr lang="en-US" sz="4600" dirty="0" err="1"/>
              <a:t>vodom</a:t>
            </a:r>
            <a:r>
              <a:rPr lang="en-US" sz="4600" dirty="0"/>
              <a:t> (</a:t>
            </a:r>
            <a:r>
              <a:rPr lang="en-US" sz="4600" dirty="0" err="1"/>
              <a:t>vodoreaktanti</a:t>
            </a:r>
            <a:r>
              <a:rPr lang="en-US" sz="4600" dirty="0"/>
              <a:t>) </a:t>
            </a:r>
          </a:p>
          <a:p>
            <a:r>
              <a:rPr lang="en-US" sz="4600" dirty="0" err="1"/>
              <a:t>stanovi</a:t>
            </a:r>
            <a:r>
              <a:rPr lang="en-US" sz="4600" dirty="0"/>
              <a:t>, </a:t>
            </a:r>
            <a:r>
              <a:rPr lang="en-US" sz="4600" dirty="0" err="1"/>
              <a:t>kancelarije</a:t>
            </a:r>
            <a:r>
              <a:rPr lang="en-US" sz="4600" dirty="0"/>
              <a:t>, </a:t>
            </a:r>
            <a:r>
              <a:rPr lang="en-US" sz="4600" dirty="0" err="1"/>
              <a:t>prodavnice</a:t>
            </a:r>
            <a:endParaRPr lang="en-US" sz="4600" dirty="0"/>
          </a:p>
          <a:p>
            <a:r>
              <a:rPr lang="en-US" sz="4600" dirty="0" err="1"/>
              <a:t>šumski</a:t>
            </a:r>
            <a:r>
              <a:rPr lang="en-US" sz="4600" dirty="0"/>
              <a:t> </a:t>
            </a:r>
            <a:r>
              <a:rPr lang="en-US" sz="4600" dirty="0" err="1"/>
              <a:t>požari</a:t>
            </a:r>
            <a:r>
              <a:rPr lang="en-US" sz="4600" dirty="0"/>
              <a:t> </a:t>
            </a:r>
          </a:p>
          <a:p>
            <a:r>
              <a:rPr lang="en-US" sz="4600" dirty="0" err="1"/>
              <a:t>požari</a:t>
            </a:r>
            <a:r>
              <a:rPr lang="en-US" sz="4600" dirty="0"/>
              <a:t> </a:t>
            </a:r>
            <a:r>
              <a:rPr lang="en-US" sz="4600" dirty="0" err="1"/>
              <a:t>na</a:t>
            </a:r>
            <a:r>
              <a:rPr lang="en-US" sz="4600" dirty="0"/>
              <a:t> </a:t>
            </a:r>
            <a:r>
              <a:rPr lang="en-US" sz="4600" dirty="0" err="1"/>
              <a:t>plovilima</a:t>
            </a:r>
            <a:r>
              <a:rPr lang="en-US" sz="4600" dirty="0"/>
              <a:t> </a:t>
            </a:r>
            <a:r>
              <a:rPr lang="en-US" sz="4600" dirty="0" err="1"/>
              <a:t>i</a:t>
            </a:r>
            <a:r>
              <a:rPr lang="en-US" sz="4600" dirty="0"/>
              <a:t> </a:t>
            </a:r>
            <a:r>
              <a:rPr lang="en-US" sz="4600" dirty="0" err="1"/>
              <a:t>vozilima</a:t>
            </a:r>
            <a:endParaRPr lang="en-US" sz="4600" dirty="0"/>
          </a:p>
          <a:p>
            <a:r>
              <a:rPr lang="en-US" sz="4600" dirty="0" err="1"/>
              <a:t>za</a:t>
            </a:r>
            <a:r>
              <a:rPr lang="en-US" sz="4600" dirty="0"/>
              <a:t> </a:t>
            </a:r>
            <a:r>
              <a:rPr lang="en-US" sz="4600" dirty="0" err="1"/>
              <a:t>hlađenje</a:t>
            </a:r>
            <a:r>
              <a:rPr lang="en-US" sz="4600" dirty="0"/>
              <a:t> </a:t>
            </a:r>
            <a:r>
              <a:rPr lang="en-US" sz="4600" dirty="0" err="1"/>
              <a:t>skladišta</a:t>
            </a:r>
            <a:r>
              <a:rPr lang="en-US" sz="4600" dirty="0"/>
              <a:t>  (</a:t>
            </a:r>
            <a:r>
              <a:rPr lang="en-US" sz="4600" dirty="0" err="1"/>
              <a:t>gasova</a:t>
            </a:r>
            <a:r>
              <a:rPr lang="en-US" sz="4600" dirty="0"/>
              <a:t>, </a:t>
            </a:r>
            <a:r>
              <a:rPr lang="en-US" sz="4600" dirty="0" err="1"/>
              <a:t>zapaljivih</a:t>
            </a:r>
            <a:r>
              <a:rPr lang="en-US" sz="4600" dirty="0"/>
              <a:t> </a:t>
            </a:r>
            <a:r>
              <a:rPr lang="en-US" sz="4600" dirty="0" err="1" smtClean="0"/>
              <a:t>tečnosti</a:t>
            </a:r>
            <a:r>
              <a:rPr lang="sr-Latn-RS" dirty="0" smtClean="0"/>
              <a:t>)</a:t>
            </a:r>
            <a:endParaRPr lang="en-US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56" y="4643450"/>
            <a:ext cx="2334970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525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sr-Latn-RS" dirty="0" smtClean="0"/>
              <a:t>Opšte osobine vode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 smtClean="0"/>
              <a:t> Ograničenja primene vode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9600" y="2395537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Prednosti</a:t>
            </a:r>
            <a:r>
              <a:rPr lang="en-US" dirty="0"/>
              <a:t> :</a:t>
            </a:r>
            <a:endParaRPr lang="en-US" sz="2400" dirty="0"/>
          </a:p>
          <a:p>
            <a:r>
              <a:rPr lang="en-US" sz="2400" dirty="0" err="1"/>
              <a:t>rasprostranjenost</a:t>
            </a:r>
            <a:r>
              <a:rPr lang="en-US" sz="2400" dirty="0"/>
              <a:t>, </a:t>
            </a:r>
            <a:r>
              <a:rPr lang="en-US" sz="2400" dirty="0" err="1"/>
              <a:t>ekonomičnost</a:t>
            </a:r>
            <a:endParaRPr lang="en-US" sz="2400" dirty="0"/>
          </a:p>
          <a:p>
            <a:r>
              <a:rPr lang="en-US" sz="2400" dirty="0" err="1"/>
              <a:t>relativno</a:t>
            </a:r>
            <a:r>
              <a:rPr lang="en-US" sz="2400" dirty="0"/>
              <a:t> </a:t>
            </a:r>
            <a:r>
              <a:rPr lang="en-US" sz="2400" dirty="0" err="1"/>
              <a:t>laka</a:t>
            </a:r>
            <a:r>
              <a:rPr lang="en-US" sz="2400" dirty="0"/>
              <a:t> </a:t>
            </a:r>
            <a:r>
              <a:rPr lang="en-US" sz="2400" dirty="0" err="1"/>
              <a:t>doprema</a:t>
            </a:r>
            <a:endParaRPr lang="en-US" sz="2400" dirty="0"/>
          </a:p>
          <a:p>
            <a:r>
              <a:rPr lang="en-US" sz="2400" dirty="0" err="1"/>
              <a:t>hemijska</a:t>
            </a:r>
            <a:r>
              <a:rPr lang="en-US" sz="2400" dirty="0"/>
              <a:t> </a:t>
            </a:r>
            <a:r>
              <a:rPr lang="en-US" sz="2400" dirty="0" err="1"/>
              <a:t>stabilnost</a:t>
            </a:r>
            <a:endParaRPr lang="en-US" sz="2400" dirty="0"/>
          </a:p>
          <a:p>
            <a:r>
              <a:rPr lang="en-US" sz="2400" dirty="0" err="1"/>
              <a:t>visoka</a:t>
            </a:r>
            <a:r>
              <a:rPr lang="en-US" sz="2400" dirty="0"/>
              <a:t> </a:t>
            </a:r>
            <a:r>
              <a:rPr lang="en-US" sz="2400" dirty="0" err="1"/>
              <a:t>specifična</a:t>
            </a:r>
            <a:r>
              <a:rPr lang="en-US" sz="2400" dirty="0"/>
              <a:t> </a:t>
            </a:r>
            <a:r>
              <a:rPr lang="en-US" sz="2400" dirty="0" err="1"/>
              <a:t>toplota</a:t>
            </a:r>
            <a:endParaRPr lang="en-US" sz="2400" dirty="0"/>
          </a:p>
          <a:p>
            <a:r>
              <a:rPr lang="en-US" sz="2400" dirty="0" err="1"/>
              <a:t>mogućnost</a:t>
            </a:r>
            <a:r>
              <a:rPr lang="en-US" sz="2400" dirty="0"/>
              <a:t> </a:t>
            </a:r>
            <a:r>
              <a:rPr lang="en-US" sz="2400" dirty="0" err="1"/>
              <a:t>mešanja</a:t>
            </a:r>
            <a:r>
              <a:rPr lang="en-US" sz="2400" dirty="0"/>
              <a:t> s </a:t>
            </a:r>
            <a:r>
              <a:rPr lang="en-US" sz="2400" dirty="0" err="1"/>
              <a:t>retardantima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32485" y="2404502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Nedostaci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delotvorna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gašenju</a:t>
            </a:r>
            <a:r>
              <a:rPr lang="en-US" sz="2000" dirty="0"/>
              <a:t> </a:t>
            </a:r>
            <a:r>
              <a:rPr lang="en-US" sz="2000" dirty="0" err="1"/>
              <a:t>tečnosti</a:t>
            </a:r>
            <a:r>
              <a:rPr lang="en-US" sz="2000" dirty="0"/>
              <a:t>  s </a:t>
            </a:r>
            <a:r>
              <a:rPr lang="en-US" sz="2000" dirty="0" err="1"/>
              <a:t>plamištem</a:t>
            </a:r>
            <a:r>
              <a:rPr lang="en-US" sz="2000" dirty="0"/>
              <a:t> &lt; 80°C</a:t>
            </a:r>
          </a:p>
          <a:p>
            <a:r>
              <a:rPr lang="en-US" sz="2000" dirty="0" err="1"/>
              <a:t>opasnost</a:t>
            </a:r>
            <a:r>
              <a:rPr lang="en-US" sz="2000" dirty="0"/>
              <a:t> </a:t>
            </a:r>
            <a:r>
              <a:rPr lang="en-US" sz="2000" dirty="0" err="1"/>
              <a:t>gašenja</a:t>
            </a:r>
            <a:r>
              <a:rPr lang="en-US" sz="2000" dirty="0"/>
              <a:t> </a:t>
            </a:r>
            <a:r>
              <a:rPr lang="en-US" sz="2000" dirty="0" err="1"/>
              <a:t>praškastih</a:t>
            </a:r>
            <a:r>
              <a:rPr lang="en-US" sz="2000" dirty="0"/>
              <a:t> </a:t>
            </a:r>
            <a:r>
              <a:rPr lang="en-US" sz="2000" dirty="0" err="1"/>
              <a:t>materija</a:t>
            </a:r>
            <a:r>
              <a:rPr lang="en-US" sz="2000" dirty="0"/>
              <a:t> → </a:t>
            </a:r>
            <a:r>
              <a:rPr lang="en-US" sz="2000" dirty="0" err="1"/>
              <a:t>eksplozija</a:t>
            </a:r>
            <a:endParaRPr lang="en-US" sz="2000" dirty="0"/>
          </a:p>
          <a:p>
            <a:r>
              <a:rPr lang="en-US" sz="2000" dirty="0" err="1"/>
              <a:t>opasnost</a:t>
            </a:r>
            <a:r>
              <a:rPr lang="en-US" sz="2000" dirty="0"/>
              <a:t> od </a:t>
            </a:r>
            <a:r>
              <a:rPr lang="en-US" sz="2000" dirty="0" err="1"/>
              <a:t>nastajanja</a:t>
            </a:r>
            <a:r>
              <a:rPr lang="en-US" sz="2000" dirty="0"/>
              <a:t>  </a:t>
            </a:r>
            <a:r>
              <a:rPr lang="en-US" sz="2000" dirty="0" err="1"/>
              <a:t>gasa</a:t>
            </a:r>
            <a:r>
              <a:rPr lang="en-US" sz="2000" dirty="0"/>
              <a:t>  </a:t>
            </a:r>
            <a:r>
              <a:rPr lang="en-US" sz="2000" dirty="0" err="1"/>
              <a:t>praskavca</a:t>
            </a:r>
            <a:r>
              <a:rPr lang="en-US" sz="2000" dirty="0"/>
              <a:t> (O2 + H2)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uporabe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visokim</a:t>
            </a:r>
            <a:r>
              <a:rPr lang="en-US" sz="2000" dirty="0"/>
              <a:t> </a:t>
            </a:r>
            <a:r>
              <a:rPr lang="en-US" sz="2000" dirty="0" err="1"/>
              <a:t>temperaturama</a:t>
            </a:r>
            <a:r>
              <a:rPr lang="en-US" sz="2000" dirty="0"/>
              <a:t> (</a:t>
            </a:r>
            <a:r>
              <a:rPr lang="en-US" sz="2000" dirty="0" err="1"/>
              <a:t>laki</a:t>
            </a:r>
            <a:r>
              <a:rPr lang="en-US" sz="2000" dirty="0"/>
              <a:t> </a:t>
            </a:r>
            <a:r>
              <a:rPr lang="en-US" sz="2000" dirty="0" err="1"/>
              <a:t>metali</a:t>
            </a:r>
            <a:r>
              <a:rPr lang="en-US" sz="2000" dirty="0"/>
              <a:t>), </a:t>
            </a:r>
            <a:r>
              <a:rPr lang="en-US" sz="2000" dirty="0" err="1"/>
              <a:t>dimnjak</a:t>
            </a:r>
            <a:r>
              <a:rPr lang="en-US" sz="2000" dirty="0"/>
              <a:t> (1L </a:t>
            </a:r>
            <a:r>
              <a:rPr lang="en-US" sz="2000" dirty="0" err="1"/>
              <a:t>vode</a:t>
            </a:r>
            <a:r>
              <a:rPr lang="en-US" sz="2000" dirty="0"/>
              <a:t> → 1700 L pare)</a:t>
            </a:r>
          </a:p>
          <a:p>
            <a:r>
              <a:rPr lang="en-US" sz="2000" dirty="0" err="1"/>
              <a:t>poteškoće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gašenju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r>
              <a:rPr lang="en-US" sz="2000" dirty="0"/>
              <a:t>  </a:t>
            </a:r>
            <a:r>
              <a:rPr lang="en-US" sz="2000" dirty="0" err="1"/>
              <a:t>vazduha</a:t>
            </a:r>
            <a:r>
              <a:rPr lang="en-US" sz="2000" dirty="0"/>
              <a:t> &lt; 0°C</a:t>
            </a:r>
          </a:p>
          <a:p>
            <a:r>
              <a:rPr lang="en-US" sz="2000" dirty="0" err="1"/>
              <a:t>značajna</a:t>
            </a:r>
            <a:r>
              <a:rPr lang="en-US" sz="2000" dirty="0"/>
              <a:t> </a:t>
            </a:r>
            <a:r>
              <a:rPr lang="en-US" sz="2000" dirty="0" err="1"/>
              <a:t>materijalna</a:t>
            </a:r>
            <a:r>
              <a:rPr lang="en-US" sz="2000" dirty="0"/>
              <a:t> </a:t>
            </a:r>
            <a:r>
              <a:rPr lang="en-US" sz="2000" dirty="0" err="1"/>
              <a:t>šteta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objektu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uporabe</a:t>
            </a:r>
            <a:r>
              <a:rPr lang="en-US" sz="2000" dirty="0"/>
              <a:t> </a:t>
            </a:r>
            <a:r>
              <a:rPr lang="en-US" sz="2000" dirty="0" err="1"/>
              <a:t>punog</a:t>
            </a:r>
            <a:r>
              <a:rPr lang="en-US" sz="2000" dirty="0"/>
              <a:t> </a:t>
            </a:r>
            <a:r>
              <a:rPr lang="en-US" sz="2000" dirty="0" err="1"/>
              <a:t>mlaza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89659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1090</Words>
  <Application>Microsoft Office PowerPoint</Application>
  <PresentationFormat>On-screen Show (4:3)</PresentationFormat>
  <Paragraphs>124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Interreg-IPA Program prekogranične saradnje Rumuniјa-Srbiјa</vt:lpstr>
      <vt:lpstr> Класификација и динамика пожара </vt:lpstr>
      <vt:lpstr>Slide 3</vt:lpstr>
      <vt:lpstr>Slide 4</vt:lpstr>
      <vt:lpstr>DEFINICIJA I USLOVI KOJE MORAJU ISPUNJAVATI SREDSTVA ZA GAŠENJE</vt:lpstr>
      <vt:lpstr>OSNOVNA SREDSTVA ZA GAŠENJE</vt:lpstr>
      <vt:lpstr>NAČIN DELOVANJA SREDSTAVA ZA GAŠENJE</vt:lpstr>
      <vt:lpstr>VODA KAO SREDSTVO ZA GAŠENJE POŽARA</vt:lpstr>
      <vt:lpstr>Slide 9</vt:lpstr>
      <vt:lpstr>VRSTE POŽARA KOJI SE GASE VODOM</vt:lpstr>
      <vt:lpstr>PENA KAO SREDSTVO ZA GAŠENJE POŽARA</vt:lpstr>
      <vt:lpstr>VRSTE POŽARA KOJI SE GASE PENOM</vt:lpstr>
      <vt:lpstr>UGLJEN – DIOKSID (CO2) KAO SREDSTVO ZA GAŠENJE POŽARA</vt:lpstr>
      <vt:lpstr>VRSTA POŽARA KOJI SE GASE SA UGLJEN-DIOKSIDOM-OBLAST PRIMENE</vt:lpstr>
      <vt:lpstr>PRAH KAO SREDSTVO ZA GAŠENJE POŽARA</vt:lpstr>
      <vt:lpstr>NAČIN DELOVANJA PRAHA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Djuric</cp:lastModifiedBy>
  <cp:revision>117</cp:revision>
  <cp:lastPrinted>2015-11-09T07:34:14Z</cp:lastPrinted>
  <dcterms:created xsi:type="dcterms:W3CDTF">2015-10-27T11:54:26Z</dcterms:created>
  <dcterms:modified xsi:type="dcterms:W3CDTF">2023-04-24T09:08:36Z</dcterms:modified>
</cp:coreProperties>
</file>