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478" r:id="rId4"/>
    <p:sldId id="371" r:id="rId5"/>
    <p:sldId id="479" r:id="rId6"/>
    <p:sldId id="480" r:id="rId7"/>
    <p:sldId id="483" r:id="rId8"/>
    <p:sldId id="486" r:id="rId9"/>
    <p:sldId id="503" r:id="rId10"/>
    <p:sldId id="504" r:id="rId11"/>
    <p:sldId id="493" r:id="rId12"/>
    <p:sldId id="496" r:id="rId13"/>
    <p:sldId id="498" r:id="rId14"/>
    <p:sldId id="487" r:id="rId15"/>
    <p:sldId id="489" r:id="rId16"/>
    <p:sldId id="490" r:id="rId17"/>
    <p:sldId id="491" r:id="rId18"/>
    <p:sldId id="505" r:id="rId19"/>
    <p:sldId id="492" r:id="rId20"/>
    <p:sldId id="383" r:id="rId21"/>
    <p:sldId id="370" r:id="rId22"/>
    <p:sldId id="500" r:id="rId23"/>
    <p:sldId id="384" r:id="rId24"/>
    <p:sldId id="481" r:id="rId25"/>
    <p:sldId id="388" r:id="rId26"/>
    <p:sldId id="485" r:id="rId27"/>
    <p:sldId id="482" r:id="rId28"/>
    <p:sldId id="393" r:id="rId29"/>
    <p:sldId id="484" r:id="rId30"/>
    <p:sldId id="389" r:id="rId31"/>
    <p:sldId id="391" r:id="rId32"/>
    <p:sldId id="501" r:id="rId33"/>
    <p:sldId id="390" r:id="rId34"/>
    <p:sldId id="372" r:id="rId35"/>
    <p:sldId id="379" r:id="rId36"/>
    <p:sldId id="381" r:id="rId37"/>
    <p:sldId id="382" r:id="rId38"/>
    <p:sldId id="502" r:id="rId39"/>
    <p:sldId id="475" r:id="rId40"/>
    <p:sldId id="476" r:id="rId41"/>
    <p:sldId id="477" r:id="rId42"/>
    <p:sldId id="25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91156"/>
    <a:srgbClr val="FFCC66"/>
    <a:srgbClr val="004C9F"/>
    <a:srgbClr val="0057A5"/>
    <a:srgbClr val="575756"/>
    <a:srgbClr val="6498C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24556" autoAdjust="0"/>
    <p:restoredTop sz="88905" autoAdjust="0"/>
  </p:normalViewPr>
  <p:slideViewPr>
    <p:cSldViewPr snapToGrid="0">
      <p:cViewPr>
        <p:scale>
          <a:sx n="110" d="100"/>
          <a:sy n="110" d="100"/>
        </p:scale>
        <p:origin x="204" y="17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dimir Lazovic" userId="2b4a3f79-5be6-4100-a3e4-d047501e4f18" providerId="ADAL" clId="{7D61E0CF-93B6-4728-A840-A035141FACC1}"/>
    <pc:docChg chg="custSel modSld">
      <pc:chgData name="Vladimir Lazovic" userId="2b4a3f79-5be6-4100-a3e4-d047501e4f18" providerId="ADAL" clId="{7D61E0CF-93B6-4728-A840-A035141FACC1}" dt="2021-12-28T13:25:20.231" v="1"/>
      <pc:docMkLst>
        <pc:docMk/>
      </pc:docMkLst>
      <pc:sldChg chg="addSp delSp modSp mod delAnim modAnim">
        <pc:chgData name="Vladimir Lazovic" userId="2b4a3f79-5be6-4100-a3e4-d047501e4f18" providerId="ADAL" clId="{7D61E0CF-93B6-4728-A840-A035141FACC1}" dt="2021-12-28T13:25:20.231" v="1"/>
        <pc:sldMkLst>
          <pc:docMk/>
          <pc:sldMk cId="1838898529" sldId="485"/>
        </pc:sldMkLst>
        <pc:picChg chg="del">
          <ac:chgData name="Vladimir Lazovic" userId="2b4a3f79-5be6-4100-a3e4-d047501e4f18" providerId="ADAL" clId="{7D61E0CF-93B6-4728-A840-A035141FACC1}" dt="2021-12-28T13:25:19.304" v="0" actId="478"/>
          <ac:picMkLst>
            <pc:docMk/>
            <pc:sldMk cId="1838898529" sldId="485"/>
            <ac:picMk id="16" creationId="{31D51CC2-5F8D-4849-99D4-EFA03C743D63}"/>
          </ac:picMkLst>
        </pc:picChg>
        <pc:picChg chg="add mod">
          <ac:chgData name="Vladimir Lazovic" userId="2b4a3f79-5be6-4100-a3e4-d047501e4f18" providerId="ADAL" clId="{7D61E0CF-93B6-4728-A840-A035141FACC1}" dt="2021-12-28T13:25:20.231" v="1"/>
          <ac:picMkLst>
            <pc:docMk/>
            <pc:sldMk cId="1838898529" sldId="485"/>
            <ac:picMk id="18" creationId="{C505E288-EB6A-4314-838A-AB73C60E55A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8499F-4F32-418B-9BBE-02ECBE4F4112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20518-9BB2-4434-A278-8A179472F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0732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1330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/>
              <a:t>Улога МУП-СВС</a:t>
            </a:r>
          </a:p>
          <a:p>
            <a:r>
              <a:rPr lang="sr-Cyrl-RS" dirty="0"/>
              <a:t>Улога Министарства здравља</a:t>
            </a:r>
          </a:p>
          <a:p>
            <a:r>
              <a:rPr lang="sr-Cyrl-RS" dirty="0"/>
              <a:t>Улога ЈЛС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dirty="0"/>
              <a:t>Улога Механизма цивилне заштите</a:t>
            </a:r>
          </a:p>
          <a:p>
            <a:r>
              <a:rPr lang="sr-Cyrl-RS" dirty="0"/>
              <a:t>Улога </a:t>
            </a:r>
            <a:r>
              <a:rPr lang="sr-Latn-RS" dirty="0"/>
              <a:t>THW</a:t>
            </a:r>
            <a:endParaRPr lang="sr-Cyrl-RS" dirty="0"/>
          </a:p>
          <a:p>
            <a:r>
              <a:rPr lang="sr-Cyrl-RS" dirty="0"/>
              <a:t>Улога Водовода Обреновац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8575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имале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опрему</a:t>
            </a:r>
            <a:r>
              <a:rPr lang="en-US" dirty="0">
                <a:solidFill>
                  <a:srgbClr val="002060"/>
                </a:solidFill>
              </a:rPr>
              <a:t> у </a:t>
            </a:r>
            <a:r>
              <a:rPr lang="en-US" dirty="0" err="1">
                <a:solidFill>
                  <a:srgbClr val="002060"/>
                </a:solidFill>
              </a:rPr>
              <a:t>распону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од</a:t>
            </a:r>
            <a:r>
              <a:rPr lang="en-US" dirty="0">
                <a:solidFill>
                  <a:srgbClr val="002060"/>
                </a:solidFill>
              </a:rPr>
              <a:t> (</a:t>
            </a:r>
            <a:r>
              <a:rPr lang="en-US" dirty="0" err="1">
                <a:solidFill>
                  <a:srgbClr val="002060"/>
                </a:solidFill>
              </a:rPr>
              <a:t>Сателита</a:t>
            </a:r>
            <a:r>
              <a:rPr lang="en-US" dirty="0">
                <a:solidFill>
                  <a:srgbClr val="002060"/>
                </a:solidFill>
              </a:rPr>
              <a:t> и </a:t>
            </a:r>
            <a:r>
              <a:rPr lang="en-US" dirty="0" err="1">
                <a:solidFill>
                  <a:srgbClr val="002060"/>
                </a:solidFill>
              </a:rPr>
              <a:t>друге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савремене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технологије</a:t>
            </a:r>
            <a:r>
              <a:rPr lang="en-US" dirty="0">
                <a:solidFill>
                  <a:srgbClr val="002060"/>
                </a:solidFill>
              </a:rPr>
              <a:t>) </a:t>
            </a:r>
            <a:r>
              <a:rPr lang="en-US" dirty="0" err="1">
                <a:solidFill>
                  <a:srgbClr val="002060"/>
                </a:solidFill>
              </a:rPr>
              <a:t>из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Француске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је</a:t>
            </a:r>
            <a:r>
              <a:rPr lang="en-US" dirty="0">
                <a:solidFill>
                  <a:srgbClr val="002060"/>
                </a:solidFill>
              </a:rPr>
              <a:t> 25.05.2014</a:t>
            </a:r>
            <a:r>
              <a:rPr lang="sr-Cyrl-RS" dirty="0">
                <a:solidFill>
                  <a:srgbClr val="002060"/>
                </a:solidFill>
              </a:rPr>
              <a:t>.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године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на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захтев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Министарства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здравља</a:t>
            </a:r>
            <a:r>
              <a:rPr lang="en-US" dirty="0">
                <a:solidFill>
                  <a:srgbClr val="002060"/>
                </a:solidFill>
              </a:rPr>
              <a:t> у </a:t>
            </a:r>
            <a:r>
              <a:rPr lang="en-US" dirty="0" err="1">
                <a:solidFill>
                  <a:srgbClr val="002060"/>
                </a:solidFill>
              </a:rPr>
              <a:t>Србију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стигао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тим</a:t>
            </a:r>
            <a:r>
              <a:rPr lang="en-US" dirty="0">
                <a:solidFill>
                  <a:srgbClr val="002060"/>
                </a:solidFill>
              </a:rPr>
              <a:t>*(</a:t>
            </a:r>
            <a:r>
              <a:rPr lang="en-US" dirty="0" err="1">
                <a:solidFill>
                  <a:srgbClr val="002060"/>
                </a:solidFill>
              </a:rPr>
              <a:t>од</a:t>
            </a:r>
            <a:r>
              <a:rPr lang="en-US" dirty="0">
                <a:solidFill>
                  <a:srgbClr val="002060"/>
                </a:solidFill>
              </a:rPr>
              <a:t> 40 </a:t>
            </a:r>
            <a:r>
              <a:rPr lang="sr-Cyrl-RS" dirty="0">
                <a:solidFill>
                  <a:srgbClr val="002060"/>
                </a:solidFill>
              </a:rPr>
              <a:t>ч</a:t>
            </a:r>
            <a:r>
              <a:rPr lang="en-US" dirty="0" err="1">
                <a:solidFill>
                  <a:srgbClr val="002060"/>
                </a:solidFill>
              </a:rPr>
              <a:t>ланова</a:t>
            </a:r>
            <a:r>
              <a:rPr lang="en-US" dirty="0">
                <a:solidFill>
                  <a:srgbClr val="002060"/>
                </a:solidFill>
              </a:rPr>
              <a:t>) </a:t>
            </a:r>
            <a:r>
              <a:rPr lang="en-US" dirty="0" err="1">
                <a:solidFill>
                  <a:srgbClr val="002060"/>
                </a:solidFill>
              </a:rPr>
              <a:t>за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мобилно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пречишћавање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воде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као</a:t>
            </a:r>
            <a:r>
              <a:rPr lang="en-US" dirty="0">
                <a:solidFill>
                  <a:srgbClr val="002060"/>
                </a:solidFill>
              </a:rPr>
              <a:t> и</a:t>
            </a:r>
            <a:r>
              <a:rPr lang="sr-Cyrl-RS" dirty="0">
                <a:solidFill>
                  <a:srgbClr val="002060"/>
                </a:solidFill>
              </a:rPr>
              <a:t> иностране екипе са </a:t>
            </a:r>
            <a:r>
              <a:rPr lang="en-US" dirty="0" err="1">
                <a:solidFill>
                  <a:srgbClr val="002060"/>
                </a:solidFill>
              </a:rPr>
              <a:t>пумп</a:t>
            </a:r>
            <a:r>
              <a:rPr lang="sr-Cyrl-RS" dirty="0">
                <a:solidFill>
                  <a:srgbClr val="002060"/>
                </a:solidFill>
              </a:rPr>
              <a:t>ама </a:t>
            </a:r>
            <a:r>
              <a:rPr lang="en-US" dirty="0">
                <a:solidFill>
                  <a:srgbClr val="002060"/>
                </a:solidFill>
              </a:rPr>
              <a:t>в</a:t>
            </a:r>
            <a:r>
              <a:rPr lang="sr-Cyrl-RS" dirty="0">
                <a:solidFill>
                  <a:srgbClr val="002060"/>
                </a:solidFill>
              </a:rPr>
              <a:t>еликог </a:t>
            </a:r>
            <a:r>
              <a:rPr lang="en-US" dirty="0" err="1">
                <a:solidFill>
                  <a:srgbClr val="002060"/>
                </a:solidFill>
              </a:rPr>
              <a:t>капацитета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sr-Cyrl-RS" dirty="0">
                <a:solidFill>
                  <a:srgbClr val="002060"/>
                </a:solidFill>
              </a:rPr>
              <a:t>(пр. </a:t>
            </a:r>
            <a:r>
              <a:rPr lang="en-US" dirty="0" err="1">
                <a:solidFill>
                  <a:srgbClr val="002060"/>
                </a:solidFill>
              </a:rPr>
              <a:t>ме</a:t>
            </a:r>
            <a:r>
              <a:rPr lang="sr-Cyrl-RS" dirty="0">
                <a:solidFill>
                  <a:srgbClr val="002060"/>
                </a:solidFill>
              </a:rPr>
              <a:t>ђ</a:t>
            </a:r>
            <a:r>
              <a:rPr lang="en-US" dirty="0" err="1">
                <a:solidFill>
                  <a:srgbClr val="002060"/>
                </a:solidFill>
              </a:rPr>
              <a:t>ународн</a:t>
            </a:r>
            <a:r>
              <a:rPr lang="sr-Cyrl-RS" dirty="0">
                <a:solidFill>
                  <a:srgbClr val="002060"/>
                </a:solidFill>
              </a:rPr>
              <a:t>и </a:t>
            </a:r>
            <a:r>
              <a:rPr lang="en-US" dirty="0" err="1">
                <a:solidFill>
                  <a:srgbClr val="002060"/>
                </a:solidFill>
              </a:rPr>
              <a:t>тим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из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Бугарске</a:t>
            </a:r>
            <a:r>
              <a:rPr lang="en-US" dirty="0">
                <a:solidFill>
                  <a:srgbClr val="002060"/>
                </a:solidFill>
              </a:rPr>
              <a:t> и </a:t>
            </a:r>
            <a:r>
              <a:rPr lang="en-US" dirty="0" err="1">
                <a:solidFill>
                  <a:srgbClr val="002060"/>
                </a:solidFill>
              </a:rPr>
              <a:t>Нема</a:t>
            </a:r>
            <a:r>
              <a:rPr lang="sr-Cyrl-RS" dirty="0">
                <a:solidFill>
                  <a:srgbClr val="002060"/>
                </a:solidFill>
              </a:rPr>
              <a:t>ч</a:t>
            </a:r>
            <a:r>
              <a:rPr lang="en-US" dirty="0" err="1">
                <a:solidFill>
                  <a:srgbClr val="002060"/>
                </a:solidFill>
              </a:rPr>
              <a:t>ке</a:t>
            </a:r>
            <a:r>
              <a:rPr lang="sr-Cyrl-RS" dirty="0">
                <a:solidFill>
                  <a:srgbClr val="002060"/>
                </a:solidFill>
              </a:rPr>
              <a:t>)</a:t>
            </a:r>
            <a:r>
              <a:rPr lang="en-US" dirty="0">
                <a:solidFill>
                  <a:srgbClr val="002060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7727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/>
              <a:t>Сектор за ванредне ситуације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3663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Катастрофе не </a:t>
            </a:r>
            <a:r>
              <a:rPr lang="ru-RU" dirty="0" err="1"/>
              <a:t>познају</a:t>
            </a:r>
            <a:r>
              <a:rPr lang="ru-RU" dirty="0"/>
              <a:t> границе и могу </a:t>
            </a:r>
            <a:r>
              <a:rPr lang="ru-RU" dirty="0" err="1"/>
              <a:t>погодити</a:t>
            </a:r>
            <a:r>
              <a:rPr lang="ru-RU" dirty="0"/>
              <a:t> </a:t>
            </a:r>
            <a:r>
              <a:rPr lang="ru-RU" dirty="0" err="1"/>
              <a:t>једну</a:t>
            </a:r>
            <a:r>
              <a:rPr lang="ru-RU" dirty="0"/>
              <a:t> или </a:t>
            </a:r>
            <a:r>
              <a:rPr lang="ru-RU" dirty="0" err="1"/>
              <a:t>више</a:t>
            </a:r>
            <a:r>
              <a:rPr lang="ru-RU" dirty="0"/>
              <a:t> </a:t>
            </a:r>
            <a:r>
              <a:rPr lang="ru-RU" dirty="0" err="1"/>
              <a:t>земаља</a:t>
            </a:r>
            <a:r>
              <a:rPr lang="ru-RU" dirty="0"/>
              <a:t> </a:t>
            </a:r>
            <a:r>
              <a:rPr lang="ru-RU" dirty="0" err="1"/>
              <a:t>истовремено</a:t>
            </a:r>
            <a:r>
              <a:rPr lang="ru-RU" dirty="0"/>
              <a:t> без </a:t>
            </a:r>
            <a:r>
              <a:rPr lang="ru-RU" dirty="0" err="1"/>
              <a:t>упозорења</a:t>
            </a:r>
            <a:r>
              <a:rPr lang="ru-RU" dirty="0"/>
              <a:t>. </a:t>
            </a:r>
            <a:r>
              <a:rPr lang="ru-RU" dirty="0" err="1"/>
              <a:t>Имати</a:t>
            </a:r>
            <a:r>
              <a:rPr lang="ru-RU" dirty="0"/>
              <a:t> добро </a:t>
            </a:r>
            <a:r>
              <a:rPr lang="ru-RU" dirty="0" err="1"/>
              <a:t>координисан</a:t>
            </a:r>
            <a:r>
              <a:rPr lang="ru-RU" dirty="0"/>
              <a:t> </a:t>
            </a:r>
            <a:r>
              <a:rPr lang="ru-RU" dirty="0" err="1"/>
              <a:t>заједнички</a:t>
            </a:r>
            <a:r>
              <a:rPr lang="ru-RU" dirty="0"/>
              <a:t> </a:t>
            </a:r>
            <a:r>
              <a:rPr lang="ru-RU" dirty="0" err="1"/>
              <a:t>одговор</a:t>
            </a:r>
            <a:r>
              <a:rPr lang="ru-RU" dirty="0"/>
              <a:t> </a:t>
            </a:r>
            <a:r>
              <a:rPr lang="ru-RU" dirty="0" err="1"/>
              <a:t>значи</a:t>
            </a:r>
            <a:r>
              <a:rPr lang="ru-RU" dirty="0"/>
              <a:t> да </a:t>
            </a:r>
            <a:r>
              <a:rPr lang="ru-RU" dirty="0" err="1"/>
              <a:t>када</a:t>
            </a:r>
            <a:r>
              <a:rPr lang="ru-RU" dirty="0"/>
              <a:t> су </a:t>
            </a:r>
            <a:r>
              <a:rPr lang="ru-RU" dirty="0" err="1"/>
              <a:t>националне</a:t>
            </a:r>
            <a:r>
              <a:rPr lang="ru-RU" dirty="0"/>
              <a:t> власти </a:t>
            </a:r>
            <a:r>
              <a:rPr lang="ru-RU" dirty="0" err="1"/>
              <a:t>преоптерећене</a:t>
            </a:r>
            <a:r>
              <a:rPr lang="ru-RU" dirty="0"/>
              <a:t>, </a:t>
            </a:r>
            <a:r>
              <a:rPr lang="ru-RU" dirty="0" err="1"/>
              <a:t>оне</a:t>
            </a:r>
            <a:r>
              <a:rPr lang="ru-RU" dirty="0"/>
              <a:t> </a:t>
            </a:r>
            <a:r>
              <a:rPr lang="ru-RU" dirty="0" err="1"/>
              <a:t>имају</a:t>
            </a:r>
            <a:r>
              <a:rPr lang="ru-RU" dirty="0"/>
              <a:t> </a:t>
            </a:r>
            <a:r>
              <a:rPr lang="ru-RU" dirty="0" err="1"/>
              <a:t>једну</a:t>
            </a:r>
            <a:r>
              <a:rPr lang="ru-RU" dirty="0"/>
              <a:t> тачку контакта, а не </a:t>
            </a:r>
            <a:r>
              <a:rPr lang="ru-RU" dirty="0" err="1"/>
              <a:t>више</a:t>
            </a:r>
            <a:r>
              <a:rPr lang="ru-RU" dirty="0"/>
              <a:t> </a:t>
            </a:r>
            <a:r>
              <a:rPr lang="ru-RU" dirty="0" err="1"/>
              <a:t>њих</a:t>
            </a:r>
            <a:r>
              <a:rPr lang="ru-RU" dirty="0"/>
              <a:t>. </a:t>
            </a:r>
            <a:r>
              <a:rPr lang="ru-RU" dirty="0" err="1"/>
              <a:t>Заједнички</a:t>
            </a:r>
            <a:r>
              <a:rPr lang="ru-RU" dirty="0"/>
              <a:t> приступ </a:t>
            </a:r>
            <a:r>
              <a:rPr lang="ru-RU" dirty="0" err="1"/>
              <a:t>додатно</a:t>
            </a:r>
            <a:r>
              <a:rPr lang="ru-RU" dirty="0"/>
              <a:t> </a:t>
            </a:r>
            <a:r>
              <a:rPr lang="ru-RU" dirty="0" err="1"/>
              <a:t>помаже</a:t>
            </a:r>
            <a:r>
              <a:rPr lang="ru-RU" dirty="0"/>
              <a:t> да се </a:t>
            </a:r>
            <a:r>
              <a:rPr lang="ru-RU" dirty="0" err="1"/>
              <a:t>обједине</a:t>
            </a:r>
            <a:r>
              <a:rPr lang="ru-RU" dirty="0"/>
              <a:t> </a:t>
            </a:r>
            <a:r>
              <a:rPr lang="ru-RU" dirty="0" err="1"/>
              <a:t>стручност</a:t>
            </a:r>
            <a:r>
              <a:rPr lang="ru-RU" dirty="0"/>
              <a:t> и </a:t>
            </a:r>
            <a:r>
              <a:rPr lang="ru-RU" dirty="0" err="1"/>
              <a:t>капацитети</a:t>
            </a:r>
            <a:r>
              <a:rPr lang="ru-RU" dirty="0"/>
              <a:t> </a:t>
            </a:r>
            <a:r>
              <a:rPr lang="ru-RU" dirty="0" err="1"/>
              <a:t>оних</a:t>
            </a:r>
            <a:r>
              <a:rPr lang="ru-RU" dirty="0"/>
              <a:t> </a:t>
            </a:r>
            <a:r>
              <a:rPr lang="ru-RU" dirty="0" err="1"/>
              <a:t>који</a:t>
            </a:r>
            <a:r>
              <a:rPr lang="ru-RU" dirty="0"/>
              <a:t> </a:t>
            </a:r>
            <a:r>
              <a:rPr lang="ru-RU" dirty="0" err="1"/>
              <a:t>прве</a:t>
            </a:r>
            <a:r>
              <a:rPr lang="ru-RU" dirty="0"/>
              <a:t> </a:t>
            </a:r>
            <a:r>
              <a:rPr lang="ru-RU" dirty="0" err="1"/>
              <a:t>реагују</a:t>
            </a:r>
            <a:r>
              <a:rPr lang="ru-RU" dirty="0"/>
              <a:t>, </a:t>
            </a:r>
            <a:r>
              <a:rPr lang="ru-RU" dirty="0" err="1"/>
              <a:t>избегава</a:t>
            </a:r>
            <a:r>
              <a:rPr lang="ru-RU" dirty="0"/>
              <a:t> се </a:t>
            </a:r>
            <a:r>
              <a:rPr lang="ru-RU" dirty="0" err="1"/>
              <a:t>дуплирање</a:t>
            </a:r>
            <a:r>
              <a:rPr lang="ru-RU" dirty="0"/>
              <a:t> напора за </a:t>
            </a:r>
            <a:r>
              <a:rPr lang="ru-RU" dirty="0" err="1"/>
              <a:t>пружање</a:t>
            </a:r>
            <a:r>
              <a:rPr lang="ru-RU" dirty="0"/>
              <a:t> </a:t>
            </a:r>
            <a:r>
              <a:rPr lang="ru-RU" dirty="0" err="1"/>
              <a:t>помоћи</a:t>
            </a:r>
            <a:r>
              <a:rPr lang="ru-RU" dirty="0"/>
              <a:t> и </a:t>
            </a:r>
            <a:r>
              <a:rPr lang="ru-RU" dirty="0" err="1"/>
              <a:t>осигурава</a:t>
            </a:r>
            <a:r>
              <a:rPr lang="ru-RU" dirty="0"/>
              <a:t> да </a:t>
            </a:r>
            <a:r>
              <a:rPr lang="ru-RU" dirty="0" err="1"/>
              <a:t>помоћ</a:t>
            </a:r>
            <a:r>
              <a:rPr lang="ru-RU" dirty="0"/>
              <a:t> </a:t>
            </a:r>
            <a:r>
              <a:rPr lang="ru-RU" dirty="0" err="1"/>
              <a:t>задовољава</a:t>
            </a:r>
            <a:r>
              <a:rPr lang="ru-RU" dirty="0"/>
              <a:t> потребе </a:t>
            </a:r>
            <a:r>
              <a:rPr lang="ru-RU" dirty="0" err="1"/>
              <a:t>погођених</a:t>
            </a:r>
            <a:r>
              <a:rPr lang="ru-RU" dirty="0"/>
              <a:t>.</a:t>
            </a:r>
            <a:endParaRPr lang="sr-Latn-RS" dirty="0"/>
          </a:p>
          <a:p>
            <a:endParaRPr lang="sr-Latn-RS" dirty="0"/>
          </a:p>
          <a:p>
            <a:r>
              <a:rPr lang="ru-RU" dirty="0" err="1"/>
              <a:t>Удруживањем</a:t>
            </a:r>
            <a:r>
              <a:rPr lang="ru-RU" dirty="0"/>
              <a:t> </a:t>
            </a:r>
            <a:r>
              <a:rPr lang="ru-RU" dirty="0" err="1"/>
              <a:t>капацитета</a:t>
            </a:r>
            <a:r>
              <a:rPr lang="ru-RU" dirty="0"/>
              <a:t> и способности </a:t>
            </a:r>
            <a:r>
              <a:rPr lang="ru-RU" dirty="0" err="1"/>
              <a:t>цивилне</a:t>
            </a:r>
            <a:r>
              <a:rPr lang="ru-RU" dirty="0"/>
              <a:t> </a:t>
            </a:r>
            <a:r>
              <a:rPr lang="ru-RU" dirty="0" err="1"/>
              <a:t>заштите</a:t>
            </a:r>
            <a:r>
              <a:rPr lang="ru-RU" dirty="0"/>
              <a:t>, </a:t>
            </a:r>
            <a:r>
              <a:rPr lang="ru-RU" dirty="0" err="1"/>
              <a:t>омогућава</a:t>
            </a:r>
            <a:r>
              <a:rPr lang="ru-RU" dirty="0"/>
              <a:t> </a:t>
            </a:r>
            <a:r>
              <a:rPr lang="ru-RU" dirty="0" err="1"/>
              <a:t>снажнији</a:t>
            </a:r>
            <a:r>
              <a:rPr lang="ru-RU" dirty="0"/>
              <a:t> и </a:t>
            </a:r>
            <a:r>
              <a:rPr lang="ru-RU" dirty="0" err="1"/>
              <a:t>кохерентнији</a:t>
            </a:r>
            <a:r>
              <a:rPr lang="ru-RU" dirty="0"/>
              <a:t> </a:t>
            </a:r>
            <a:r>
              <a:rPr lang="ru-RU" dirty="0" err="1"/>
              <a:t>колективни</a:t>
            </a:r>
            <a:r>
              <a:rPr lang="ru-RU" dirty="0"/>
              <a:t> </a:t>
            </a:r>
            <a:r>
              <a:rPr lang="ru-RU" dirty="0" err="1"/>
              <a:t>одговор</a:t>
            </a:r>
            <a:r>
              <a:rPr lang="ru-RU" dirty="0"/>
              <a:t>. </a:t>
            </a:r>
            <a:endParaRPr lang="sr-Latn-RS" dirty="0"/>
          </a:p>
          <a:p>
            <a:r>
              <a:rPr lang="ru-RU" dirty="0" err="1"/>
              <a:t>Поред</a:t>
            </a:r>
            <a:r>
              <a:rPr lang="ru-RU" dirty="0"/>
              <a:t> </a:t>
            </a:r>
            <a:r>
              <a:rPr lang="ru-RU" dirty="0" err="1"/>
              <a:t>држава</a:t>
            </a:r>
            <a:r>
              <a:rPr lang="ru-RU" dirty="0"/>
              <a:t> </a:t>
            </a:r>
            <a:r>
              <a:rPr lang="ru-RU" dirty="0" err="1"/>
              <a:t>чланица</a:t>
            </a:r>
            <a:r>
              <a:rPr lang="ru-RU" dirty="0"/>
              <a:t> ЕУ, </a:t>
            </a:r>
            <a:r>
              <a:rPr lang="ru-RU" dirty="0" err="1"/>
              <a:t>тренутно</a:t>
            </a:r>
            <a:r>
              <a:rPr lang="ru-RU" dirty="0"/>
              <a:t> </a:t>
            </a:r>
            <a:r>
              <a:rPr lang="ru-RU" dirty="0" err="1"/>
              <a:t>постоји</a:t>
            </a:r>
            <a:r>
              <a:rPr lang="ru-RU" dirty="0"/>
              <a:t> 6 </a:t>
            </a:r>
            <a:r>
              <a:rPr lang="ru-RU" dirty="0" err="1"/>
              <a:t>држава</a:t>
            </a:r>
            <a:r>
              <a:rPr lang="ru-RU" dirty="0"/>
              <a:t> </a:t>
            </a:r>
            <a:r>
              <a:rPr lang="ru-RU" dirty="0" err="1"/>
              <a:t>учесница</a:t>
            </a:r>
            <a:r>
              <a:rPr lang="ru-RU" dirty="0"/>
              <a:t> Механизма (</a:t>
            </a:r>
            <a:r>
              <a:rPr lang="ru-RU" dirty="0" err="1"/>
              <a:t>Исланд</a:t>
            </a:r>
            <a:r>
              <a:rPr lang="ru-RU" dirty="0"/>
              <a:t>, </a:t>
            </a:r>
            <a:r>
              <a:rPr lang="ru-RU" dirty="0" err="1"/>
              <a:t>Норвешка</a:t>
            </a:r>
            <a:r>
              <a:rPr lang="ru-RU" dirty="0"/>
              <a:t>, </a:t>
            </a:r>
            <a:r>
              <a:rPr lang="ru-RU" dirty="0" err="1"/>
              <a:t>Србија</a:t>
            </a:r>
            <a:r>
              <a:rPr lang="ru-RU" dirty="0"/>
              <a:t>, </a:t>
            </a:r>
            <a:r>
              <a:rPr lang="ru-RU" dirty="0" err="1"/>
              <a:t>Северна</a:t>
            </a:r>
            <a:r>
              <a:rPr lang="ru-RU" dirty="0"/>
              <a:t> </a:t>
            </a:r>
            <a:r>
              <a:rPr lang="ru-RU" dirty="0" err="1"/>
              <a:t>Македонија</a:t>
            </a:r>
            <a:r>
              <a:rPr lang="ru-RU" dirty="0"/>
              <a:t>, </a:t>
            </a:r>
            <a:r>
              <a:rPr lang="ru-RU" dirty="0" err="1"/>
              <a:t>Црна</a:t>
            </a:r>
            <a:r>
              <a:rPr lang="ru-RU" dirty="0"/>
              <a:t> Гора и </a:t>
            </a:r>
            <a:r>
              <a:rPr lang="ru-RU" dirty="0" err="1"/>
              <a:t>Турска</a:t>
            </a:r>
            <a:r>
              <a:rPr lang="ru-RU" dirty="0"/>
              <a:t>). </a:t>
            </a:r>
            <a:endParaRPr lang="sr-Latn-RS" dirty="0"/>
          </a:p>
          <a:p>
            <a:endParaRPr lang="sr-Latn-RS" dirty="0"/>
          </a:p>
          <a:p>
            <a:r>
              <a:rPr lang="ru-RU" dirty="0"/>
              <a:t>Од </a:t>
            </a:r>
            <a:r>
              <a:rPr lang="ru-RU" dirty="0" err="1"/>
              <a:t>свог</a:t>
            </a:r>
            <a:r>
              <a:rPr lang="ru-RU" dirty="0"/>
              <a:t> </a:t>
            </a:r>
            <a:r>
              <a:rPr lang="ru-RU" dirty="0" err="1"/>
              <a:t>оснивања</a:t>
            </a:r>
            <a:r>
              <a:rPr lang="ru-RU" dirty="0"/>
              <a:t> 2001. године, </a:t>
            </a:r>
            <a:r>
              <a:rPr lang="ru-RU" dirty="0" err="1"/>
              <a:t>Механизам</a:t>
            </a:r>
            <a:r>
              <a:rPr lang="ru-RU" dirty="0"/>
              <a:t> ЕУ за </a:t>
            </a:r>
            <a:r>
              <a:rPr lang="ru-RU" dirty="0" err="1"/>
              <a:t>цивилну</a:t>
            </a:r>
            <a:r>
              <a:rPr lang="ru-RU" dirty="0"/>
              <a:t> </a:t>
            </a:r>
            <a:r>
              <a:rPr lang="ru-RU" dirty="0" err="1"/>
              <a:t>заштиту</a:t>
            </a:r>
            <a:r>
              <a:rPr lang="ru-RU" dirty="0"/>
              <a:t> </a:t>
            </a:r>
            <a:r>
              <a:rPr lang="ru-RU" dirty="0" err="1"/>
              <a:t>је</a:t>
            </a:r>
            <a:r>
              <a:rPr lang="ru-RU" dirty="0"/>
              <a:t> </a:t>
            </a:r>
            <a:r>
              <a:rPr lang="ru-RU" dirty="0" err="1"/>
              <a:t>одговорио</a:t>
            </a:r>
            <a:r>
              <a:rPr lang="ru-RU" dirty="0"/>
              <a:t> на </a:t>
            </a:r>
            <a:r>
              <a:rPr lang="ru-RU" dirty="0" err="1"/>
              <a:t>преко</a:t>
            </a:r>
            <a:r>
              <a:rPr lang="ru-RU" dirty="0"/>
              <a:t> 500 </a:t>
            </a:r>
            <a:r>
              <a:rPr lang="ru-RU" dirty="0" err="1"/>
              <a:t>захтева</a:t>
            </a:r>
            <a:r>
              <a:rPr lang="ru-RU" dirty="0"/>
              <a:t> за </a:t>
            </a:r>
            <a:r>
              <a:rPr lang="ru-RU" dirty="0" err="1"/>
              <a:t>помоћ</a:t>
            </a:r>
            <a:r>
              <a:rPr lang="ru-RU" dirty="0"/>
              <a:t> </a:t>
            </a:r>
            <a:r>
              <a:rPr lang="ru-RU" dirty="0" err="1"/>
              <a:t>унутар</a:t>
            </a:r>
            <a:r>
              <a:rPr lang="ru-RU" dirty="0"/>
              <a:t> и </a:t>
            </a:r>
            <a:r>
              <a:rPr lang="ru-RU" dirty="0" err="1"/>
              <a:t>ван</a:t>
            </a:r>
            <a:r>
              <a:rPr lang="ru-RU" dirty="0"/>
              <a:t> ЕУ.</a:t>
            </a:r>
            <a:endParaRPr lang="sr-Latn-RS" dirty="0"/>
          </a:p>
          <a:p>
            <a:endParaRPr lang="sr-Latn-RS" dirty="0"/>
          </a:p>
          <a:p>
            <a:r>
              <a:rPr lang="ru-RU" dirty="0" err="1"/>
              <a:t>Механизам</a:t>
            </a:r>
            <a:r>
              <a:rPr lang="ru-RU" dirty="0"/>
              <a:t> </a:t>
            </a:r>
            <a:r>
              <a:rPr lang="ru-RU" dirty="0" err="1"/>
              <a:t>такође</a:t>
            </a:r>
            <a:r>
              <a:rPr lang="ru-RU" dirty="0"/>
              <a:t> </a:t>
            </a:r>
            <a:r>
              <a:rPr lang="ru-RU" dirty="0" err="1"/>
              <a:t>помаже</a:t>
            </a:r>
            <a:r>
              <a:rPr lang="ru-RU" dirty="0"/>
              <a:t> у </a:t>
            </a:r>
            <a:r>
              <a:rPr lang="ru-RU" dirty="0" err="1"/>
              <a:t>координацији</a:t>
            </a:r>
            <a:r>
              <a:rPr lang="ru-RU" dirty="0"/>
              <a:t> активности </a:t>
            </a:r>
            <a:r>
              <a:rPr lang="ru-RU" dirty="0" err="1"/>
              <a:t>националних</a:t>
            </a:r>
            <a:r>
              <a:rPr lang="ru-RU" dirty="0"/>
              <a:t> власти у </a:t>
            </a:r>
            <a:r>
              <a:rPr lang="ru-RU" dirty="0" err="1"/>
              <a:t>припреми</a:t>
            </a:r>
            <a:r>
              <a:rPr lang="ru-RU" dirty="0"/>
              <a:t> за катастрофе и </a:t>
            </a:r>
            <a:r>
              <a:rPr lang="ru-RU" dirty="0" err="1"/>
              <a:t>превенцији</a:t>
            </a:r>
            <a:r>
              <a:rPr lang="ru-RU" dirty="0"/>
              <a:t> и </a:t>
            </a:r>
            <a:r>
              <a:rPr lang="ru-RU" dirty="0" err="1"/>
              <a:t>доприноси</a:t>
            </a:r>
            <a:r>
              <a:rPr lang="ru-RU" dirty="0"/>
              <a:t> </a:t>
            </a:r>
            <a:r>
              <a:rPr lang="ru-RU" dirty="0" err="1"/>
              <a:t>размени</a:t>
            </a:r>
            <a:r>
              <a:rPr lang="ru-RU" dirty="0"/>
              <a:t> </a:t>
            </a:r>
            <a:r>
              <a:rPr lang="ru-RU" dirty="0" err="1"/>
              <a:t>најбољих</a:t>
            </a:r>
            <a:r>
              <a:rPr lang="ru-RU" dirty="0"/>
              <a:t> </a:t>
            </a:r>
            <a:r>
              <a:rPr lang="ru-RU" dirty="0" err="1"/>
              <a:t>пракси</a:t>
            </a:r>
            <a:r>
              <a:rPr lang="ru-RU" dirty="0"/>
              <a:t>. </a:t>
            </a:r>
            <a:r>
              <a:rPr lang="ru-RU" dirty="0" err="1"/>
              <a:t>Ово</a:t>
            </a:r>
            <a:r>
              <a:rPr lang="ru-RU" dirty="0"/>
              <a:t> </a:t>
            </a:r>
            <a:r>
              <a:rPr lang="ru-RU" dirty="0" err="1"/>
              <a:t>олакшава</a:t>
            </a:r>
            <a:r>
              <a:rPr lang="ru-RU" dirty="0"/>
              <a:t> </a:t>
            </a:r>
            <a:r>
              <a:rPr lang="ru-RU" dirty="0" err="1"/>
              <a:t>континуирани</a:t>
            </a:r>
            <a:r>
              <a:rPr lang="ru-RU" dirty="0"/>
              <a:t> </a:t>
            </a:r>
            <a:r>
              <a:rPr lang="ru-RU" dirty="0" err="1"/>
              <a:t>развој</a:t>
            </a:r>
            <a:r>
              <a:rPr lang="ru-RU" dirty="0"/>
              <a:t> </a:t>
            </a:r>
            <a:r>
              <a:rPr lang="ru-RU" dirty="0" err="1"/>
              <a:t>виших</a:t>
            </a:r>
            <a:r>
              <a:rPr lang="ru-RU" dirty="0"/>
              <a:t> </a:t>
            </a:r>
            <a:r>
              <a:rPr lang="ru-RU" dirty="0" err="1"/>
              <a:t>заједничких</a:t>
            </a:r>
            <a:r>
              <a:rPr lang="ru-RU" dirty="0"/>
              <a:t> </a:t>
            </a:r>
            <a:r>
              <a:rPr lang="ru-RU" dirty="0" err="1"/>
              <a:t>стандарда</a:t>
            </a:r>
            <a:r>
              <a:rPr lang="ru-RU" dirty="0"/>
              <a:t> </a:t>
            </a:r>
            <a:r>
              <a:rPr lang="ru-RU" dirty="0" err="1"/>
              <a:t>омогућавајући</a:t>
            </a:r>
            <a:r>
              <a:rPr lang="ru-RU" dirty="0"/>
              <a:t> </a:t>
            </a:r>
            <a:r>
              <a:rPr lang="ru-RU" dirty="0" err="1"/>
              <a:t>тимовима</a:t>
            </a:r>
            <a:r>
              <a:rPr lang="ru-RU" dirty="0"/>
              <a:t> да </a:t>
            </a:r>
            <a:r>
              <a:rPr lang="ru-RU" dirty="0" err="1"/>
              <a:t>боље</a:t>
            </a:r>
            <a:r>
              <a:rPr lang="ru-RU" dirty="0"/>
              <a:t> </a:t>
            </a:r>
            <a:r>
              <a:rPr lang="ru-RU" dirty="0" err="1"/>
              <a:t>разумеју</a:t>
            </a:r>
            <a:r>
              <a:rPr lang="ru-RU" dirty="0"/>
              <a:t> различите приступе и раде </a:t>
            </a:r>
            <a:r>
              <a:rPr lang="ru-RU" dirty="0" err="1"/>
              <a:t>наизменично</a:t>
            </a:r>
            <a:r>
              <a:rPr lang="ru-RU" dirty="0"/>
              <a:t> </a:t>
            </a:r>
            <a:r>
              <a:rPr lang="ru-RU" dirty="0" err="1"/>
              <a:t>када</a:t>
            </a:r>
            <a:r>
              <a:rPr lang="ru-RU" dirty="0"/>
              <a:t> </a:t>
            </a:r>
            <a:r>
              <a:rPr lang="ru-RU" dirty="0" err="1"/>
              <a:t>дође</a:t>
            </a:r>
            <a:r>
              <a:rPr lang="ru-RU" dirty="0"/>
              <a:t> до катастрофе.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5256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1812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/>
              <a:t>Уједињене нације су организација која је највише укључена у ублажавање катастрофа широм света, спремност на њих, одговор на њих и опоравак од њих. Сматра се најбоље опремљеним за то због својих јаких односа са већином земаља, посебно са земљама у развоју у којима је помоћ најпотребнија. </a:t>
            </a:r>
          </a:p>
          <a:p>
            <a:endParaRPr lang="sr-Cyrl-RS" dirty="0"/>
          </a:p>
          <a:p>
            <a:r>
              <a:rPr lang="sr-Cyrl-RS" dirty="0"/>
              <a:t>Када се догоде катастрофе, УН је једна од првих организација која се мобилише и остаје у погођеним земљама током периода опоравка дуги низ година.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714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Индивидуалн</a:t>
            </a:r>
            <a:r>
              <a:rPr kumimoji="0" lang="sr-Cyrl-R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акциони</a:t>
            </a:r>
            <a:r>
              <a:rPr kumimoji="0" lang="ru-R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план партнерства </a:t>
            </a:r>
            <a:r>
              <a:rPr kumimoji="0" lang="ru-R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између</a:t>
            </a:r>
            <a:r>
              <a:rPr kumimoji="0" lang="ru-R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Србије</a:t>
            </a:r>
            <a:r>
              <a:rPr kumimoji="0" lang="ru-R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НАТО (ИПАП),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292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Поред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наведеног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међународна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помоћ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може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бити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 виду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међународних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тимова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координацију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процену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у виду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међународних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тимова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саветодавним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мисијама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специфичне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ситуације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опасности.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1403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Поред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наведеног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међународна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помоћ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може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бити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 виду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међународних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тимова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координацију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процену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у виду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међународних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тимова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саветодавним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мисијама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специфичне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ситуације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опасности.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8734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М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еђународни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тимови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се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укључују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свеукупни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национални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одговор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укључују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национални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локални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систем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координације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руковођења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субјектима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снагама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заштите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спасавања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>
              <a:solidFill>
                <a:srgbClr val="4472C4">
                  <a:lumMod val="50000"/>
                </a:srgbClr>
              </a:solidFill>
              <a:latin typeface="Calibri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Међународни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тимови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су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специјализовани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стручно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оспособљени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опремљени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обучени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тимови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за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специфичне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опасности у складу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прописима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стандардима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земаља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из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којих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долазе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дефинисаним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безбедносним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сигурносним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процедурама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за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деловање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Међународни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тимови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су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генерално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самодовољни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за период од 3-7 дана.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dirty="0">
              <a:solidFill>
                <a:srgbClr val="4472C4">
                  <a:lumMod val="50000"/>
                </a:srgbClr>
              </a:solidFill>
              <a:latin typeface="Calibri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Одговорни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су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земљи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која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их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је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упутила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АЛИ у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међународним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мисијама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поступају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 складу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националним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прописима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земље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домаћина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>
              <a:solidFill>
                <a:srgbClr val="4472C4">
                  <a:lumMod val="50000"/>
                </a:srgbClr>
              </a:solidFill>
              <a:latin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Међународни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тимови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су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ангажовани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 складу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потребама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земље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домаћина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 складу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својим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капацитетима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ресурсима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за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одговор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сходно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процени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вође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међународног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тима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испуњености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услова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за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сврсисходно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безбедно и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сигурно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извршење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задатака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,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  <a:latin typeface="Calibri"/>
              </a:rPr>
              <a:t>ангажовани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 су на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  <a:latin typeface="Calibri"/>
              </a:rPr>
              <a:t>отклањању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  <a:latin typeface="Calibri"/>
              </a:rPr>
              <a:t>последица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 том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смислу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потребно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је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омогућити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вођи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међународног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тима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присуство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на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координационим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састанцима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оперативног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карактера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унутар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рада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штабова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за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ванредне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ситуације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других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стручно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оперативних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тимова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за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руковођење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интервенцијом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циљу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омогућавања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директне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комуникације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Поред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наведеног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међународна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помоћ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може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бити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 виду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међународних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тимова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координацију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процену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у виду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међународних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тимова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саветодавним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мисијама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специфичне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ситуације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опасности.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773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/>
              <a:t>Присуство на састанцима или штаба или на оперативним састанцима у оквиру руковођења ситуацијом а у циљу ефикасног укључивања међународних капацитета у одговор на ВС. </a:t>
            </a:r>
            <a:endParaRPr lang="ru-RU" dirty="0"/>
          </a:p>
          <a:p>
            <a:r>
              <a:rPr lang="ru-RU" dirty="0" err="1"/>
              <a:t>Значај</a:t>
            </a:r>
            <a:r>
              <a:rPr lang="ru-RU" dirty="0"/>
              <a:t> </a:t>
            </a:r>
            <a:r>
              <a:rPr lang="ru-RU" dirty="0" err="1"/>
              <a:t>постојања</a:t>
            </a:r>
            <a:r>
              <a:rPr lang="ru-RU" dirty="0"/>
              <a:t> </a:t>
            </a:r>
            <a:r>
              <a:rPr lang="ru-RU" dirty="0" err="1"/>
              <a:t>ажурних</a:t>
            </a:r>
            <a:r>
              <a:rPr lang="ru-RU" dirty="0"/>
              <a:t> </a:t>
            </a:r>
            <a:r>
              <a:rPr lang="ru-RU" dirty="0" err="1"/>
              <a:t>докумената</a:t>
            </a:r>
            <a:r>
              <a:rPr lang="ru-RU" dirty="0"/>
              <a:t>, </a:t>
            </a:r>
            <a:r>
              <a:rPr lang="ru-RU" dirty="0" err="1"/>
              <a:t>као</a:t>
            </a:r>
            <a:r>
              <a:rPr lang="ru-RU" dirty="0"/>
              <a:t> </a:t>
            </a:r>
            <a:r>
              <a:rPr lang="ru-RU" dirty="0" err="1"/>
              <a:t>што</a:t>
            </a:r>
            <a:r>
              <a:rPr lang="ru-RU" dirty="0"/>
              <a:t> су </a:t>
            </a:r>
            <a:r>
              <a:rPr lang="ru-RU" dirty="0" err="1"/>
              <a:t>Процена</a:t>
            </a:r>
            <a:r>
              <a:rPr lang="ru-RU" dirty="0"/>
              <a:t> </a:t>
            </a:r>
            <a:r>
              <a:rPr lang="ru-RU" dirty="0" err="1"/>
              <a:t>ризика</a:t>
            </a:r>
            <a:r>
              <a:rPr lang="ru-RU" dirty="0"/>
              <a:t> од катастрофа и План </a:t>
            </a:r>
            <a:r>
              <a:rPr lang="ru-RU" dirty="0" err="1"/>
              <a:t>заштите</a:t>
            </a:r>
            <a:r>
              <a:rPr lang="ru-RU" dirty="0"/>
              <a:t> и </a:t>
            </a:r>
            <a:r>
              <a:rPr lang="ru-RU" dirty="0" err="1"/>
              <a:t>спасавања</a:t>
            </a:r>
            <a:r>
              <a:rPr lang="ru-RU" dirty="0"/>
              <a:t>, на </a:t>
            </a:r>
            <a:r>
              <a:rPr lang="ru-RU" dirty="0" err="1"/>
              <a:t>нивоу</a:t>
            </a:r>
            <a:r>
              <a:rPr lang="ru-RU" dirty="0"/>
              <a:t> </a:t>
            </a:r>
            <a:r>
              <a:rPr lang="ru-RU" dirty="0" err="1"/>
              <a:t>локалне</a:t>
            </a:r>
            <a:r>
              <a:rPr lang="ru-RU" dirty="0"/>
              <a:t> </a:t>
            </a:r>
            <a:r>
              <a:rPr lang="ru-RU" dirty="0" err="1"/>
              <a:t>самоуправе</a:t>
            </a:r>
            <a:r>
              <a:rPr lang="ru-RU" dirty="0"/>
              <a:t> на </a:t>
            </a:r>
            <a:r>
              <a:rPr lang="ru-RU" dirty="0" err="1"/>
              <a:t>чију</a:t>
            </a:r>
            <a:r>
              <a:rPr lang="ru-RU" dirty="0"/>
              <a:t> </a:t>
            </a:r>
            <a:r>
              <a:rPr lang="ru-RU" dirty="0" err="1"/>
              <a:t>територију</a:t>
            </a:r>
            <a:r>
              <a:rPr lang="ru-RU" dirty="0"/>
              <a:t> </a:t>
            </a:r>
            <a:r>
              <a:rPr lang="ru-RU" dirty="0" err="1"/>
              <a:t>пристиже</a:t>
            </a:r>
            <a:r>
              <a:rPr lang="ru-RU" dirty="0"/>
              <a:t> </a:t>
            </a:r>
            <a:r>
              <a:rPr lang="ru-RU" dirty="0" err="1"/>
              <a:t>међународни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;</a:t>
            </a:r>
          </a:p>
          <a:p>
            <a:endParaRPr lang="sr-Cyrl-RS" dirty="0"/>
          </a:p>
          <a:p>
            <a:pPr marL="342900" lvl="0" indent="-342900" algn="l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dirty="0">
              <a:solidFill>
                <a:srgbClr val="002060"/>
              </a:solidFill>
              <a:cs typeface="Arial" charset="0"/>
            </a:endParaRPr>
          </a:p>
          <a:p>
            <a:pPr marL="342900" lvl="0" indent="-342900" algn="l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 err="1">
                <a:solidFill>
                  <a:srgbClr val="002060"/>
                </a:solidFill>
                <a:cs typeface="Arial" charset="0"/>
              </a:rPr>
              <a:t>Користити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искуства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чланова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међународног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тима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за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решавање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конкретних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ситуација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, а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која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су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базирану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на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вишегодишњем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раду приликом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сложених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акција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заштите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и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спасавања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cs typeface="Arial" charset="0"/>
              </a:rPr>
              <a:t>широм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света;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4021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Међународним</a:t>
            </a:r>
            <a:r>
              <a:rPr lang="ru-RU" dirty="0"/>
              <a:t> </a:t>
            </a:r>
            <a:r>
              <a:rPr lang="ru-RU" dirty="0" err="1"/>
              <a:t>тимовима</a:t>
            </a:r>
            <a:r>
              <a:rPr lang="ru-RU" dirty="0"/>
              <a:t> се </a:t>
            </a:r>
            <a:r>
              <a:rPr lang="ru-RU" dirty="0" err="1"/>
              <a:t>пружа</a:t>
            </a:r>
            <a:r>
              <a:rPr lang="ru-RU" dirty="0"/>
              <a:t> </a:t>
            </a:r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подршка</a:t>
            </a:r>
            <a:r>
              <a:rPr lang="ru-RU" dirty="0"/>
              <a:t> </a:t>
            </a:r>
            <a:r>
              <a:rPr lang="ru-RU" dirty="0" err="1"/>
              <a:t>земље</a:t>
            </a:r>
            <a:r>
              <a:rPr lang="ru-RU" dirty="0"/>
              <a:t> </a:t>
            </a:r>
            <a:r>
              <a:rPr lang="ru-RU" dirty="0" err="1"/>
              <a:t>домаћина</a:t>
            </a:r>
            <a:r>
              <a:rPr lang="ru-RU" dirty="0"/>
              <a:t> у </a:t>
            </a:r>
            <a:r>
              <a:rPr lang="ru-RU" dirty="0" err="1"/>
              <a:t>смислу</a:t>
            </a:r>
            <a:r>
              <a:rPr lang="ru-RU" dirty="0"/>
              <a:t> </a:t>
            </a:r>
            <a:r>
              <a:rPr lang="ru-RU" dirty="0" err="1"/>
              <a:t>подршке</a:t>
            </a:r>
            <a:r>
              <a:rPr lang="ru-RU" dirty="0"/>
              <a:t> за </a:t>
            </a:r>
            <a:r>
              <a:rPr lang="ru-RU" dirty="0" err="1"/>
              <a:t>њихово</a:t>
            </a:r>
            <a:r>
              <a:rPr lang="ru-RU" dirty="0"/>
              <a:t> </a:t>
            </a:r>
            <a:r>
              <a:rPr lang="ru-RU" dirty="0" err="1"/>
              <a:t>ефикасно</a:t>
            </a:r>
            <a:r>
              <a:rPr lang="ru-RU" dirty="0"/>
              <a:t> и </a:t>
            </a:r>
            <a:r>
              <a:rPr lang="ru-RU" dirty="0" err="1"/>
              <a:t>ефектно</a:t>
            </a:r>
            <a:r>
              <a:rPr lang="ru-RU" dirty="0"/>
              <a:t> </a:t>
            </a:r>
            <a:r>
              <a:rPr lang="ru-RU" dirty="0" err="1"/>
              <a:t>ангажовање</a:t>
            </a:r>
            <a:r>
              <a:rPr lang="ru-RU" dirty="0"/>
              <a:t> на </a:t>
            </a:r>
            <a:r>
              <a:rPr lang="ru-RU" dirty="0" err="1"/>
              <a:t>угроженом</a:t>
            </a:r>
            <a:r>
              <a:rPr lang="ru-RU" dirty="0"/>
              <a:t> </a:t>
            </a:r>
            <a:r>
              <a:rPr lang="ru-RU" dirty="0" err="1"/>
              <a:t>подручју</a:t>
            </a:r>
            <a:r>
              <a:rPr lang="ru-RU" dirty="0"/>
              <a:t>. </a:t>
            </a:r>
            <a:r>
              <a:rPr lang="ru-RU" dirty="0" err="1"/>
              <a:t>Подршка</a:t>
            </a:r>
            <a:r>
              <a:rPr lang="ru-RU" dirty="0"/>
              <a:t> </a:t>
            </a:r>
            <a:r>
              <a:rPr lang="ru-RU" dirty="0" err="1"/>
              <a:t>земље</a:t>
            </a:r>
            <a:r>
              <a:rPr lang="ru-RU" dirty="0"/>
              <a:t> </a:t>
            </a:r>
            <a:r>
              <a:rPr lang="ru-RU" dirty="0" err="1"/>
              <a:t>домаћина</a:t>
            </a:r>
            <a:r>
              <a:rPr lang="ru-RU" dirty="0"/>
              <a:t> се </a:t>
            </a:r>
            <a:r>
              <a:rPr lang="ru-RU" dirty="0" err="1"/>
              <a:t>односи</a:t>
            </a:r>
            <a:r>
              <a:rPr lang="ru-RU" dirty="0"/>
              <a:t> на </a:t>
            </a:r>
            <a:r>
              <a:rPr lang="ru-RU" dirty="0" err="1"/>
              <a:t>убрзане</a:t>
            </a:r>
            <a:r>
              <a:rPr lang="ru-RU" dirty="0"/>
              <a:t> процедуре приликом </a:t>
            </a:r>
            <a:r>
              <a:rPr lang="ru-RU" dirty="0" err="1"/>
              <a:t>преласка</a:t>
            </a:r>
            <a:r>
              <a:rPr lang="ru-RU" dirty="0"/>
              <a:t> </a:t>
            </a:r>
            <a:r>
              <a:rPr lang="ru-RU" dirty="0" err="1"/>
              <a:t>државне</a:t>
            </a:r>
            <a:r>
              <a:rPr lang="ru-RU" dirty="0"/>
              <a:t> границе (граница, </a:t>
            </a:r>
            <a:r>
              <a:rPr lang="ru-RU" dirty="0" err="1"/>
              <a:t>царина</a:t>
            </a:r>
            <a:r>
              <a:rPr lang="ru-RU" dirty="0"/>
              <a:t>, </a:t>
            </a:r>
            <a:r>
              <a:rPr lang="ru-RU" dirty="0" err="1"/>
              <a:t>пратња</a:t>
            </a:r>
            <a:r>
              <a:rPr lang="ru-RU" dirty="0"/>
              <a:t>), </a:t>
            </a:r>
            <a:r>
              <a:rPr lang="ru-RU" dirty="0" err="1"/>
              <a:t>затим</a:t>
            </a:r>
            <a:r>
              <a:rPr lang="ru-RU" dirty="0"/>
              <a:t> </a:t>
            </a:r>
            <a:r>
              <a:rPr lang="ru-RU" dirty="0" err="1"/>
              <a:t>пружање</a:t>
            </a:r>
            <a:r>
              <a:rPr lang="ru-RU" dirty="0"/>
              <a:t> </a:t>
            </a:r>
            <a:r>
              <a:rPr lang="ru-RU" dirty="0" err="1"/>
              <a:t>информација</a:t>
            </a:r>
            <a:r>
              <a:rPr lang="ru-RU" dirty="0"/>
              <a:t> о </a:t>
            </a:r>
            <a:r>
              <a:rPr lang="ru-RU" dirty="0" err="1"/>
              <a:t>тренутној</a:t>
            </a:r>
            <a:r>
              <a:rPr lang="ru-RU" dirty="0"/>
              <a:t> </a:t>
            </a:r>
            <a:r>
              <a:rPr lang="ru-RU" dirty="0" err="1"/>
              <a:t>ситуацији</a:t>
            </a:r>
            <a:r>
              <a:rPr lang="ru-RU" dirty="0"/>
              <a:t> и </a:t>
            </a:r>
            <a:r>
              <a:rPr lang="ru-RU" dirty="0" err="1"/>
              <a:t>ангажованим</a:t>
            </a:r>
            <a:r>
              <a:rPr lang="ru-RU" dirty="0"/>
              <a:t> </a:t>
            </a:r>
            <a:r>
              <a:rPr lang="ru-RU" dirty="0" err="1"/>
              <a:t>снагама</a:t>
            </a:r>
            <a:r>
              <a:rPr lang="ru-RU" dirty="0"/>
              <a:t>, </a:t>
            </a:r>
            <a:r>
              <a:rPr lang="ru-RU" dirty="0" err="1"/>
              <a:t>информација</a:t>
            </a:r>
            <a:r>
              <a:rPr lang="ru-RU" dirty="0"/>
              <a:t> о </a:t>
            </a:r>
            <a:r>
              <a:rPr lang="ru-RU" dirty="0" err="1"/>
              <a:t>сигурности</a:t>
            </a:r>
            <a:r>
              <a:rPr lang="ru-RU" dirty="0"/>
              <a:t> и безбедности на </a:t>
            </a:r>
            <a:r>
              <a:rPr lang="ru-RU" dirty="0" err="1"/>
              <a:t>терену</a:t>
            </a:r>
            <a:r>
              <a:rPr lang="ru-RU" dirty="0"/>
              <a:t> и </a:t>
            </a:r>
            <a:r>
              <a:rPr lang="ru-RU" dirty="0" err="1"/>
              <a:t>потенцијалним</a:t>
            </a:r>
            <a:r>
              <a:rPr lang="ru-RU" dirty="0"/>
              <a:t> </a:t>
            </a:r>
            <a:r>
              <a:rPr lang="ru-RU" dirty="0" err="1"/>
              <a:t>опасностима</a:t>
            </a:r>
            <a:r>
              <a:rPr lang="ru-RU" dirty="0"/>
              <a:t>, </a:t>
            </a:r>
            <a:r>
              <a:rPr lang="ru-RU" dirty="0" err="1"/>
              <a:t>помоћни</a:t>
            </a:r>
            <a:r>
              <a:rPr lang="ru-RU" dirty="0"/>
              <a:t> </a:t>
            </a:r>
            <a:r>
              <a:rPr lang="ru-RU" dirty="0" err="1"/>
              <a:t>материјали</a:t>
            </a:r>
            <a:r>
              <a:rPr lang="ru-RU" dirty="0"/>
              <a:t> (мапе), радио </a:t>
            </a:r>
            <a:r>
              <a:rPr lang="ru-RU" dirty="0" err="1"/>
              <a:t>фреквенције</a:t>
            </a:r>
            <a:r>
              <a:rPr lang="ru-RU" dirty="0"/>
              <a:t>, простор за </a:t>
            </a:r>
            <a:r>
              <a:rPr lang="ru-RU" dirty="0" err="1"/>
              <a:t>смештај</a:t>
            </a:r>
            <a:r>
              <a:rPr lang="ru-RU" dirty="0"/>
              <a:t>, </a:t>
            </a:r>
            <a:r>
              <a:rPr lang="ru-RU" dirty="0" err="1"/>
              <a:t>исхрану</a:t>
            </a:r>
            <a:r>
              <a:rPr lang="ru-RU" dirty="0"/>
              <a:t>, </a:t>
            </a:r>
            <a:r>
              <a:rPr lang="ru-RU" dirty="0" err="1"/>
              <a:t>хигјенско-санитарне</a:t>
            </a:r>
            <a:r>
              <a:rPr lang="ru-RU" dirty="0"/>
              <a:t> </a:t>
            </a:r>
            <a:r>
              <a:rPr lang="ru-RU" dirty="0" err="1"/>
              <a:t>услове</a:t>
            </a:r>
            <a:r>
              <a:rPr lang="ru-RU" dirty="0"/>
              <a:t>, </a:t>
            </a:r>
            <a:r>
              <a:rPr lang="ru-RU" dirty="0" err="1"/>
              <a:t>гориво</a:t>
            </a:r>
            <a:r>
              <a:rPr lang="ru-RU" dirty="0"/>
              <a:t>, </a:t>
            </a:r>
            <a:r>
              <a:rPr lang="ru-RU" dirty="0" err="1"/>
              <a:t>прву</a:t>
            </a:r>
            <a:r>
              <a:rPr lang="ru-RU" dirty="0"/>
              <a:t> </a:t>
            </a:r>
            <a:r>
              <a:rPr lang="ru-RU" dirty="0" err="1"/>
              <a:t>помоћ</a:t>
            </a:r>
            <a:r>
              <a:rPr lang="ru-RU" dirty="0"/>
              <a:t>, </a:t>
            </a:r>
            <a:r>
              <a:rPr lang="ru-RU" dirty="0" err="1"/>
              <a:t>неопходне</a:t>
            </a:r>
            <a:r>
              <a:rPr lang="ru-RU" dirty="0"/>
              <a:t> </a:t>
            </a:r>
            <a:r>
              <a:rPr lang="ru-RU" dirty="0" err="1"/>
              <a:t>основне</a:t>
            </a:r>
            <a:r>
              <a:rPr lang="ru-RU" dirty="0"/>
              <a:t> контакте и др., а у складу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степеном</a:t>
            </a:r>
            <a:r>
              <a:rPr lang="ru-RU" dirty="0"/>
              <a:t> </a:t>
            </a:r>
            <a:r>
              <a:rPr lang="ru-RU" dirty="0" err="1"/>
              <a:t>самодовољности</a:t>
            </a:r>
            <a:r>
              <a:rPr lang="ru-RU" dirty="0"/>
              <a:t> </a:t>
            </a:r>
            <a:r>
              <a:rPr lang="ru-RU" dirty="0" err="1"/>
              <a:t>међународног</a:t>
            </a:r>
            <a:r>
              <a:rPr lang="ru-RU" dirty="0"/>
              <a:t> </a:t>
            </a:r>
            <a:r>
              <a:rPr lang="ru-RU" dirty="0" err="1"/>
              <a:t>тима</a:t>
            </a:r>
            <a:r>
              <a:rPr lang="ru-RU" dirty="0"/>
              <a:t>, </a:t>
            </a:r>
            <a:r>
              <a:rPr lang="ru-RU" dirty="0" err="1"/>
              <a:t>односно</a:t>
            </a:r>
            <a:r>
              <a:rPr lang="ru-RU" dirty="0"/>
              <a:t> </a:t>
            </a:r>
            <a:r>
              <a:rPr lang="ru-RU" dirty="0" err="1"/>
              <a:t>могућности</a:t>
            </a:r>
            <a:r>
              <a:rPr lang="ru-RU" dirty="0"/>
              <a:t> </a:t>
            </a:r>
            <a:r>
              <a:rPr lang="ru-RU" dirty="0" err="1"/>
              <a:t>земље</a:t>
            </a:r>
            <a:r>
              <a:rPr lang="ru-RU" dirty="0"/>
              <a:t> </a:t>
            </a:r>
            <a:r>
              <a:rPr lang="ru-RU" dirty="0" err="1"/>
              <a:t>домаћина</a:t>
            </a:r>
            <a:r>
              <a:rPr lang="ru-RU" dirty="0"/>
              <a:t> (</a:t>
            </a:r>
            <a:r>
              <a:rPr lang="ru-RU" dirty="0" err="1"/>
              <a:t>надлежног</a:t>
            </a:r>
            <a:r>
              <a:rPr lang="ru-RU" dirty="0"/>
              <a:t> штаба за </a:t>
            </a:r>
            <a:r>
              <a:rPr lang="ru-RU" dirty="0" err="1"/>
              <a:t>ванредне</a:t>
            </a:r>
            <a:r>
              <a:rPr lang="ru-RU" dirty="0"/>
              <a:t> </a:t>
            </a:r>
            <a:r>
              <a:rPr lang="ru-RU" dirty="0" err="1"/>
              <a:t>ситуације</a:t>
            </a:r>
            <a:r>
              <a:rPr lang="ru-RU" dirty="0"/>
              <a:t>). </a:t>
            </a:r>
          </a:p>
          <a:p>
            <a:endParaRPr lang="ru-RU" dirty="0"/>
          </a:p>
          <a:p>
            <a:r>
              <a:rPr lang="ru-RU" dirty="0" err="1"/>
              <a:t>Препорука</a:t>
            </a:r>
            <a:r>
              <a:rPr lang="ru-RU" dirty="0"/>
              <a:t> </a:t>
            </a:r>
            <a:r>
              <a:rPr lang="ru-RU" dirty="0" err="1"/>
              <a:t>је</a:t>
            </a:r>
            <a:r>
              <a:rPr lang="ru-RU" dirty="0"/>
              <a:t> да се у току </a:t>
            </a:r>
            <a:r>
              <a:rPr lang="ru-RU" dirty="0" err="1"/>
              <a:t>процеса</a:t>
            </a:r>
            <a:r>
              <a:rPr lang="ru-RU" dirty="0"/>
              <a:t> </a:t>
            </a:r>
            <a:r>
              <a:rPr lang="ru-RU" dirty="0" err="1"/>
              <a:t>припреме</a:t>
            </a:r>
            <a:r>
              <a:rPr lang="ru-RU" dirty="0"/>
              <a:t> плана </a:t>
            </a:r>
            <a:r>
              <a:rPr lang="ru-RU" dirty="0" err="1"/>
              <a:t>заштите</a:t>
            </a:r>
            <a:r>
              <a:rPr lang="ru-RU" dirty="0"/>
              <a:t> и </a:t>
            </a:r>
            <a:r>
              <a:rPr lang="ru-RU" dirty="0" err="1"/>
              <a:t>спасавања</a:t>
            </a:r>
            <a:r>
              <a:rPr lang="ru-RU" dirty="0"/>
              <a:t> </a:t>
            </a:r>
            <a:r>
              <a:rPr lang="ru-RU" dirty="0" err="1"/>
              <a:t>дефинишу</a:t>
            </a:r>
            <a:r>
              <a:rPr lang="ru-RU" dirty="0"/>
              <a:t> </a:t>
            </a:r>
            <a:r>
              <a:rPr lang="ru-RU" dirty="0" err="1"/>
              <a:t>потенцијалне</a:t>
            </a:r>
            <a:r>
              <a:rPr lang="ru-RU" dirty="0"/>
              <a:t> </a:t>
            </a:r>
            <a:r>
              <a:rPr lang="ru-RU" dirty="0" err="1"/>
              <a:t>локације</a:t>
            </a:r>
            <a:r>
              <a:rPr lang="ru-RU" dirty="0"/>
              <a:t> за </a:t>
            </a:r>
            <a:r>
              <a:rPr lang="ru-RU" dirty="0" err="1"/>
              <a:t>безбедан</a:t>
            </a:r>
            <a:r>
              <a:rPr lang="ru-RU" dirty="0"/>
              <a:t> прихват и </a:t>
            </a:r>
            <a:r>
              <a:rPr lang="ru-RU" dirty="0" err="1"/>
              <a:t>смештај</a:t>
            </a:r>
            <a:r>
              <a:rPr lang="ru-RU" dirty="0"/>
              <a:t> </a:t>
            </a:r>
            <a:r>
              <a:rPr lang="ru-RU" dirty="0" err="1"/>
              <a:t>међународних</a:t>
            </a:r>
            <a:r>
              <a:rPr lang="ru-RU" dirty="0"/>
              <a:t> </a:t>
            </a:r>
            <a:r>
              <a:rPr lang="ru-RU" dirty="0" err="1"/>
              <a:t>тимова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8846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Република</a:t>
            </a:r>
            <a:r>
              <a:rPr lang="ru-RU" dirty="0"/>
              <a:t> </a:t>
            </a:r>
            <a:r>
              <a:rPr lang="ru-RU" dirty="0" err="1"/>
              <a:t>Србија</a:t>
            </a:r>
            <a:r>
              <a:rPr lang="ru-RU" dirty="0"/>
              <a:t> </a:t>
            </a:r>
            <a:r>
              <a:rPr lang="ru-RU" dirty="0" err="1"/>
              <a:t>је</a:t>
            </a:r>
            <a:r>
              <a:rPr lang="ru-RU" dirty="0"/>
              <a:t> </a:t>
            </a:r>
            <a:r>
              <a:rPr lang="ru-RU" dirty="0" err="1"/>
              <a:t>примила</a:t>
            </a:r>
            <a:r>
              <a:rPr lang="ru-RU" dirty="0"/>
              <a:t> и </a:t>
            </a:r>
            <a:r>
              <a:rPr lang="ru-RU" dirty="0" err="1"/>
              <a:t>хуманитарну</a:t>
            </a:r>
            <a:r>
              <a:rPr lang="ru-RU" dirty="0"/>
              <a:t> и </a:t>
            </a:r>
            <a:r>
              <a:rPr lang="ru-RU" dirty="0" err="1"/>
              <a:t>финансијску</a:t>
            </a:r>
            <a:r>
              <a:rPr lang="ru-RU" dirty="0"/>
              <a:t> </a:t>
            </a:r>
            <a:r>
              <a:rPr lang="ru-RU" dirty="0" err="1"/>
              <a:t>помоћ</a:t>
            </a:r>
            <a:r>
              <a:rPr lang="ru-RU" dirty="0"/>
              <a:t> од </a:t>
            </a:r>
            <a:r>
              <a:rPr lang="ru-RU" dirty="0" err="1"/>
              <a:t>великог</a:t>
            </a:r>
            <a:r>
              <a:rPr lang="ru-RU" dirty="0"/>
              <a:t> </a:t>
            </a:r>
            <a:r>
              <a:rPr lang="ru-RU" dirty="0" err="1"/>
              <a:t>броја</a:t>
            </a:r>
            <a:r>
              <a:rPr lang="ru-RU" dirty="0"/>
              <a:t> </a:t>
            </a:r>
            <a:r>
              <a:rPr lang="ru-RU" dirty="0" err="1"/>
              <a:t>земаља</a:t>
            </a:r>
            <a:r>
              <a:rPr lang="ru-RU" dirty="0"/>
              <a:t>, </a:t>
            </a:r>
            <a:r>
              <a:rPr lang="ru-RU" dirty="0" err="1"/>
              <a:t>међународних</a:t>
            </a:r>
            <a:r>
              <a:rPr lang="ru-RU" dirty="0"/>
              <a:t> </a:t>
            </a:r>
            <a:r>
              <a:rPr lang="ru-RU" dirty="0" err="1"/>
              <a:t>организација</a:t>
            </a:r>
            <a:r>
              <a:rPr lang="ru-RU" dirty="0"/>
              <a:t> и </a:t>
            </a:r>
            <a:r>
              <a:rPr lang="ru-RU" dirty="0" err="1"/>
              <a:t>приватних</a:t>
            </a:r>
            <a:r>
              <a:rPr lang="ru-RU" dirty="0"/>
              <a:t> донатора.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1534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Република</a:t>
            </a:r>
            <a:r>
              <a:rPr lang="ru-RU" dirty="0"/>
              <a:t> </a:t>
            </a:r>
            <a:r>
              <a:rPr lang="ru-RU" dirty="0" err="1"/>
              <a:t>Србија</a:t>
            </a:r>
            <a:r>
              <a:rPr lang="ru-RU" dirty="0"/>
              <a:t> </a:t>
            </a:r>
            <a:r>
              <a:rPr lang="ru-RU" dirty="0" err="1"/>
              <a:t>је</a:t>
            </a:r>
            <a:r>
              <a:rPr lang="ru-RU" dirty="0"/>
              <a:t> </a:t>
            </a:r>
            <a:r>
              <a:rPr lang="ru-RU" dirty="0" err="1"/>
              <a:t>примила</a:t>
            </a:r>
            <a:r>
              <a:rPr lang="ru-RU" dirty="0"/>
              <a:t> и </a:t>
            </a:r>
            <a:r>
              <a:rPr lang="ru-RU" dirty="0" err="1"/>
              <a:t>хуманитарну</a:t>
            </a:r>
            <a:r>
              <a:rPr lang="ru-RU" dirty="0"/>
              <a:t> и </a:t>
            </a:r>
            <a:r>
              <a:rPr lang="ru-RU" dirty="0" err="1"/>
              <a:t>финансијску</a:t>
            </a:r>
            <a:r>
              <a:rPr lang="ru-RU" dirty="0"/>
              <a:t> </a:t>
            </a:r>
            <a:r>
              <a:rPr lang="ru-RU" dirty="0" err="1"/>
              <a:t>помоћ</a:t>
            </a:r>
            <a:r>
              <a:rPr lang="ru-RU" dirty="0"/>
              <a:t> од </a:t>
            </a:r>
            <a:r>
              <a:rPr lang="ru-RU" dirty="0" err="1"/>
              <a:t>великог</a:t>
            </a:r>
            <a:r>
              <a:rPr lang="ru-RU" dirty="0"/>
              <a:t> </a:t>
            </a:r>
            <a:r>
              <a:rPr lang="ru-RU" dirty="0" err="1"/>
              <a:t>броја</a:t>
            </a:r>
            <a:r>
              <a:rPr lang="ru-RU" dirty="0"/>
              <a:t> </a:t>
            </a:r>
            <a:r>
              <a:rPr lang="ru-RU" dirty="0" err="1"/>
              <a:t>земаља</a:t>
            </a:r>
            <a:r>
              <a:rPr lang="ru-RU" dirty="0"/>
              <a:t>, </a:t>
            </a:r>
            <a:r>
              <a:rPr lang="ru-RU" dirty="0" err="1"/>
              <a:t>међународних</a:t>
            </a:r>
            <a:r>
              <a:rPr lang="ru-RU" dirty="0"/>
              <a:t> </a:t>
            </a:r>
            <a:r>
              <a:rPr lang="ru-RU" dirty="0" err="1"/>
              <a:t>организација</a:t>
            </a:r>
            <a:r>
              <a:rPr lang="ru-RU" dirty="0"/>
              <a:t> и </a:t>
            </a:r>
            <a:r>
              <a:rPr lang="ru-RU" dirty="0" err="1"/>
              <a:t>приватних</a:t>
            </a:r>
            <a:r>
              <a:rPr lang="ru-RU" dirty="0"/>
              <a:t> донатора. </a:t>
            </a:r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3BUGARSKA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28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 x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pumpa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1.600 l/min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13 x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pumpa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600 l/min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x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čamac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 x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čamac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vanbrodskim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motorom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x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vatrogasno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vozilo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dirty="0"/>
              <a:t> </a:t>
            </a:r>
          </a:p>
          <a:p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Jagodina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Paraćin</a:t>
            </a:r>
            <a:r>
              <a:rPr lang="en-US" dirty="0"/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Jagodina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Paraćin</a:t>
            </a:r>
            <a:r>
              <a:rPr lang="en-US" dirty="0"/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Jagodina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Paraćin</a:t>
            </a:r>
            <a:r>
              <a:rPr lang="en-US" dirty="0"/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Jagodina</a:t>
            </a:r>
            <a:r>
              <a:rPr lang="en-US" dirty="0"/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Jagodina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DANSKA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26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x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pumpa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26.000 l/min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 x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kamion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x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kamion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dizalicom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x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prikolica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x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prikolica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za ATV/Grizzly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x 60 kVA generator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x 40 kVA generator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dirty="0"/>
              <a:t> </a:t>
            </a:r>
          </a:p>
          <a:p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Svilajnac</a:t>
            </a:r>
            <a:r>
              <a:rPr lang="en-US" dirty="0"/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Svilajnac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dirty="0"/>
              <a:t>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еђународни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тимови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пречишћавање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воде 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Француск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ангажован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Свилајнцу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Ћуприји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Уз то,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француски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тим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испумпавање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воде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налази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се на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територији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Пожаревца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Маљуревац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5779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Република</a:t>
            </a:r>
            <a:r>
              <a:rPr lang="ru-RU" dirty="0"/>
              <a:t> </a:t>
            </a:r>
            <a:r>
              <a:rPr lang="ru-RU" dirty="0" err="1"/>
              <a:t>Србија</a:t>
            </a:r>
            <a:r>
              <a:rPr lang="ru-RU" dirty="0"/>
              <a:t> </a:t>
            </a:r>
            <a:r>
              <a:rPr lang="ru-RU" dirty="0" err="1"/>
              <a:t>је</a:t>
            </a:r>
            <a:r>
              <a:rPr lang="ru-RU" dirty="0"/>
              <a:t> </a:t>
            </a:r>
            <a:r>
              <a:rPr lang="ru-RU" dirty="0" err="1"/>
              <a:t>примила</a:t>
            </a:r>
            <a:r>
              <a:rPr lang="ru-RU" dirty="0"/>
              <a:t> и </a:t>
            </a:r>
            <a:r>
              <a:rPr lang="ru-RU" dirty="0" err="1"/>
              <a:t>хуманитарну</a:t>
            </a:r>
            <a:r>
              <a:rPr lang="ru-RU" dirty="0"/>
              <a:t> и </a:t>
            </a:r>
            <a:r>
              <a:rPr lang="ru-RU" dirty="0" err="1"/>
              <a:t>финансијску</a:t>
            </a:r>
            <a:r>
              <a:rPr lang="ru-RU" dirty="0"/>
              <a:t> </a:t>
            </a:r>
            <a:r>
              <a:rPr lang="ru-RU" dirty="0" err="1"/>
              <a:t>помоћ</a:t>
            </a:r>
            <a:r>
              <a:rPr lang="ru-RU" dirty="0"/>
              <a:t> од </a:t>
            </a:r>
            <a:r>
              <a:rPr lang="ru-RU" dirty="0" err="1"/>
              <a:t>великог</a:t>
            </a:r>
            <a:r>
              <a:rPr lang="ru-RU" dirty="0"/>
              <a:t> </a:t>
            </a:r>
            <a:r>
              <a:rPr lang="ru-RU" dirty="0" err="1"/>
              <a:t>броја</a:t>
            </a:r>
            <a:r>
              <a:rPr lang="ru-RU" dirty="0"/>
              <a:t> </a:t>
            </a:r>
            <a:r>
              <a:rPr lang="ru-RU" dirty="0" err="1"/>
              <a:t>земаља</a:t>
            </a:r>
            <a:r>
              <a:rPr lang="ru-RU" dirty="0"/>
              <a:t>, </a:t>
            </a:r>
            <a:r>
              <a:rPr lang="ru-RU" dirty="0" err="1"/>
              <a:t>међународних</a:t>
            </a:r>
            <a:r>
              <a:rPr lang="ru-RU" dirty="0"/>
              <a:t> </a:t>
            </a:r>
            <a:r>
              <a:rPr lang="ru-RU" dirty="0" err="1"/>
              <a:t>организација</a:t>
            </a:r>
            <a:r>
              <a:rPr lang="ru-RU" dirty="0"/>
              <a:t> и </a:t>
            </a:r>
            <a:r>
              <a:rPr lang="ru-RU" dirty="0" err="1"/>
              <a:t>приватних</a:t>
            </a:r>
            <a:r>
              <a:rPr lang="ru-RU" dirty="0"/>
              <a:t> донатора.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0518-9BB2-4434-A278-8A179472FF6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90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2757-1196-49D1-944F-FEC6699FF1F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7B16F-4064-4EF6-8147-DEFACE5F8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724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2757-1196-49D1-944F-FEC6699FF1F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7B16F-4064-4EF6-8147-DEFACE5F8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514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2757-1196-49D1-944F-FEC6699FF1F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7B16F-4064-4EF6-8147-DEFACE5F8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249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2757-1196-49D1-944F-FEC6699FF1F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7B16F-4064-4EF6-8147-DEFACE5F8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782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2757-1196-49D1-944F-FEC6699FF1F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7B16F-4064-4EF6-8147-DEFACE5F8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189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2757-1196-49D1-944F-FEC6699FF1F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7B16F-4064-4EF6-8147-DEFACE5F8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960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2757-1196-49D1-944F-FEC6699FF1F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7B16F-4064-4EF6-8147-DEFACE5F8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7395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2757-1196-49D1-944F-FEC6699FF1F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7B16F-4064-4EF6-8147-DEFACE5F8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93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2757-1196-49D1-944F-FEC6699FF1F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7B16F-4064-4EF6-8147-DEFACE5F8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6757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2757-1196-49D1-944F-FEC6699FF1F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7B16F-4064-4EF6-8147-DEFACE5F8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297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2757-1196-49D1-944F-FEC6699FF1F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7B16F-4064-4EF6-8147-DEFACE5F8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596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F2757-1196-49D1-944F-FEC6699FF1F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7B16F-4064-4EF6-8147-DEFACE5F8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970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microsoft.com/office/2007/relationships/media" Target="../media/media1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4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10.png"/><Relationship Id="rId10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3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e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17" Type="http://schemas.openxmlformats.org/officeDocument/2006/relationships/image" Target="../media/image3.png"/><Relationship Id="rId2" Type="http://schemas.openxmlformats.org/officeDocument/2006/relationships/image" Target="../media/image70.png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2413" y="1470976"/>
            <a:ext cx="92297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138" y="2941001"/>
            <a:ext cx="914400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445" y="86265"/>
            <a:ext cx="5267053" cy="1129495"/>
          </a:xfrm>
          <a:prstGeom prst="rect">
            <a:avLst/>
          </a:prstGeom>
        </p:spPr>
      </p:pic>
      <p:sp>
        <p:nvSpPr>
          <p:cNvPr id="9" name="Subtitle 17"/>
          <p:cNvSpPr txBox="1">
            <a:spLocks/>
          </p:cNvSpPr>
          <p:nvPr/>
        </p:nvSpPr>
        <p:spPr>
          <a:xfrm>
            <a:off x="1522413" y="5522185"/>
            <a:ext cx="9144000" cy="795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Zrenjanin</a:t>
            </a:r>
            <a:endParaRPr lang="sr-Latn-RS" dirty="0" smtClean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25-27</a:t>
            </a:r>
            <a:r>
              <a:rPr lang="sr-Latn-RS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2023</a:t>
            </a:r>
            <a:r>
              <a:rPr lang="sr-Latn-RS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6247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1338262" y="1611223"/>
            <a:ext cx="9133795" cy="409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GB" altLang="en-US" dirty="0" err="1">
                <a:solidFill>
                  <a:srgbClr val="002060"/>
                </a:solidFill>
              </a:rPr>
              <a:t>Када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размера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sr-Cyrl-RS" altLang="en-US" dirty="0">
                <a:solidFill>
                  <a:srgbClr val="002060"/>
                </a:solidFill>
              </a:rPr>
              <a:t>неке катастрофе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sr-Cyrl-RS" altLang="en-US" b="1" dirty="0">
                <a:solidFill>
                  <a:srgbClr val="002060"/>
                </a:solidFill>
              </a:rPr>
              <a:t>превазиђе</a:t>
            </a:r>
            <a:r>
              <a:rPr lang="en-GB" altLang="en-US" b="1" dirty="0">
                <a:solidFill>
                  <a:srgbClr val="002060"/>
                </a:solidFill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</a:rPr>
              <a:t>способност</a:t>
            </a:r>
            <a:r>
              <a:rPr lang="en-GB" altLang="en-US" b="1" dirty="0">
                <a:solidFill>
                  <a:srgbClr val="002060"/>
                </a:solidFill>
              </a:rPr>
              <a:t> </a:t>
            </a:r>
            <a:r>
              <a:rPr lang="sr-Cyrl-RS" altLang="en-US" b="1" dirty="0">
                <a:solidFill>
                  <a:srgbClr val="002060"/>
                </a:solidFill>
              </a:rPr>
              <a:t>и капацитете </a:t>
            </a:r>
            <a:r>
              <a:rPr lang="en-GB" altLang="en-US" b="1" dirty="0" err="1">
                <a:solidFill>
                  <a:srgbClr val="002060"/>
                </a:solidFill>
              </a:rPr>
              <a:t>једне</a:t>
            </a:r>
            <a:r>
              <a:rPr lang="en-GB" altLang="en-US" b="1" dirty="0">
                <a:solidFill>
                  <a:srgbClr val="002060"/>
                </a:solidFill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</a:rPr>
              <a:t>земље</a:t>
            </a:r>
            <a:r>
              <a:rPr lang="sr-Cyrl-RS" altLang="en-US" b="1" dirty="0">
                <a:solidFill>
                  <a:srgbClr val="002060"/>
                </a:solidFill>
              </a:rPr>
              <a:t> за ефикасан и ефектан одговор и отклањање последица</a:t>
            </a:r>
            <a:r>
              <a:rPr lang="en-GB" altLang="en-US" dirty="0">
                <a:solidFill>
                  <a:srgbClr val="002060"/>
                </a:solidFill>
              </a:rPr>
              <a:t>, </a:t>
            </a:r>
            <a:endParaRPr lang="sr-Cyrl-RS" altLang="en-US" dirty="0">
              <a:solidFill>
                <a:srgbClr val="002060"/>
              </a:solidFill>
            </a:endParaRPr>
          </a:p>
          <a:p>
            <a:pPr algn="l" eaLnBrk="1" hangingPunct="1"/>
            <a:r>
              <a:rPr lang="en-GB" altLang="en-US" dirty="0" err="1">
                <a:solidFill>
                  <a:srgbClr val="002060"/>
                </a:solidFill>
              </a:rPr>
              <a:t>тада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GB" altLang="en-US" dirty="0" err="1">
                <a:solidFill>
                  <a:srgbClr val="002060"/>
                </a:solidFill>
              </a:rPr>
              <a:t>се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sr-Cyrl-RS" altLang="en-US" dirty="0">
                <a:solidFill>
                  <a:srgbClr val="002060"/>
                </a:solidFill>
              </a:rPr>
              <a:t>може затражити </a:t>
            </a:r>
            <a:r>
              <a:rPr lang="sr-Cyrl-RS" altLang="en-US" u="sng" dirty="0">
                <a:solidFill>
                  <a:srgbClr val="002060"/>
                </a:solidFill>
              </a:rPr>
              <a:t>међународна помоћ</a:t>
            </a:r>
            <a:r>
              <a:rPr lang="sr-Cyrl-RS" altLang="en-US" dirty="0">
                <a:solidFill>
                  <a:srgbClr val="002060"/>
                </a:solidFill>
              </a:rPr>
              <a:t> : </a:t>
            </a:r>
          </a:p>
          <a:p>
            <a:pPr algn="l" eaLnBrk="1" hangingPunct="1"/>
            <a:endParaRPr lang="sr-Cyrl-RS" altLang="en-US" dirty="0">
              <a:solidFill>
                <a:srgbClr val="002060"/>
              </a:solidFill>
            </a:endParaRPr>
          </a:p>
          <a:p>
            <a:pPr algn="l" eaLnBrk="1" hangingPunct="1">
              <a:buFont typeface="Wingdings" panose="05000000000000000000" pitchFamily="2" charset="2"/>
              <a:buChar char="ü"/>
            </a:pPr>
            <a:r>
              <a:rPr lang="sr-Cyrl-RS" altLang="en-US" dirty="0">
                <a:solidFill>
                  <a:srgbClr val="002060"/>
                </a:solidFill>
              </a:rPr>
              <a:t>Билатерално </a:t>
            </a:r>
          </a:p>
          <a:p>
            <a:pPr algn="l" eaLnBrk="1" hangingPunct="1">
              <a:buFont typeface="Wingdings" panose="05000000000000000000" pitchFamily="2" charset="2"/>
              <a:buChar char="ü"/>
            </a:pPr>
            <a:r>
              <a:rPr lang="sr-Cyrl-RS" altLang="en-US" dirty="0">
                <a:solidFill>
                  <a:srgbClr val="002060"/>
                </a:solidFill>
              </a:rPr>
              <a:t>Мултилатерално</a:t>
            </a:r>
          </a:p>
          <a:p>
            <a:pPr algn="l" eaLnBrk="1" hangingPunct="1">
              <a:buFont typeface="Wingdings" panose="05000000000000000000" pitchFamily="2" charset="2"/>
              <a:buChar char="ü"/>
            </a:pPr>
            <a:r>
              <a:rPr lang="sr-Cyrl-RS" altLang="en-US" dirty="0">
                <a:solidFill>
                  <a:srgbClr val="002060"/>
                </a:solidFill>
              </a:rPr>
              <a:t>Преко постојећих механизама координације </a:t>
            </a: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034463" cy="1497630"/>
          </a:xfrm>
        </p:spPr>
        <p:txBody>
          <a:bodyPr>
            <a:normAutofit/>
          </a:bodyPr>
          <a:lstStyle/>
          <a:p>
            <a:pPr algn="ctr"/>
            <a:r>
              <a:rPr lang="sr-Cyrl-R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Разумевање контекста пријема међународне помоћи 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113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1116419" y="1742308"/>
            <a:ext cx="10919062" cy="468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Cyrl-R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Дефинисање формалних образаца за прихватање и пружање помоћи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sr-Cyrl-R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Садржај неопходних података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sr-Cyrl-R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Контакт тачке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sr-Cyrl-R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r-Cyrl-RS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Cyrl-R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Дефинисање подршке земље домаћина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sr-Cyrl-R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Основне потребе за ефикасан и ефектан рад међународне помоћи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sr-Cyrl-R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Минимални терет за земљу погођену катастрофом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sr-Cyrl-RS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Cyrl-R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Дефинисање положаја међународних тимова у свеобухватном националном одговору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sr-Cyrl-R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Сарадња са националним снагама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r-Cyrl-R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интероперабилност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034463" cy="1497630"/>
          </a:xfrm>
        </p:spPr>
        <p:txBody>
          <a:bodyPr>
            <a:normAutofit/>
          </a:bodyPr>
          <a:lstStyle/>
          <a:p>
            <a:pPr algn="ctr"/>
            <a:r>
              <a:rPr lang="sr-Cyrl-R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Разумевање контекста пријема међународне помоћи 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45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034463" cy="1497630"/>
          </a:xfrm>
        </p:spPr>
        <p:txBody>
          <a:bodyPr>
            <a:normAutofit/>
          </a:bodyPr>
          <a:lstStyle/>
          <a:p>
            <a:pPr algn="ctr"/>
            <a:r>
              <a:rPr lang="sr-Cyrl-R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Разумевање контекста пријема међународне помоћи 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555D165-A3B4-49BE-B19C-B714F099BD5F}"/>
              </a:ext>
            </a:extLst>
          </p:cNvPr>
          <p:cNvSpPr txBox="1"/>
          <p:nvPr/>
        </p:nvSpPr>
        <p:spPr>
          <a:xfrm>
            <a:off x="1567206" y="1737344"/>
            <a:ext cx="5353547" cy="495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</a:rPr>
              <a:t>Међународни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тимови</a:t>
            </a:r>
            <a:r>
              <a:rPr lang="ru-RU" sz="2400" dirty="0">
                <a:solidFill>
                  <a:srgbClr val="002060"/>
                </a:solidFill>
              </a:rPr>
              <a:t> се </a:t>
            </a:r>
            <a:r>
              <a:rPr lang="ru-RU" sz="2400" dirty="0" err="1">
                <a:solidFill>
                  <a:srgbClr val="002060"/>
                </a:solidFill>
              </a:rPr>
              <a:t>укључују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у </a:t>
            </a:r>
            <a:r>
              <a:rPr lang="ru-RU" sz="2000" dirty="0" err="1">
                <a:solidFill>
                  <a:srgbClr val="002060"/>
                </a:solidFill>
              </a:rPr>
              <a:t>свеукупни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национални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одговор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у </a:t>
            </a:r>
            <a:r>
              <a:rPr lang="ru-RU" sz="2000" dirty="0" err="1">
                <a:solidFill>
                  <a:srgbClr val="002060"/>
                </a:solidFill>
              </a:rPr>
              <a:t>национални</a:t>
            </a:r>
            <a:r>
              <a:rPr lang="ru-RU" sz="2000" dirty="0">
                <a:solidFill>
                  <a:srgbClr val="002060"/>
                </a:solidFill>
              </a:rPr>
              <a:t>/</a:t>
            </a:r>
            <a:r>
              <a:rPr lang="ru-RU" sz="2000" dirty="0" err="1">
                <a:solidFill>
                  <a:srgbClr val="002060"/>
                </a:solidFill>
              </a:rPr>
              <a:t>локални</a:t>
            </a:r>
            <a:r>
              <a:rPr lang="ru-RU" sz="2000" dirty="0">
                <a:solidFill>
                  <a:srgbClr val="002060"/>
                </a:solidFill>
              </a:rPr>
              <a:t> систем </a:t>
            </a:r>
            <a:r>
              <a:rPr lang="ru-RU" sz="2000" dirty="0" err="1">
                <a:solidFill>
                  <a:srgbClr val="002060"/>
                </a:solidFill>
              </a:rPr>
              <a:t>координације</a:t>
            </a:r>
            <a:r>
              <a:rPr lang="ru-RU" sz="2000" dirty="0">
                <a:solidFill>
                  <a:srgbClr val="002060"/>
                </a:solidFill>
              </a:rPr>
              <a:t> и </a:t>
            </a:r>
            <a:r>
              <a:rPr lang="ru-RU" sz="2000" dirty="0" err="1">
                <a:solidFill>
                  <a:srgbClr val="002060"/>
                </a:solidFill>
              </a:rPr>
              <a:t>руковођења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субјектима</a:t>
            </a:r>
            <a:r>
              <a:rPr lang="ru-RU" sz="2000" dirty="0">
                <a:solidFill>
                  <a:srgbClr val="002060"/>
                </a:solidFill>
              </a:rPr>
              <a:t> и </a:t>
            </a:r>
            <a:r>
              <a:rPr lang="ru-RU" sz="2000" dirty="0" err="1">
                <a:solidFill>
                  <a:srgbClr val="002060"/>
                </a:solidFill>
              </a:rPr>
              <a:t>снагама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заштите</a:t>
            </a:r>
            <a:r>
              <a:rPr lang="ru-RU" sz="2000" dirty="0">
                <a:solidFill>
                  <a:srgbClr val="002060"/>
                </a:solidFill>
              </a:rPr>
              <a:t> и </a:t>
            </a:r>
            <a:r>
              <a:rPr lang="ru-RU" sz="2000" dirty="0" err="1">
                <a:solidFill>
                  <a:srgbClr val="002060"/>
                </a:solidFill>
              </a:rPr>
              <a:t>спасавања</a:t>
            </a:r>
            <a:endParaRPr lang="ru-RU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err="1">
                <a:solidFill>
                  <a:srgbClr val="002060"/>
                </a:solidFill>
              </a:rPr>
              <a:t>Одгововорни</a:t>
            </a:r>
            <a:r>
              <a:rPr lang="ru-RU" sz="2000" dirty="0">
                <a:solidFill>
                  <a:srgbClr val="002060"/>
                </a:solidFill>
              </a:rPr>
              <a:t> су </a:t>
            </a:r>
            <a:r>
              <a:rPr lang="ru-RU" sz="2000" dirty="0" err="1">
                <a:solidFill>
                  <a:srgbClr val="002060"/>
                </a:solidFill>
              </a:rPr>
              <a:t>земљи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која</a:t>
            </a:r>
            <a:r>
              <a:rPr lang="ru-RU" sz="2000" dirty="0">
                <a:solidFill>
                  <a:srgbClr val="002060"/>
                </a:solidFill>
              </a:rPr>
              <a:t> их </a:t>
            </a:r>
            <a:r>
              <a:rPr lang="ru-RU" sz="2000" dirty="0" err="1">
                <a:solidFill>
                  <a:srgbClr val="002060"/>
                </a:solidFill>
              </a:rPr>
              <a:t>је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упутила</a:t>
            </a:r>
            <a:endParaRPr lang="ru-RU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У </a:t>
            </a:r>
            <a:r>
              <a:rPr lang="ru-RU" sz="2000" dirty="0" err="1">
                <a:solidFill>
                  <a:srgbClr val="002060"/>
                </a:solidFill>
              </a:rPr>
              <a:t>међународним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мисијама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поступају</a:t>
            </a:r>
            <a:r>
              <a:rPr lang="ru-RU" sz="2000" dirty="0">
                <a:solidFill>
                  <a:srgbClr val="002060"/>
                </a:solidFill>
              </a:rPr>
              <a:t> у складу </a:t>
            </a:r>
            <a:r>
              <a:rPr lang="ru-RU" sz="2000" dirty="0" err="1">
                <a:solidFill>
                  <a:srgbClr val="002060"/>
                </a:solidFill>
              </a:rPr>
              <a:t>са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законима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земље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домаћина</a:t>
            </a:r>
            <a:endParaRPr lang="ru-RU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err="1">
                <a:solidFill>
                  <a:srgbClr val="002060"/>
                </a:solidFill>
              </a:rPr>
              <a:t>Подршка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земље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домаћина</a:t>
            </a:r>
            <a:r>
              <a:rPr lang="ru-RU" sz="2000" dirty="0">
                <a:solidFill>
                  <a:srgbClr val="002060"/>
                </a:solidFill>
              </a:rPr>
              <a:t> за </a:t>
            </a:r>
            <a:r>
              <a:rPr lang="ru-RU" sz="2000" dirty="0" err="1">
                <a:solidFill>
                  <a:srgbClr val="002060"/>
                </a:solidFill>
              </a:rPr>
              <a:t>ефикасан</a:t>
            </a:r>
            <a:r>
              <a:rPr lang="ru-RU" sz="2000" dirty="0">
                <a:solidFill>
                  <a:srgbClr val="002060"/>
                </a:solidFill>
              </a:rPr>
              <a:t> и </a:t>
            </a:r>
            <a:r>
              <a:rPr lang="ru-RU" sz="2000" dirty="0" err="1">
                <a:solidFill>
                  <a:srgbClr val="002060"/>
                </a:solidFill>
              </a:rPr>
              <a:t>ефектан</a:t>
            </a:r>
            <a:r>
              <a:rPr lang="ru-RU" sz="2000" dirty="0">
                <a:solidFill>
                  <a:srgbClr val="002060"/>
                </a:solidFill>
              </a:rPr>
              <a:t> рад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CF2BEF7B-88CD-408F-AA70-BC22BA4F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9733" y="2653553"/>
            <a:ext cx="3803638" cy="243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431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588579" y="1742308"/>
            <a:ext cx="10732564" cy="468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1000" b="1" dirty="0">
              <a:solidFill>
                <a:srgbClr val="002060"/>
              </a:solidFill>
              <a:cs typeface="Arial" charset="0"/>
            </a:endParaRPr>
          </a:p>
          <a:p>
            <a:pPr algn="l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Обезбеђење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подршке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у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смислу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: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смештаја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исхране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логистичке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потребе,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безбедност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медицинска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подршка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комуникације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…</a:t>
            </a:r>
          </a:p>
          <a:p>
            <a:pPr algn="l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Остваривање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сарадње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са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штабом за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ванредне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ситуације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;</a:t>
            </a:r>
          </a:p>
          <a:p>
            <a:pPr algn="l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Међународни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тим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активности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спроводи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на основу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одлука</a:t>
            </a:r>
            <a:r>
              <a:rPr lang="sr-Latn-RS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и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дефинисаних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потреба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надлежних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органа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државе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у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коју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је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пристигао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Улога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официра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за везу –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оперативни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састанци</a:t>
            </a:r>
            <a:endParaRPr lang="ru-RU" sz="2800" dirty="0">
              <a:solidFill>
                <a:srgbClr val="002060"/>
              </a:solidFill>
              <a:cs typeface="Arial" charset="0"/>
            </a:endParaRPr>
          </a:p>
          <a:p>
            <a:pPr algn="l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Значај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постојања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ажурних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докумената</a:t>
            </a:r>
            <a:endParaRPr lang="ru-RU" sz="2800" dirty="0">
              <a:solidFill>
                <a:srgbClr val="002060"/>
              </a:solidFill>
              <a:cs typeface="Arial" charset="0"/>
            </a:endParaRPr>
          </a:p>
          <a:p>
            <a:pPr marL="342900" lvl="0" indent="-342900" algn="l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Остваривање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контакта и </a:t>
            </a:r>
          </a:p>
          <a:p>
            <a:pPr lvl="0" algn="l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002060"/>
                </a:solidFill>
                <a:cs typeface="Arial" charset="0"/>
              </a:rPr>
              <a:t>за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будућу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сарадњу</a:t>
            </a:r>
            <a:r>
              <a:rPr lang="ru-RU" sz="2800" dirty="0">
                <a:solidFill>
                  <a:srgbClr val="002060"/>
                </a:solidFill>
                <a:cs typeface="Arial" charset="0"/>
              </a:rPr>
              <a:t>, у превентивном </a:t>
            </a:r>
            <a:r>
              <a:rPr lang="ru-RU" sz="2800" dirty="0" err="1">
                <a:solidFill>
                  <a:srgbClr val="002060"/>
                </a:solidFill>
                <a:cs typeface="Arial" charset="0"/>
              </a:rPr>
              <a:t>смислу</a:t>
            </a:r>
            <a:endParaRPr lang="sr-Latn-RS" sz="2800" dirty="0">
              <a:solidFill>
                <a:srgbClr val="002060"/>
              </a:solidFill>
              <a:cs typeface="Arial" charset="0"/>
            </a:endParaRPr>
          </a:p>
          <a:p>
            <a:pPr algn="l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2800" dirty="0">
              <a:solidFill>
                <a:srgbClr val="002060"/>
              </a:solidFill>
              <a:cs typeface="Arial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034463" cy="149763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/>
                <a:ea typeface="+mn-ea"/>
                <a:cs typeface="Arial" charset="0"/>
              </a:rPr>
              <a:t>КАРАКТЕРИСТИКЕ РАДА СА МЕЂУНАРОДНИМ ТИМОВИМА 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8938" y="5382884"/>
            <a:ext cx="4842294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044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979715" y="1284514"/>
            <a:ext cx="964508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 err="1">
                <a:solidFill>
                  <a:srgbClr val="4472C4">
                    <a:lumMod val="50000"/>
                  </a:srgbClr>
                </a:solidFill>
              </a:rPr>
              <a:t>Убрзане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</a:rPr>
              <a:t> процедуре приликом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</a:rPr>
              <a:t>преласка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</a:rPr>
              <a:t>државне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</a:rPr>
              <a:t> границе 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 err="1">
                <a:solidFill>
                  <a:srgbClr val="4472C4">
                    <a:lumMod val="50000"/>
                  </a:srgbClr>
                </a:solidFill>
              </a:rPr>
              <a:t>Пружање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</a:rPr>
              <a:t>информација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</a:rPr>
              <a:t> о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</a:rPr>
              <a:t>тренутној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</a:rPr>
              <a:t>ситуацији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</a:rPr>
              <a:t> и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</a:rPr>
              <a:t>ангажованим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</a:rPr>
              <a:t>снагама</a:t>
            </a:r>
            <a:endParaRPr lang="ru-RU" dirty="0">
              <a:solidFill>
                <a:srgbClr val="4472C4">
                  <a:lumMod val="50000"/>
                </a:srgbClr>
              </a:solidFill>
            </a:endParaRPr>
          </a:p>
          <a:p>
            <a:pPr marL="342900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 err="1">
                <a:solidFill>
                  <a:srgbClr val="4472C4">
                    <a:lumMod val="50000"/>
                  </a:srgbClr>
                </a:solidFill>
              </a:rPr>
              <a:t>Снабдевање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</a:rPr>
              <a:t>горивом</a:t>
            </a:r>
            <a:endParaRPr lang="ru-RU" dirty="0">
              <a:solidFill>
                <a:srgbClr val="4472C4">
                  <a:lumMod val="50000"/>
                </a:srgbClr>
              </a:solidFill>
            </a:endParaRPr>
          </a:p>
          <a:p>
            <a:pPr marL="342900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Превоз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земљи</a:t>
            </a:r>
            <a:endParaRPr lang="ru-RU" dirty="0">
              <a:solidFill>
                <a:srgbClr val="4472C4">
                  <a:lumMod val="50000"/>
                </a:srgbClr>
              </a:solidFill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Смештај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храна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смештај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санитарије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Медицинска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подршка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Комуникација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 и радио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  <a:latin typeface="Calibri"/>
              </a:rPr>
              <a:t>веза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indent="-3429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 err="1">
                <a:solidFill>
                  <a:srgbClr val="4472C4">
                    <a:lumMod val="50000"/>
                  </a:srgbClr>
                </a:solidFill>
                <a:latin typeface="Calibri"/>
              </a:rPr>
              <a:t>П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</a:rPr>
              <a:t>омоћни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</a:rPr>
              <a:t>материјали</a:t>
            </a:r>
            <a:endParaRPr lang="ru-RU" dirty="0">
              <a:solidFill>
                <a:srgbClr val="4472C4">
                  <a:lumMod val="50000"/>
                </a:srgb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И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нформација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сигурности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endParaRPr kumimoji="0" lang="sr-Latn-R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безбедности на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терену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endParaRPr kumimoji="0" lang="sr-Latn-R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потенцијалним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опасностима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927" y="278870"/>
            <a:ext cx="9034463" cy="1096961"/>
          </a:xfrm>
        </p:spPr>
        <p:txBody>
          <a:bodyPr>
            <a:normAutofit/>
          </a:bodyPr>
          <a:lstStyle/>
          <a:p>
            <a:pPr algn="ctr"/>
            <a:r>
              <a:rPr lang="sr-Cyrl-R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Подршка земље домаћина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C1ECA5D2-E504-4229-8ED8-E564EEA89ACB}"/>
              </a:ext>
            </a:extLst>
          </p:cNvPr>
          <p:cNvSpPr txBox="1">
            <a:spLocks/>
          </p:cNvSpPr>
          <p:nvPr/>
        </p:nvSpPr>
        <p:spPr bwMode="auto">
          <a:xfrm>
            <a:off x="6834915" y="3802551"/>
            <a:ext cx="4985657" cy="168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err="1">
                <a:solidFill>
                  <a:srgbClr val="002060"/>
                </a:solidFill>
                <a:cs typeface="Arial" charset="0"/>
              </a:rPr>
              <a:t>Подељене</a:t>
            </a:r>
            <a:r>
              <a:rPr lang="ru-RU" sz="24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Arial" charset="0"/>
              </a:rPr>
              <a:t>улоге</a:t>
            </a:r>
            <a:r>
              <a:rPr lang="ru-RU" sz="24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Arial" charset="0"/>
              </a:rPr>
              <a:t>координације</a:t>
            </a:r>
            <a:r>
              <a:rPr lang="ru-RU" sz="2400" dirty="0">
                <a:solidFill>
                  <a:srgbClr val="002060"/>
                </a:solidFill>
                <a:cs typeface="Arial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>
                <a:solidFill>
                  <a:srgbClr val="002060"/>
                </a:solidFill>
                <a:cs typeface="Arial" charset="0"/>
              </a:rPr>
              <a:t>на </a:t>
            </a:r>
            <a:r>
              <a:rPr lang="ru-RU" sz="2400" dirty="0" err="1">
                <a:solidFill>
                  <a:srgbClr val="002060"/>
                </a:solidFill>
                <a:cs typeface="Arial" charset="0"/>
              </a:rPr>
              <a:t>националном</a:t>
            </a:r>
            <a:r>
              <a:rPr lang="ru-RU" sz="24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Arial" charset="0"/>
              </a:rPr>
              <a:t>нивоу</a:t>
            </a:r>
            <a:r>
              <a:rPr lang="ru-RU" sz="2400" dirty="0">
                <a:solidFill>
                  <a:srgbClr val="002060"/>
                </a:solidFill>
                <a:cs typeface="Arial" charset="0"/>
              </a:rPr>
              <a:t> и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err="1">
                <a:solidFill>
                  <a:srgbClr val="002060"/>
                </a:solidFill>
                <a:cs typeface="Arial" charset="0"/>
              </a:rPr>
              <a:t>нивоу</a:t>
            </a:r>
            <a:r>
              <a:rPr lang="ru-RU" sz="24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Arial" charset="0"/>
              </a:rPr>
              <a:t>јединица</a:t>
            </a:r>
            <a:r>
              <a:rPr lang="ru-RU" sz="24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Arial" charset="0"/>
              </a:rPr>
              <a:t>локалне</a:t>
            </a:r>
            <a:r>
              <a:rPr lang="ru-RU" sz="24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Arial" charset="0"/>
              </a:rPr>
              <a:t>самоуправе</a:t>
            </a:r>
            <a:endParaRPr lang="ru-RU" sz="2400" dirty="0">
              <a:solidFill>
                <a:srgbClr val="002060"/>
              </a:solidFill>
              <a:cs typeface="Arial" charset="0"/>
            </a:endParaRPr>
          </a:p>
          <a:p>
            <a:pPr lvl="0" algn="l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sr-Cyrl-CS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728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497711" y="1737343"/>
            <a:ext cx="10953554" cy="467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публик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Србиј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упутил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ј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хт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ћ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sr-Cyrl-R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ђун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дн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ој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ј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дниц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15.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ј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2014.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дин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e.</a:t>
            </a:r>
          </a:p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 algn="l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З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хт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ћ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упућ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ј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</a:t>
            </a:r>
            <a:endParaRPr lang="sr-Cyrl-R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r>
              <a:rPr lang="x-none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бил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лн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ј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sr-Cyrl-R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низ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цивилн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штит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E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пск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униј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e. </a:t>
            </a:r>
          </a:p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endParaRPr lang="en-U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тим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њ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  <a:p>
            <a:pPr marL="342900" lvl="0" indent="-342900"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лик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пт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тим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пумп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вис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цит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тим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чишћ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њ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sr-Latn-C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endParaRPr lang="en-U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034463" cy="1497630"/>
          </a:xfrm>
        </p:spPr>
        <p:txBody>
          <a:bodyPr>
            <a:normAutofit/>
          </a:bodyPr>
          <a:lstStyle/>
          <a:p>
            <a:pPr algn="ctr"/>
            <a:r>
              <a:rPr lang="sr-Cyrl-RS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sr-Cyrl-RS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sr-Cyrl-RS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МАЈСКЕ ПОПЛАВЕ 2014. ГОДИНЕ 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C906E1C-6A90-4E29-8D9D-3C08A9FDF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4735" y="1557276"/>
            <a:ext cx="3171183" cy="4247856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6408" y="5589917"/>
            <a:ext cx="5135592" cy="92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31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1145893" y="1737344"/>
            <a:ext cx="10305371" cy="462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кт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 з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нр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дн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ситу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циј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МУП РС ј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би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дг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 и з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дуж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 з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en-US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oo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рдин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цију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нг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њ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ђун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дних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тим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 п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ђ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ним п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дручјим</a:t>
            </a:r>
            <a:r>
              <a:rPr lang="en-US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пружању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прихватању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хуманитарне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помоћи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била су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укључена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следећа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министарстава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организације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457200" lvl="0" indent="-342900"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Министарство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спољних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послова</a:t>
            </a: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342900"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Министарство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унутрашњих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послова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lvl="0" indent="-342900"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Гранична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полиција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Саобраћајна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полиција</a:t>
            </a: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342900"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Министарство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финансија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царина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marL="457200" lvl="0" indent="-342900"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Црвени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крст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lvl="0" indent="-342900"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Локална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самоуправа</a:t>
            </a:r>
            <a:endParaRPr lang="en-U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endParaRPr lang="en-U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034463" cy="1497630"/>
          </a:xfrm>
        </p:spPr>
        <p:txBody>
          <a:bodyPr>
            <a:normAutofit/>
          </a:bodyPr>
          <a:lstStyle/>
          <a:p>
            <a:pPr algn="ctr"/>
            <a:r>
              <a:rPr lang="sr-Cyrl-RS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sr-Cyrl-RS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sr-Cyrl-RS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МАЈСКЕ ПОПЛАВЕ 2014. ГОДИНЕ 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397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7720589" y="1737343"/>
            <a:ext cx="4310045" cy="316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sr-Latn-C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sr-Latn-C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ћ</a:t>
            </a:r>
            <a:r>
              <a:rPr lang="sr-Latn-C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ј</a:t>
            </a:r>
            <a:r>
              <a:rPr lang="sr-Latn-C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ru-RU" sz="1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пружил</a:t>
            </a:r>
            <a:r>
              <a:rPr lang="sr-Latn-C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sr-Cyrl-R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14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sr-Latn-C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sr-Latn-C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љ</a:t>
            </a:r>
            <a:r>
              <a:rPr lang="sr-Latn-C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R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</a:t>
            </a:r>
          </a:p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22 </a:t>
            </a:r>
            <a:r>
              <a:rPr lang="ru-RU" sz="1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тим</a:t>
            </a:r>
            <a:r>
              <a:rPr lang="sr-Latn-C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563 </a:t>
            </a:r>
            <a:r>
              <a:rPr lang="sr-Cyrl-R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спасилаца)</a:t>
            </a:r>
            <a:endParaRPr lang="sr-Latn-RS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endParaRPr lang="sr-Latn-RS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defRPr/>
            </a:pPr>
            <a:r>
              <a:rPr lang="sr-Cyrl-RS" sz="1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Обреновац, Лазаревац, Прогар, Шабац, Сремска Митровица, Уб, Крупањ, Јагодина, Параћин, </a:t>
            </a:r>
            <a:r>
              <a:rPr lang="sr-Cyrl-RS" sz="18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Свилајнац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r-Cyrl-RS" sz="18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Ћуприја, Пожаревац, Костолац ….</a:t>
            </a:r>
            <a:endParaRPr lang="sr-Latn-RS" sz="18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>
              <a:lnSpc>
                <a:spcPct val="80000"/>
              </a:lnSpc>
              <a:spcBef>
                <a:spcPct val="20000"/>
              </a:spcBef>
              <a:defRPr/>
            </a:pPr>
            <a:endParaRPr lang="en-US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41" y="67187"/>
            <a:ext cx="9034463" cy="1497630"/>
          </a:xfrm>
        </p:spPr>
        <p:txBody>
          <a:bodyPr>
            <a:normAutofit/>
          </a:bodyPr>
          <a:lstStyle/>
          <a:p>
            <a:pPr algn="ctr"/>
            <a:r>
              <a:rPr lang="sr-Cyrl-RS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МАЈСКЕ ПОПЛАВЕ 2014. ГОДИНЕ 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="" xmlns:a16="http://schemas.microsoft.com/office/drawing/2014/main" id="{5E573BB1-D4D1-41B5-8623-953FC87A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686" y="1318608"/>
            <a:ext cx="3472559" cy="4024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r-Cyrl-RS" b="1" dirty="0">
              <a:solidFill>
                <a:schemeClr val="accent1">
                  <a:lumMod val="50000"/>
                </a:schemeClr>
              </a:solidFill>
              <a:cs typeface="Tahoma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accent1">
                  <a:lumMod val="50000"/>
                </a:schemeClr>
              </a:solidFill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b="1" u="sng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ЕУ Механизам Цивилне заштите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r-Cyrl-RS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Немачка (35)</a:t>
            </a:r>
            <a:r>
              <a:rPr lang="sr-Cyrl-C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 </a:t>
            </a:r>
          </a:p>
          <a:p>
            <a:pPr>
              <a:buFont typeface="Arial" pitchFamily="34" charset="0"/>
              <a:buChar char="•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sr-Cyrl-R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Словенија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sr-Cyrl-R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(49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)</a:t>
            </a:r>
            <a:r>
              <a:rPr lang="sr-Cyrl-C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 </a:t>
            </a:r>
          </a:p>
          <a:p>
            <a:pPr>
              <a:buFont typeface="Arial" pitchFamily="34" charset="0"/>
              <a:buChar char="•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Бугарска </a:t>
            </a:r>
            <a:r>
              <a:rPr lang="sr-Cyrl-R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(28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) </a:t>
            </a:r>
            <a:r>
              <a:rPr lang="sr-Cyrl-C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 </a:t>
            </a:r>
          </a:p>
          <a:p>
            <a:pPr>
              <a:buFont typeface="Arial" pitchFamily="34" charset="0"/>
              <a:buChar char="•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Аустрија (57)</a:t>
            </a:r>
            <a:r>
              <a:rPr lang="sr-Cyrl-C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 </a:t>
            </a:r>
          </a:p>
          <a:p>
            <a:pPr>
              <a:buFont typeface="Arial" pitchFamily="34" charset="0"/>
              <a:buChar char="•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Чешка (18)</a:t>
            </a:r>
          </a:p>
          <a:p>
            <a:pPr>
              <a:buFont typeface="Arial" pitchFamily="34" charset="0"/>
              <a:buChar char="•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Француска (88)</a:t>
            </a:r>
          </a:p>
          <a:p>
            <a:pPr>
              <a:buFont typeface="Arial" pitchFamily="34" charset="0"/>
              <a:buChar char="•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Данска</a:t>
            </a:r>
            <a:r>
              <a:rPr lang="sr-Cyrl-C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(30)</a:t>
            </a:r>
          </a:p>
          <a:p>
            <a:pPr>
              <a:buFont typeface="Arial" pitchFamily="34" charset="0"/>
              <a:buChar char="•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Румунија</a:t>
            </a:r>
            <a:r>
              <a:rPr lang="sr-Cyrl-C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(8)</a:t>
            </a:r>
            <a:endParaRPr lang="sr-Latn-RS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+mn-lt"/>
              <a:cs typeface="Tahoma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n-lt"/>
                <a:cs typeface="Tahoma" pitchFamily="34" charset="0"/>
              </a:rPr>
              <a:t> </a:t>
            </a:r>
            <a:endParaRPr lang="sr-Latn-CS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7590813-CF97-4823-B7CE-CFD38818F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7809" y="4903787"/>
            <a:ext cx="30003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EEAA684-38D1-496E-AEF1-52859B755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8719" y="4916355"/>
            <a:ext cx="30003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2">
            <a:extLst>
              <a:ext uri="{FF2B5EF4-FFF2-40B4-BE49-F238E27FC236}">
                <a16:creationId xmlns="" xmlns:a16="http://schemas.microsoft.com/office/drawing/2014/main" id="{956AA2DE-BF56-4990-BE85-EE74401CC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828" y="1128108"/>
            <a:ext cx="2800762" cy="421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r-Latn-RS" b="1" dirty="0">
              <a:solidFill>
                <a:schemeClr val="tx2">
                  <a:lumMod val="75000"/>
                </a:schemeClr>
              </a:solidFill>
              <a:latin typeface="+mn-lt"/>
              <a:cs typeface="Tahoma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r-Latn-RS" b="1" dirty="0">
              <a:solidFill>
                <a:schemeClr val="tx2">
                  <a:lumMod val="75000"/>
                </a:schemeClr>
              </a:solidFill>
              <a:latin typeface="+mn-lt"/>
              <a:cs typeface="Tahoma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+mn-lt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b="1" u="sng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Билатерални односи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Руска</a:t>
            </a:r>
            <a:r>
              <a:rPr lang="sr-Cyrl-C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Федерација (76)</a:t>
            </a:r>
            <a:r>
              <a:rPr lang="sr-Cyrl-C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 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Белорусија (15)</a:t>
            </a:r>
            <a:r>
              <a:rPr lang="sr-Cyrl-C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 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Мађарска (36)</a:t>
            </a:r>
            <a:r>
              <a:rPr lang="sr-Cyrl-C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 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Хрватска (6)</a:t>
            </a:r>
            <a:r>
              <a:rPr lang="sr-Cyrl-C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 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Македонија </a:t>
            </a:r>
            <a:r>
              <a:rPr lang="sr-Cyrl-R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(</a:t>
            </a:r>
            <a:r>
              <a:rPr lang="sr-Cyrl-C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58</a:t>
            </a:r>
            <a:r>
              <a:rPr lang="sr-Cyrl-C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) 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Црна</a:t>
            </a:r>
            <a:r>
              <a:rPr lang="sr-Cyrl-C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Гора (52)</a:t>
            </a:r>
            <a:endParaRPr lang="sr-Latn-RS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n-lt"/>
                <a:cs typeface="Tahoma" pitchFamily="34" charset="0"/>
              </a:rPr>
              <a:t> </a:t>
            </a:r>
            <a:endParaRPr lang="sr-Latn-CS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95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516" y="172531"/>
            <a:ext cx="9034463" cy="1392286"/>
          </a:xfrm>
        </p:spPr>
        <p:txBody>
          <a:bodyPr>
            <a:normAutofit/>
          </a:bodyPr>
          <a:lstStyle/>
          <a:p>
            <a:pPr algn="r"/>
            <a:r>
              <a:rPr lang="sr-Cyrl-RS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МАЈСКЕ ПОПЛАВЕ 2014. ГОДИНЕ 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="" xmlns:a16="http://schemas.microsoft.com/office/drawing/2014/main" id="{292179B7-49B0-4BA7-AE67-6D293C658E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275" y="1380226"/>
            <a:ext cx="9300174" cy="5368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256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143" y="0"/>
            <a:ext cx="9034463" cy="1461297"/>
          </a:xfrm>
        </p:spPr>
        <p:txBody>
          <a:bodyPr>
            <a:normAutofit/>
          </a:bodyPr>
          <a:lstStyle/>
          <a:p>
            <a:pPr algn="ctr"/>
            <a:r>
              <a:rPr lang="sr-Cyrl-RS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МАЈСКЕ </a:t>
            </a:r>
            <a:r>
              <a:rPr lang="sr-Cyrl-RS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ПОПЛАВЕ 2014. ГОДИНЕ 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1" name="Picture 3" descr="F:\Pomoc Srbiji\poseta Kristaline Georgijeve Sektoru\DSC_0258.JPG">
            <a:extLst>
              <a:ext uri="{FF2B5EF4-FFF2-40B4-BE49-F238E27FC236}">
                <a16:creationId xmlns="" xmlns:a16="http://schemas.microsoft.com/office/drawing/2014/main" id="{A2518C5E-9CAF-422D-BE34-511F8FFC6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320" y="3251884"/>
            <a:ext cx="3327115" cy="2209800"/>
          </a:xfrm>
          <a:prstGeom prst="rect">
            <a:avLst/>
          </a:prstGeom>
          <a:noFill/>
        </p:spPr>
      </p:pic>
      <p:pic>
        <p:nvPicPr>
          <p:cNvPr id="22" name="Picture 2" descr="F:\Pomoc Srbiji\poseta Kristaline Georgijeve Sektoru\DSC_0251.JPG">
            <a:extLst>
              <a:ext uri="{FF2B5EF4-FFF2-40B4-BE49-F238E27FC236}">
                <a16:creationId xmlns="" xmlns:a16="http://schemas.microsoft.com/office/drawing/2014/main" id="{79584BD6-FAC9-45D4-AC6F-B7C87785F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321" y="1042084"/>
            <a:ext cx="3327114" cy="2209800"/>
          </a:xfrm>
          <a:prstGeom prst="rect">
            <a:avLst/>
          </a:prstGeom>
          <a:noFill/>
        </p:spPr>
      </p:pic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72A44C27-FE24-4555-B6E3-B9FF815E3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76" y="1753925"/>
            <a:ext cx="7241059" cy="5104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400" dirty="0">
                <a:solidFill>
                  <a:srgbClr val="002060"/>
                </a:solidFill>
              </a:rPr>
              <a:t>За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потребе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помоћи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у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координацији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ангажовања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и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боравка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међународних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тимова</a:t>
            </a:r>
            <a:r>
              <a:rPr lang="sr-Latn-RS" sz="2400" dirty="0">
                <a:solidFill>
                  <a:srgbClr val="002060"/>
                </a:solidFill>
              </a:rPr>
              <a:t>,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у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Србији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су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боравили</a:t>
            </a:r>
            <a:r>
              <a:rPr lang="sr-Latn-RS" sz="2400" dirty="0">
                <a:solidFill>
                  <a:srgbClr val="002060"/>
                </a:solidFill>
              </a:rPr>
              <a:t>:</a:t>
            </a:r>
            <a:endParaRPr lang="sr-Cyrl-R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sr-Cyrl-RS" sz="2400" dirty="0">
                <a:solidFill>
                  <a:srgbClr val="002060"/>
                </a:solidFill>
              </a:rPr>
              <a:t>Тим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Цивилне</a:t>
            </a:r>
            <a:r>
              <a:rPr lang="sr-Latn-R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заштите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ЕУ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Latn-RS" sz="2400" dirty="0">
                <a:solidFill>
                  <a:srgbClr val="002060"/>
                </a:solidFill>
              </a:rPr>
              <a:t>- EUCP </a:t>
            </a:r>
            <a:r>
              <a:rPr lang="en-US" sz="2400" dirty="0">
                <a:solidFill>
                  <a:srgbClr val="002060"/>
                </a:solidFill>
              </a:rPr>
              <a:t>Team</a:t>
            </a:r>
            <a:r>
              <a:rPr lang="sr-Latn-RS" sz="2400" dirty="0">
                <a:solidFill>
                  <a:srgbClr val="002060"/>
                </a:solidFill>
              </a:rPr>
              <a:t> </a:t>
            </a:r>
            <a:endParaRPr lang="sr-Cyrl-R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sr-Cyrl-RS" sz="2400" dirty="0">
                <a:solidFill>
                  <a:srgbClr val="002060"/>
                </a:solidFill>
              </a:rPr>
              <a:t>Тим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из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Уједињених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нација</a:t>
            </a:r>
            <a:r>
              <a:rPr lang="sr-Latn-R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за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процену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и</a:t>
            </a:r>
            <a:r>
              <a:rPr lang="sr-Cyrl-C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координацију</a:t>
            </a:r>
            <a:r>
              <a:rPr lang="sr-Cyrl-CS" sz="2400" dirty="0">
                <a:solidFill>
                  <a:srgbClr val="002060"/>
                </a:solidFill>
              </a:rPr>
              <a:t> у катастрофама </a:t>
            </a:r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sr-Latn-RS" sz="2200" dirty="0">
                <a:solidFill>
                  <a:srgbClr val="002060"/>
                </a:solidFill>
              </a:rPr>
              <a:t>UN</a:t>
            </a:r>
            <a:r>
              <a:rPr lang="sr-Cyrl-RS" sz="2200" dirty="0">
                <a:solidFill>
                  <a:srgbClr val="002060"/>
                </a:solidFill>
              </a:rPr>
              <a:t>DAC</a:t>
            </a:r>
            <a:r>
              <a:rPr lang="en-US" sz="2200" dirty="0">
                <a:solidFill>
                  <a:srgbClr val="002060"/>
                </a:solidFill>
              </a:rPr>
              <a:t> Team</a:t>
            </a:r>
            <a:r>
              <a:rPr lang="sr-Latn-RS" sz="2000" dirty="0">
                <a:solidFill>
                  <a:srgbClr val="002060"/>
                </a:solidFill>
              </a:rPr>
              <a:t> </a:t>
            </a:r>
            <a:endParaRPr lang="en-US" sz="2200" dirty="0">
              <a:solidFill>
                <a:srgbClr val="002060"/>
              </a:solidFill>
            </a:endParaRPr>
          </a:p>
          <a:p>
            <a:endParaRPr lang="sr-Cyrl-RS" sz="2400" dirty="0">
              <a:solidFill>
                <a:srgbClr val="002060"/>
              </a:solidFill>
            </a:endParaRPr>
          </a:p>
          <a:p>
            <a:r>
              <a:rPr lang="sr-Cyrl-RS" sz="2400" dirty="0">
                <a:solidFill>
                  <a:srgbClr val="002060"/>
                </a:solidFill>
              </a:rPr>
              <a:t>СВС</a:t>
            </a:r>
            <a:r>
              <a:rPr lang="sr-Latn-R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обезбеедио</a:t>
            </a:r>
            <a:r>
              <a:rPr lang="sr-Latn-R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просторије</a:t>
            </a:r>
            <a:r>
              <a:rPr lang="sr-Latn-R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и</a:t>
            </a:r>
            <a:r>
              <a:rPr lang="sr-Latn-R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услове</a:t>
            </a:r>
            <a:r>
              <a:rPr lang="sr-Latn-R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за</a:t>
            </a:r>
            <a:r>
              <a:rPr lang="sr-Latn-R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рад</a:t>
            </a:r>
            <a:r>
              <a:rPr lang="sr-Latn-RS" sz="2400" dirty="0">
                <a:solidFill>
                  <a:srgbClr val="002060"/>
                </a:solidFill>
              </a:rPr>
              <a:t> (</a:t>
            </a:r>
            <a:r>
              <a:rPr lang="sr-Cyrl-RS" sz="2400" dirty="0">
                <a:solidFill>
                  <a:srgbClr val="002060"/>
                </a:solidFill>
              </a:rPr>
              <a:t>интернет</a:t>
            </a:r>
            <a:r>
              <a:rPr lang="sr-Latn-R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конекције</a:t>
            </a:r>
            <a:r>
              <a:rPr lang="sr-Latn-RS" sz="2400" dirty="0">
                <a:solidFill>
                  <a:srgbClr val="002060"/>
                </a:solidFill>
              </a:rPr>
              <a:t>, </a:t>
            </a:r>
            <a:r>
              <a:rPr lang="sr-Cyrl-RS" sz="2400" dirty="0">
                <a:solidFill>
                  <a:srgbClr val="002060"/>
                </a:solidFill>
              </a:rPr>
              <a:t>мапе</a:t>
            </a:r>
            <a:r>
              <a:rPr lang="sr-Latn-RS" sz="2400" dirty="0">
                <a:solidFill>
                  <a:srgbClr val="002060"/>
                </a:solidFill>
              </a:rPr>
              <a:t>, </a:t>
            </a:r>
            <a:r>
              <a:rPr lang="sr-Cyrl-RS" sz="2400" dirty="0">
                <a:solidFill>
                  <a:srgbClr val="002060"/>
                </a:solidFill>
              </a:rPr>
              <a:t>информације</a:t>
            </a:r>
            <a:r>
              <a:rPr lang="sr-Latn-RS" sz="2400" dirty="0">
                <a:solidFill>
                  <a:srgbClr val="002060"/>
                </a:solidFill>
              </a:rPr>
              <a:t>, </a:t>
            </a:r>
            <a:r>
              <a:rPr lang="sr-Cyrl-RS" sz="2400" dirty="0">
                <a:solidFill>
                  <a:srgbClr val="002060"/>
                </a:solidFill>
              </a:rPr>
              <a:t>исхрана</a:t>
            </a:r>
            <a:r>
              <a:rPr lang="sr-Latn-RS" sz="2400" dirty="0">
                <a:solidFill>
                  <a:srgbClr val="002060"/>
                </a:solidFill>
              </a:rPr>
              <a:t>...)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5332" y="54616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85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310" y="560461"/>
            <a:ext cx="11975690" cy="16868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700"/>
              </a:lnSpc>
            </a:pPr>
            <a:r>
              <a:rPr lang="sr-Cyrl-RS" sz="3200" b="1" spc="-170" dirty="0">
                <a:solidFill>
                  <a:srgbClr val="005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Механизам цивилне заштите ЕУ и међународна сарадња у области смањења ризика од катастрофа и ванредних ситуација </a:t>
            </a:r>
            <a:endParaRPr lang="en-US" sz="3200" b="1" spc="-170" dirty="0">
              <a:solidFill>
                <a:srgbClr val="0057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331" y="4376779"/>
            <a:ext cx="664600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b="1" spc="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међународној сарадњи</a:t>
            </a:r>
            <a:endParaRPr lang="en-US" b="1" spc="3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Пружање и примање међународне помоћи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Подршка земље домаћина</a:t>
            </a:r>
            <a:endParaRPr lang="en-US" b="1" spc="3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b="1" spc="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Билатерална сарадња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b="1" spc="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Механизам цивилне заштите Европске Уније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 механизми међународне сарадње: Уједињене  нације, </a:t>
            </a:r>
            <a:r>
              <a:rPr lang="sr-Cyrl-R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НАТО, Регионалне  иницијативе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Cyrl-RS" b="1" spc="3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Cyrl-RS" sz="1400" b="1" spc="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Cyrl-RS" sz="1400" b="1" spc="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11221" y="2134281"/>
            <a:ext cx="252000" cy="252000"/>
          </a:xfrm>
          <a:prstGeom prst="ellipse">
            <a:avLst/>
          </a:prstGeom>
          <a:solidFill>
            <a:srgbClr val="005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7137221" y="2341037"/>
            <a:ext cx="0" cy="1008000"/>
          </a:xfrm>
          <a:prstGeom prst="line">
            <a:avLst/>
          </a:prstGeom>
          <a:ln w="19050">
            <a:solidFill>
              <a:srgbClr val="0057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011221" y="3305760"/>
            <a:ext cx="252000" cy="252000"/>
          </a:xfrm>
          <a:prstGeom prst="ellipse">
            <a:avLst/>
          </a:prstGeom>
          <a:solidFill>
            <a:srgbClr val="005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7137221" y="3514897"/>
            <a:ext cx="0" cy="1008000"/>
          </a:xfrm>
          <a:prstGeom prst="line">
            <a:avLst/>
          </a:prstGeom>
          <a:ln w="19050">
            <a:solidFill>
              <a:srgbClr val="0057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011221" y="4472476"/>
            <a:ext cx="252000" cy="252000"/>
          </a:xfrm>
          <a:prstGeom prst="ellipse">
            <a:avLst/>
          </a:prstGeom>
          <a:solidFill>
            <a:srgbClr val="005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895335" y="4336591"/>
            <a:ext cx="3132000" cy="0"/>
          </a:xfrm>
          <a:prstGeom prst="line">
            <a:avLst/>
          </a:prstGeom>
          <a:ln w="9525">
            <a:solidFill>
              <a:srgbClr val="004C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5457" y="526211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874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F:\POPLAVE\аустријанци шашић никола\austrijanci\SerbienLisa\IMG_4443.JPG">
            <a:extLst>
              <a:ext uri="{FF2B5EF4-FFF2-40B4-BE49-F238E27FC236}">
                <a16:creationId xmlns="" xmlns:a16="http://schemas.microsoft.com/office/drawing/2014/main" id="{C1332B39-84F9-46CC-AD04-CEEF5ABDE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156" y="232643"/>
            <a:ext cx="3173256" cy="205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My Documents D\My's Pictures\2014\POPLAVE -  Maj 2014 - VS\Vanredna situacija, poplave, maj 2014\Vanredna situacija\za Uroša\slike poplave medjunarodna\DSC02522_resize.JPG">
            <a:extLst>
              <a:ext uri="{FF2B5EF4-FFF2-40B4-BE49-F238E27FC236}">
                <a16:creationId xmlns="" xmlns:a16="http://schemas.microsoft.com/office/drawing/2014/main" id="{F25D265E-F470-474B-AA83-3ABD46303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157" y="2429471"/>
            <a:ext cx="3173255" cy="19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F:\Pomoc Srbiji\Slike THW\bild_005_pumpen_laufen_serbien.jpg">
            <a:extLst>
              <a:ext uri="{FF2B5EF4-FFF2-40B4-BE49-F238E27FC236}">
                <a16:creationId xmlns="" xmlns:a16="http://schemas.microsoft.com/office/drawing/2014/main" id="{FC72F50F-6975-45AE-AA2B-13BDCBA1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6388" y="2429471"/>
            <a:ext cx="3097702" cy="19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bild_007_pumpen_laufen_serbien.jpg">
            <a:extLst>
              <a:ext uri="{FF2B5EF4-FFF2-40B4-BE49-F238E27FC236}">
                <a16:creationId xmlns="" xmlns:a16="http://schemas.microsoft.com/office/drawing/2014/main" id="{0AA636FD-62C4-4602-B768-ABBA5C1F1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181" y="304589"/>
            <a:ext cx="3206453" cy="198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User\Desktop\poplave 14\IMG_20140528_054341.jpg">
            <a:extLst>
              <a:ext uri="{FF2B5EF4-FFF2-40B4-BE49-F238E27FC236}">
                <a16:creationId xmlns="" xmlns:a16="http://schemas.microsoft.com/office/drawing/2014/main" id="{163E3898-0B42-4445-9D0B-D18A20272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0207" y="2429471"/>
            <a:ext cx="3170428" cy="19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F:\POPLAVE\аустријанци шашић никола\austrijanci\22.05\CIMG0715.JPG">
            <a:extLst>
              <a:ext uri="{FF2B5EF4-FFF2-40B4-BE49-F238E27FC236}">
                <a16:creationId xmlns="" xmlns:a16="http://schemas.microsoft.com/office/drawing/2014/main" id="{2352CE6E-47E5-4C60-A7A0-CC389DDEB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992" y="4561353"/>
            <a:ext cx="2928938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F:\POPLAVE\Ивица Васић  Данска\SLIKE DEMA - SVILAJNAC - OBRENOVAC MAJ 2014\za biro nacelnika\obrenovac\1010101_10152030975157531_216233336671938129_n.jpg">
            <a:extLst>
              <a:ext uri="{FF2B5EF4-FFF2-40B4-BE49-F238E27FC236}">
                <a16:creationId xmlns="" xmlns:a16="http://schemas.microsoft.com/office/drawing/2014/main" id="{020B6ADF-CA89-4D92-8A37-B69801387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3687" y="232643"/>
            <a:ext cx="3111135" cy="205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72D4119-8F3E-43A3-8675-2D2AE24FC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24573" y="4548365"/>
            <a:ext cx="3000374" cy="16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792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60712-D31B-4F1B-9E6D-E54FBF905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56" y="265560"/>
            <a:ext cx="9842916" cy="1212366"/>
          </a:xfrm>
        </p:spPr>
        <p:txBody>
          <a:bodyPr>
            <a:normAutofit/>
          </a:bodyPr>
          <a:lstStyle/>
          <a:p>
            <a:pPr algn="ctr"/>
            <a:r>
              <a:rPr lang="sr-Cyrl-RS" sz="3600" b="1" dirty="0">
                <a:solidFill>
                  <a:srgbClr val="002060"/>
                </a:solidFill>
                <a:latin typeface="+mn-lt"/>
              </a:rPr>
              <a:t>Међународна помоћ у јединицама локалне самоуправе</a:t>
            </a:r>
            <a:endParaRPr lang="en-GB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F1D8E1-639B-4891-994E-FF3CC5AE1129}"/>
              </a:ext>
            </a:extLst>
          </p:cNvPr>
          <p:cNvSpPr txBox="1"/>
          <p:nvPr/>
        </p:nvSpPr>
        <p:spPr>
          <a:xfrm>
            <a:off x="1269499" y="1949307"/>
            <a:ext cx="70653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400" dirty="0">
                <a:solidFill>
                  <a:srgbClr val="002060"/>
                </a:solidFill>
              </a:rPr>
              <a:t>Тим за пречишћавање воде – немачки </a:t>
            </a:r>
            <a:r>
              <a:rPr lang="sr-Latn-RS" sz="2400" dirty="0">
                <a:solidFill>
                  <a:srgbClr val="002060"/>
                </a:solidFill>
              </a:rPr>
              <a:t>THW</a:t>
            </a:r>
            <a:br>
              <a:rPr lang="sr-Latn-RS" sz="2400" dirty="0">
                <a:solidFill>
                  <a:srgbClr val="002060"/>
                </a:solidFill>
              </a:rPr>
            </a:br>
            <a:r>
              <a:rPr lang="sr-Cyrl-RS" sz="2400" dirty="0">
                <a:solidFill>
                  <a:srgbClr val="002060"/>
                </a:solidFill>
              </a:rPr>
              <a:t>Обреновац 2014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82B168B-D216-4413-8137-3DB81D855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9499" y="2961063"/>
            <a:ext cx="3488288" cy="240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734CA4F-5C4D-4C4A-B305-4770AB2C3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7893" y="2964296"/>
            <a:ext cx="3600349" cy="23950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D2C54B8-3154-48A5-BFD6-C2CC5233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2674" y="2958401"/>
            <a:ext cx="3362602" cy="239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079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1232045" y="1552527"/>
            <a:ext cx="10087596" cy="468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sr-Cyrl-RS" dirty="0">
              <a:solidFill>
                <a:srgbClr val="002060"/>
              </a:solidFill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sr-Cyrl-RS" dirty="0">
                <a:solidFill>
                  <a:srgbClr val="002060"/>
                </a:solidFill>
              </a:rPr>
              <a:t>Д</a:t>
            </a:r>
            <a:r>
              <a:rPr lang="en-US" dirty="0" err="1">
                <a:solidFill>
                  <a:srgbClr val="002060"/>
                </a:solidFill>
              </a:rPr>
              <a:t>обра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прилика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за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sr-Cyrl-RS" dirty="0">
                <a:solidFill>
                  <a:srgbClr val="002060"/>
                </a:solidFill>
              </a:rPr>
              <a:t>разумевање контекста и идентификовање лекција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sr-Cyrl-RS" dirty="0">
                <a:solidFill>
                  <a:srgbClr val="002060"/>
                </a:solidFill>
              </a:rPr>
              <a:t>Међународни тимови се добро уклопили у рад локалних штабова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r-Cyrl-RS" dirty="0">
                <a:solidFill>
                  <a:srgbClr val="002060"/>
                </a:solidFill>
              </a:rPr>
              <a:t>Улога официра за везу 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r-Cyrl-RS" dirty="0">
                <a:solidFill>
                  <a:srgbClr val="002060"/>
                </a:solidFill>
              </a:rPr>
              <a:t>Различити капацитети на р</a:t>
            </a:r>
            <a:r>
              <a:rPr lang="en-US" dirty="0" err="1">
                <a:solidFill>
                  <a:srgbClr val="002060"/>
                </a:solidFill>
              </a:rPr>
              <a:t>асполагању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sr-Cyrl-RS" dirty="0">
              <a:solidFill>
                <a:srgbClr val="002060"/>
              </a:solidFill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r-Cyrl-RS" dirty="0">
                <a:solidFill>
                  <a:srgbClr val="002060"/>
                </a:solidFill>
              </a:rPr>
              <a:t>Интероперабилност ? 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r-Cyrl-RS" dirty="0">
                <a:solidFill>
                  <a:srgbClr val="002060"/>
                </a:solidFill>
              </a:rPr>
              <a:t>Укључивање међународних тимова у локални одговор 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r-Cyrl-RS" dirty="0">
                <a:solidFill>
                  <a:srgbClr val="002060"/>
                </a:solidFill>
              </a:rPr>
              <a:t>Учешће на састанцима локалних штабова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02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A1D2128A-6C5C-449D-A429-F52749469AA6}"/>
              </a:ext>
            </a:extLst>
          </p:cNvPr>
          <p:cNvSpPr txBox="1">
            <a:spLocks/>
          </p:cNvSpPr>
          <p:nvPr/>
        </p:nvSpPr>
        <p:spPr>
          <a:xfrm>
            <a:off x="208651" y="5132315"/>
            <a:ext cx="6524238" cy="90064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sr-Cyrl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 току су преговори о потписивању споразума </a:t>
            </a:r>
          </a:p>
          <a:p>
            <a:pPr algn="r">
              <a:lnSpc>
                <a:spcPct val="120000"/>
              </a:lnSpc>
              <a:defRPr/>
            </a:pPr>
            <a:r>
              <a:rPr lang="sr-Cyrl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 Грчком,</a:t>
            </a:r>
            <a:r>
              <a:rPr lang="sr-Latn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sr-Cyrl-R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Румунијом, Италијом и Данском.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2FFEC605-7AF8-456A-A411-937167E0F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8923544"/>
              </p:ext>
            </p:extLst>
          </p:nvPr>
        </p:nvGraphicFramePr>
        <p:xfrm>
          <a:off x="1608083" y="2205566"/>
          <a:ext cx="9459310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9655">
                  <a:extLst>
                    <a:ext uri="{9D8B030D-6E8A-4147-A177-3AD203B41FA5}">
                      <a16:colId xmlns="" xmlns:a16="http://schemas.microsoft.com/office/drawing/2014/main" val="2711391081"/>
                    </a:ext>
                  </a:extLst>
                </a:gridCol>
                <a:gridCol w="4729655">
                  <a:extLst>
                    <a:ext uri="{9D8B030D-6E8A-4147-A177-3AD203B41FA5}">
                      <a16:colId xmlns="" xmlns:a16="http://schemas.microsoft.com/office/drawing/2014/main" val="2434267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Северна 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Македонија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и 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Албанија</a:t>
                      </a:r>
                      <a:r>
                        <a:rPr lang="sr-Latn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трилатерални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2021), </a:t>
                      </a:r>
                      <a:endParaRPr lang="sr-Latn-RS" sz="20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Кипар</a:t>
                      </a: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(2021), </a:t>
                      </a:r>
                      <a:endParaRPr lang="sr-Latn-RS" sz="20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Аустрија (202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),</a:t>
                      </a:r>
                      <a:endParaRPr lang="sr-Latn-RS" sz="20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Бугарска (2019), </a:t>
                      </a:r>
                      <a:endParaRPr lang="sr-Latn-RS" sz="20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Словенија (2015), </a:t>
                      </a:r>
                      <a:endParaRPr lang="sr-Latn-RS" sz="20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Хрватска (2014), 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Мађарска  (2013),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Словачка</a:t>
                      </a:r>
                      <a:r>
                        <a:rPr lang="sr-Latn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(2011)</a:t>
                      </a: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Азербејџан</a:t>
                      </a:r>
                      <a:r>
                        <a:rPr lang="sr-Latn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(2011)</a:t>
                      </a: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Босна</a:t>
                      </a:r>
                      <a:r>
                        <a:rPr lang="sr-Latn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</a:t>
                      </a:r>
                      <a:r>
                        <a:rPr lang="sr-Latn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Херцеговина</a:t>
                      </a:r>
                      <a:r>
                        <a:rPr lang="sr-Latn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(2010)</a:t>
                      </a: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Црна</a:t>
                      </a:r>
                      <a:r>
                        <a:rPr lang="sr-Latn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Гора</a:t>
                      </a:r>
                      <a:r>
                        <a:rPr lang="sr-Latn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(2010)</a:t>
                      </a: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Руска</a:t>
                      </a:r>
                      <a:r>
                        <a:rPr lang="sr-Latn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Федерација</a:t>
                      </a:r>
                      <a:r>
                        <a:rPr lang="sr-Latn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(2009)</a:t>
                      </a: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Украјина</a:t>
                      </a:r>
                      <a:r>
                        <a:rPr lang="sr-Latn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(2004)</a:t>
                      </a:r>
                      <a:r>
                        <a:rPr lang="sr-Cyrl-R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4778041"/>
                  </a:ext>
                </a:extLst>
              </a:tr>
            </a:tbl>
          </a:graphicData>
        </a:graphic>
      </p:graphicFrame>
      <p:sp>
        <p:nvSpPr>
          <p:cNvPr id="7" name="Title 7">
            <a:extLst>
              <a:ext uri="{FF2B5EF4-FFF2-40B4-BE49-F238E27FC236}">
                <a16:creationId xmlns="" xmlns:a16="http://schemas.microsoft.com/office/drawing/2014/main" id="{30E9D11B-F48E-4B2B-BD9B-9E3296EB4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034463" cy="1497630"/>
          </a:xfrm>
        </p:spPr>
        <p:txBody>
          <a:bodyPr>
            <a:normAutofit/>
          </a:bodyPr>
          <a:lstStyle/>
          <a:p>
            <a:pPr algn="ctr"/>
            <a:r>
              <a:rPr lang="sr-Cyrl-R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Билатерални споразуми 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98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1085850" y="2048055"/>
            <a:ext cx="976788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иљ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Европске Уније је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јачањ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дње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пољу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цивилне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заштите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унапређење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превенције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припремање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реаговање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катастрофе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r-Cyrl-RS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Cyrl-R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Чланице Механизма су: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државе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чланице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ЕУ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партиципирајућих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земаља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Исланд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Норвешка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Србија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Северна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Македонија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Црна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Гора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Турска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Босна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Херцеговина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Албанија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раде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изградњи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услова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постану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земље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чланице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Механизма.</a:t>
            </a:r>
          </a:p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https://www.youtube.com/watch?v=95s726VlYJA&amp;t=57s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034463" cy="1246187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 err="1">
                <a:solidFill>
                  <a:srgbClr val="002060"/>
                </a:solidFill>
              </a:rPr>
              <a:t>Механизам</a:t>
            </a:r>
            <a:r>
              <a:rPr lang="en-US" altLang="en-US" sz="4400" b="1" dirty="0">
                <a:solidFill>
                  <a:srgbClr val="002060"/>
                </a:solidFill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</a:rPr>
              <a:t>цивилне</a:t>
            </a:r>
            <a:r>
              <a:rPr lang="en-US" altLang="en-US" sz="4400" b="1" dirty="0">
                <a:solidFill>
                  <a:srgbClr val="002060"/>
                </a:solidFill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</a:rPr>
              <a:t>заштите</a:t>
            </a:r>
            <a:r>
              <a:rPr lang="en-US" altLang="en-US" sz="4400" b="1" dirty="0">
                <a:solidFill>
                  <a:srgbClr val="002060"/>
                </a:solidFill>
              </a:rPr>
              <a:t> ЕУ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6" name="Picture 3" descr="C:\Users\jdimic\Desktop\unnamed.png">
            <a:extLst>
              <a:ext uri="{FF2B5EF4-FFF2-40B4-BE49-F238E27FC236}">
                <a16:creationId xmlns="" xmlns:a16="http://schemas.microsoft.com/office/drawing/2014/main" id="{035C079F-5C2C-45E2-BC22-3607376D5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578" y="306448"/>
            <a:ext cx="37846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5457" y="526211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6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9">
            <a:extLst>
              <a:ext uri="{FF2B5EF4-FFF2-40B4-BE49-F238E27FC236}">
                <a16:creationId xmlns="" xmlns:a16="http://schemas.microsoft.com/office/drawing/2014/main" id="{F7AD2A6C-5C91-426F-BA06-805705BA33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7" y="-28396"/>
            <a:ext cx="12192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1">
            <a:extLst>
              <a:ext uri="{FF2B5EF4-FFF2-40B4-BE49-F238E27FC236}">
                <a16:creationId xmlns="" xmlns:a16="http://schemas.microsoft.com/office/drawing/2014/main" id="{6FA3E954-BD6D-420C-91BE-53C563634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0"/>
            <a:ext cx="12198348" cy="504825"/>
          </a:xfrm>
          <a:prstGeom prst="rect">
            <a:avLst/>
          </a:prstGeom>
          <a:solidFill>
            <a:srgbClr val="37ACDE"/>
          </a:solidFill>
          <a:ln w="9525">
            <a:noFill/>
            <a:round/>
            <a:headEnd/>
            <a:tailEnd/>
          </a:ln>
        </p:spPr>
        <p:txBody>
          <a:bodyPr lIns="19298" tIns="9649" rIns="19298" bIns="9649"/>
          <a:lstStyle/>
          <a:p>
            <a:endParaRPr lang="it-IT" sz="1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="" xmlns:a16="http://schemas.microsoft.com/office/drawing/2014/main" id="{CAF318B4-DEF6-48CC-830E-0ECD48C4EC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33025" y="53975"/>
            <a:ext cx="181155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itle 1">
            <a:extLst>
              <a:ext uri="{FF2B5EF4-FFF2-40B4-BE49-F238E27FC236}">
                <a16:creationId xmlns="" xmlns:a16="http://schemas.microsoft.com/office/drawing/2014/main" id="{2406C618-CEC6-4FC1-9BB2-ABC49F9844B0}"/>
              </a:ext>
            </a:extLst>
          </p:cNvPr>
          <p:cNvSpPr txBox="1">
            <a:spLocks/>
          </p:cNvSpPr>
          <p:nvPr/>
        </p:nvSpPr>
        <p:spPr bwMode="auto">
          <a:xfrm>
            <a:off x="395288" y="57150"/>
            <a:ext cx="85582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963" tIns="31482" rIns="62963" bIns="31482" anchor="ctr"/>
          <a:lstStyle/>
          <a:p>
            <a:r>
              <a:rPr lang="sr-Cyrl-RS" sz="2800" dirty="0">
                <a:solidFill>
                  <a:schemeClr val="bg1"/>
                </a:solidFill>
              </a:rPr>
              <a:t>Механизам ЦЗ ЕУ 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sr-Cyrl-RS" sz="2800" dirty="0">
                <a:solidFill>
                  <a:schemeClr val="bg1"/>
                </a:solidFill>
              </a:rPr>
              <a:t>Државе чланице и суседне земље</a:t>
            </a:r>
            <a:endParaRPr lang="en-GB" sz="2800" i="1" dirty="0">
              <a:solidFill>
                <a:schemeClr val="bg1"/>
              </a:solidFill>
            </a:endParaRPr>
          </a:p>
        </p:txBody>
      </p:sp>
      <p:grpSp>
        <p:nvGrpSpPr>
          <p:cNvPr id="25" name="Group 43">
            <a:extLst>
              <a:ext uri="{FF2B5EF4-FFF2-40B4-BE49-F238E27FC236}">
                <a16:creationId xmlns="" xmlns:a16="http://schemas.microsoft.com/office/drawing/2014/main" id="{D4A76A40-2AEB-4FFA-8BB5-E0EF992B2A55}"/>
              </a:ext>
            </a:extLst>
          </p:cNvPr>
          <p:cNvGrpSpPr>
            <a:grpSpLocks/>
          </p:cNvGrpSpPr>
          <p:nvPr/>
        </p:nvGrpSpPr>
        <p:grpSpPr bwMode="auto">
          <a:xfrm>
            <a:off x="8139113" y="712785"/>
            <a:ext cx="3828384" cy="2039939"/>
            <a:chOff x="-2091149" y="2353460"/>
            <a:chExt cx="3359100" cy="1436712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070659A6-14DD-40EF-AC23-A36D2A7A6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91149" y="2353460"/>
              <a:ext cx="3359100" cy="1033514"/>
            </a:xfrm>
            <a:prstGeom prst="rect">
              <a:avLst/>
            </a:prstGeom>
            <a:solidFill>
              <a:srgbClr val="FAFAFA">
                <a:alpha val="70195"/>
              </a:srgbClr>
            </a:solidFill>
            <a:ln w="25400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9FF6CB8B-A77F-45AD-A5DD-07D09F1F6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54470" y="2450965"/>
              <a:ext cx="2788221" cy="1339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Aft>
                  <a:spcPts val="613"/>
                </a:spcAft>
              </a:pPr>
              <a:r>
                <a:rPr lang="sr-Cyrl-RS" sz="1600" b="1" dirty="0">
                  <a:solidFill>
                    <a:srgbClr val="000000"/>
                  </a:solidFill>
                </a:rPr>
                <a:t>Механизам ЦЗ ЕУ </a:t>
              </a:r>
              <a:r>
                <a:rPr lang="en-US" sz="1600" b="1" dirty="0">
                  <a:solidFill>
                    <a:srgbClr val="000000"/>
                  </a:solidFill>
                </a:rPr>
                <a:t> </a:t>
              </a:r>
              <a:r>
                <a:rPr lang="sr-Cyrl-RS" sz="1600" b="1" dirty="0">
                  <a:solidFill>
                    <a:srgbClr val="000000"/>
                  </a:solidFill>
                </a:rPr>
                <a:t>Државе чланице</a:t>
              </a:r>
              <a:endParaRPr lang="en-US" sz="1600" b="1" dirty="0">
                <a:solidFill>
                  <a:srgbClr val="000000"/>
                </a:solidFill>
              </a:endParaRPr>
            </a:p>
            <a:p>
              <a:pPr>
                <a:spcAft>
                  <a:spcPts val="613"/>
                </a:spcAft>
              </a:pPr>
              <a:r>
                <a:rPr lang="sr-Cyrl-RS" sz="1600" b="1" dirty="0">
                  <a:solidFill>
                    <a:srgbClr val="000000"/>
                  </a:solidFill>
                </a:rPr>
                <a:t>Квалификоване треће емље </a:t>
              </a:r>
              <a:r>
                <a:rPr lang="en-US" sz="1600" b="1" dirty="0">
                  <a:solidFill>
                    <a:srgbClr val="000000"/>
                  </a:solidFill>
                </a:rPr>
                <a:t>(IPA)</a:t>
              </a:r>
            </a:p>
            <a:p>
              <a:pPr>
                <a:spcAft>
                  <a:spcPts val="613"/>
                </a:spcAft>
              </a:pPr>
              <a:r>
                <a:rPr lang="sr-Cyrl-RS" sz="1600" b="1" dirty="0">
                  <a:solidFill>
                    <a:srgbClr val="000000"/>
                  </a:solidFill>
                </a:rPr>
                <a:t>Источне суседне земље </a:t>
              </a:r>
              <a:r>
                <a:rPr lang="en-US" sz="1600" b="1" dirty="0">
                  <a:solidFill>
                    <a:srgbClr val="000000"/>
                  </a:solidFill>
                </a:rPr>
                <a:t>(PPRD East)</a:t>
              </a:r>
            </a:p>
            <a:p>
              <a:pPr>
                <a:spcAft>
                  <a:spcPts val="613"/>
                </a:spcAft>
              </a:pPr>
              <a:r>
                <a:rPr lang="sr-Cyrl-RS" sz="1600" b="1" dirty="0">
                  <a:solidFill>
                    <a:srgbClr val="000000"/>
                  </a:solidFill>
                </a:rPr>
                <a:t>Јужне суседне земље </a:t>
              </a:r>
              <a:r>
                <a:rPr lang="en-US" sz="1600" b="1" dirty="0">
                  <a:solidFill>
                    <a:srgbClr val="000000"/>
                  </a:solidFill>
                </a:rPr>
                <a:t>(PPRD South)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3FC6B37-D53A-4803-8AF5-11FF4C53E2E0}"/>
              </a:ext>
            </a:extLst>
          </p:cNvPr>
          <p:cNvSpPr/>
          <p:nvPr/>
        </p:nvSpPr>
        <p:spPr>
          <a:xfrm>
            <a:off x="8247063" y="881063"/>
            <a:ext cx="425375" cy="165100"/>
          </a:xfrm>
          <a:prstGeom prst="rect">
            <a:avLst/>
          </a:prstGeom>
          <a:solidFill>
            <a:srgbClr val="8099CC"/>
          </a:solidFill>
          <a:ln w="6350"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9B3BC0FC-1C83-4BB1-9B19-A8C53FBF861E}"/>
              </a:ext>
            </a:extLst>
          </p:cNvPr>
          <p:cNvSpPr/>
          <p:nvPr/>
        </p:nvSpPr>
        <p:spPr>
          <a:xfrm>
            <a:off x="8229132" y="1189336"/>
            <a:ext cx="425375" cy="217488"/>
          </a:xfrm>
          <a:prstGeom prst="rect">
            <a:avLst/>
          </a:prstGeom>
          <a:solidFill>
            <a:srgbClr val="FFBEBE"/>
          </a:solidFill>
          <a:ln w="6350"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DA01423B-0760-4ECA-B689-A03DBAE3F721}"/>
              </a:ext>
            </a:extLst>
          </p:cNvPr>
          <p:cNvSpPr/>
          <p:nvPr/>
        </p:nvSpPr>
        <p:spPr>
          <a:xfrm>
            <a:off x="8218488" y="1549400"/>
            <a:ext cx="425375" cy="165100"/>
          </a:xfrm>
          <a:prstGeom prst="rect">
            <a:avLst/>
          </a:prstGeom>
          <a:solidFill>
            <a:srgbClr val="FFEBBE"/>
          </a:solidFill>
          <a:ln w="6350"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B6EA0A4-2AF0-4226-8C60-1FDB47B43AF9}"/>
              </a:ext>
            </a:extLst>
          </p:cNvPr>
          <p:cNvSpPr/>
          <p:nvPr/>
        </p:nvSpPr>
        <p:spPr>
          <a:xfrm>
            <a:off x="8217656" y="1861347"/>
            <a:ext cx="425375" cy="166688"/>
          </a:xfrm>
          <a:prstGeom prst="rect">
            <a:avLst/>
          </a:prstGeom>
          <a:solidFill>
            <a:srgbClr val="D3FFBE"/>
          </a:solidFill>
          <a:ln w="6350"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0CCDB335-D8A1-4277-9A27-1BD2ACB22A92}"/>
              </a:ext>
            </a:extLst>
          </p:cNvPr>
          <p:cNvSpPr/>
          <p:nvPr/>
        </p:nvSpPr>
        <p:spPr>
          <a:xfrm>
            <a:off x="390525" y="942975"/>
            <a:ext cx="3419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Република Србија је  приступила Механизму Цивилне  заштите Европске Уније 2015 године</a:t>
            </a:r>
            <a:r>
              <a:rPr lang="sr-Cyrl-R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7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1439863" y="2439988"/>
            <a:ext cx="7427912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890" y="239713"/>
            <a:ext cx="9034463" cy="1096962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 err="1">
                <a:solidFill>
                  <a:srgbClr val="002060"/>
                </a:solidFill>
              </a:rPr>
              <a:t>Механизам</a:t>
            </a:r>
            <a:r>
              <a:rPr lang="en-US" altLang="en-US" sz="4400" b="1" dirty="0">
                <a:solidFill>
                  <a:srgbClr val="002060"/>
                </a:solidFill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</a:rPr>
              <a:t>цивилне</a:t>
            </a:r>
            <a:r>
              <a:rPr lang="en-US" altLang="en-US" sz="4400" b="1" dirty="0">
                <a:solidFill>
                  <a:srgbClr val="002060"/>
                </a:solidFill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</a:rPr>
              <a:t>заштите</a:t>
            </a:r>
            <a:r>
              <a:rPr lang="en-US" altLang="en-US" sz="4400" b="1" dirty="0">
                <a:solidFill>
                  <a:srgbClr val="002060"/>
                </a:solidFill>
              </a:rPr>
              <a:t> ЕУ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C11301E-53F5-4F95-84CE-0A686A97E074}"/>
              </a:ext>
            </a:extLst>
          </p:cNvPr>
          <p:cNvSpPr txBox="1"/>
          <p:nvPr/>
        </p:nvSpPr>
        <p:spPr>
          <a:xfrm>
            <a:off x="7314051" y="1450100"/>
            <a:ext cx="487794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rgbClr val="002060"/>
                </a:solidFill>
              </a:rPr>
              <a:t>брз</a:t>
            </a:r>
            <a:r>
              <a:rPr lang="ru-RU" sz="2400" dirty="0">
                <a:solidFill>
                  <a:srgbClr val="002060"/>
                </a:solidFill>
              </a:rPr>
              <a:t> и </a:t>
            </a:r>
            <a:r>
              <a:rPr lang="ru-RU" sz="2400" dirty="0" err="1">
                <a:solidFill>
                  <a:srgbClr val="002060"/>
                </a:solidFill>
              </a:rPr>
              <a:t>колективн</a:t>
            </a:r>
            <a:r>
              <a:rPr lang="sr-Cyrl-RS" sz="2400" dirty="0">
                <a:solidFill>
                  <a:srgbClr val="002060"/>
                </a:solidFill>
              </a:rPr>
              <a:t>и одговор</a:t>
            </a:r>
            <a:r>
              <a:rPr lang="sr-Latn-RS" sz="2400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на </a:t>
            </a:r>
            <a:r>
              <a:rPr lang="ru-RU" sz="2400" dirty="0" err="1">
                <a:solidFill>
                  <a:srgbClr val="002060"/>
                </a:solidFill>
              </a:rPr>
              <a:t>ванредне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ситуације</a:t>
            </a:r>
            <a:r>
              <a:rPr lang="ru-RU" sz="2400" dirty="0">
                <a:solidFill>
                  <a:srgbClr val="002060"/>
                </a:solidFill>
              </a:rPr>
              <a:t> и катастрофе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rgbClr val="002060"/>
                </a:solidFill>
              </a:rPr>
              <a:t>активиран</a:t>
            </a:r>
            <a:r>
              <a:rPr lang="ru-RU" sz="2400" dirty="0">
                <a:solidFill>
                  <a:srgbClr val="002060"/>
                </a:solidFill>
              </a:rPr>
              <a:t> 102 </a:t>
            </a:r>
            <a:r>
              <a:rPr lang="ru-RU" sz="2400" dirty="0" err="1">
                <a:solidFill>
                  <a:srgbClr val="002060"/>
                </a:solidFill>
              </a:rPr>
              <a:t>пута</a:t>
            </a:r>
            <a:r>
              <a:rPr lang="ru-RU" sz="2400" dirty="0">
                <a:solidFill>
                  <a:srgbClr val="002060"/>
                </a:solidFill>
              </a:rPr>
              <a:t> у 2020.години и скоро 90 </a:t>
            </a:r>
            <a:r>
              <a:rPr lang="ru-RU" sz="2400" dirty="0" err="1">
                <a:solidFill>
                  <a:srgbClr val="002060"/>
                </a:solidFill>
              </a:rPr>
              <a:t>пута</a:t>
            </a:r>
            <a:r>
              <a:rPr lang="ru-RU" sz="2400" dirty="0">
                <a:solidFill>
                  <a:srgbClr val="002060"/>
                </a:solidFill>
              </a:rPr>
              <a:t> у 2021. </a:t>
            </a:r>
            <a:r>
              <a:rPr lang="ru-RU" sz="2400" dirty="0" err="1">
                <a:solidFill>
                  <a:srgbClr val="002060"/>
                </a:solidFill>
              </a:rPr>
              <a:t>години</a:t>
            </a: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rgbClr val="002060"/>
                </a:solidFill>
              </a:rPr>
              <a:t>заједнички</a:t>
            </a:r>
            <a:r>
              <a:rPr lang="ru-RU" sz="2400" dirty="0">
                <a:solidFill>
                  <a:srgbClr val="002060"/>
                </a:solidFill>
              </a:rPr>
              <a:t> рад на </a:t>
            </a:r>
            <a:r>
              <a:rPr lang="ru-RU" sz="2400" dirty="0" err="1">
                <a:solidFill>
                  <a:srgbClr val="002060"/>
                </a:solidFill>
              </a:rPr>
              <a:t>спречавању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припремању</a:t>
            </a:r>
            <a:r>
              <a:rPr lang="ru-RU" sz="2400" dirty="0">
                <a:solidFill>
                  <a:srgbClr val="002060"/>
                </a:solidFill>
              </a:rPr>
              <a:t> и </a:t>
            </a:r>
            <a:r>
              <a:rPr lang="ru-RU" sz="2400" dirty="0" err="1">
                <a:solidFill>
                  <a:srgbClr val="002060"/>
                </a:solidFill>
              </a:rPr>
              <a:t>реаговању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све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типове</a:t>
            </a:r>
            <a:r>
              <a:rPr lang="ru-RU" sz="2400" dirty="0">
                <a:solidFill>
                  <a:srgbClr val="002060"/>
                </a:solidFill>
              </a:rPr>
              <a:t> катастрофа и </a:t>
            </a:r>
            <a:r>
              <a:rPr lang="ru-RU" sz="2400" dirty="0" err="1">
                <a:solidFill>
                  <a:srgbClr val="002060"/>
                </a:solidFill>
              </a:rPr>
              <a:t>ванредних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ситуација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8" name="The EU Civil Protection Mechanism - 20th anniversary">
            <a:hlinkClick r:id="" action="ppaction://media"/>
            <a:extLst>
              <a:ext uri="{FF2B5EF4-FFF2-40B4-BE49-F238E27FC236}">
                <a16:creationId xmlns="" xmlns:a16="http://schemas.microsoft.com/office/drawing/2014/main" id="{C505E288-EB6A-4314-838A-AB73C60E55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533" y="1492422"/>
            <a:ext cx="6885609" cy="3873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889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468415" y="1492240"/>
            <a:ext cx="3784600" cy="492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GB" altLang="en-US" dirty="0" err="1">
                <a:solidFill>
                  <a:srgbClr val="002060"/>
                </a:solidFill>
              </a:rPr>
              <a:t>Када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размера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GB" altLang="en-US" dirty="0" err="1">
                <a:solidFill>
                  <a:srgbClr val="002060"/>
                </a:solidFill>
              </a:rPr>
              <a:t>једне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GB" altLang="en-US" dirty="0" err="1">
                <a:solidFill>
                  <a:srgbClr val="002060"/>
                </a:solidFill>
              </a:rPr>
              <a:t>катастрофе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sr-Cyrl-RS" altLang="en-US" dirty="0">
                <a:solidFill>
                  <a:srgbClr val="002060"/>
                </a:solidFill>
              </a:rPr>
              <a:t>превазиђе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GB" altLang="en-US" dirty="0" err="1">
                <a:solidFill>
                  <a:srgbClr val="002060"/>
                </a:solidFill>
              </a:rPr>
              <a:t>способност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GB" altLang="en-US" dirty="0" err="1">
                <a:solidFill>
                  <a:srgbClr val="002060"/>
                </a:solidFill>
              </a:rPr>
              <a:t>реаговања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GB" altLang="en-US" dirty="0" err="1">
                <a:solidFill>
                  <a:srgbClr val="002060"/>
                </a:solidFill>
              </a:rPr>
              <a:t>једне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GB" altLang="en-US" dirty="0" err="1">
                <a:solidFill>
                  <a:srgbClr val="002060"/>
                </a:solidFill>
              </a:rPr>
              <a:t>земље</a:t>
            </a:r>
            <a:r>
              <a:rPr lang="en-GB" altLang="en-US" dirty="0">
                <a:solidFill>
                  <a:srgbClr val="002060"/>
                </a:solidFill>
              </a:rPr>
              <a:t>, </a:t>
            </a:r>
            <a:endParaRPr lang="sr-Cyrl-RS" altLang="en-US" dirty="0">
              <a:solidFill>
                <a:srgbClr val="002060"/>
              </a:solidFill>
            </a:endParaRPr>
          </a:p>
          <a:p>
            <a:pPr algn="l" eaLnBrk="1" hangingPunct="1"/>
            <a:r>
              <a:rPr lang="en-GB" altLang="en-US" dirty="0" err="1">
                <a:solidFill>
                  <a:srgbClr val="002060"/>
                </a:solidFill>
              </a:rPr>
              <a:t>тада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GB" altLang="en-US" dirty="0" err="1">
                <a:solidFill>
                  <a:srgbClr val="002060"/>
                </a:solidFill>
              </a:rPr>
              <a:t>се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GB" altLang="en-US" dirty="0" err="1">
                <a:solidFill>
                  <a:srgbClr val="002060"/>
                </a:solidFill>
              </a:rPr>
              <a:t>може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GB" altLang="en-US" dirty="0" err="1">
                <a:solidFill>
                  <a:srgbClr val="002060"/>
                </a:solidFill>
              </a:rPr>
              <a:t>затражити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GB" altLang="en-US" dirty="0" err="1">
                <a:solidFill>
                  <a:srgbClr val="002060"/>
                </a:solidFill>
              </a:rPr>
              <a:t>помоћ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GB" altLang="en-US" dirty="0" err="1">
                <a:solidFill>
                  <a:srgbClr val="002060"/>
                </a:solidFill>
              </a:rPr>
              <a:t>путем</a:t>
            </a:r>
            <a:r>
              <a:rPr lang="en-GB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>
                <a:solidFill>
                  <a:srgbClr val="002060"/>
                </a:solidFill>
              </a:rPr>
              <a:t>М</a:t>
            </a:r>
            <a:r>
              <a:rPr lang="en-GB" altLang="en-US" dirty="0" err="1">
                <a:solidFill>
                  <a:srgbClr val="002060"/>
                </a:solidFill>
              </a:rPr>
              <a:t>еханизма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цивилне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заштите</a:t>
            </a:r>
            <a:r>
              <a:rPr lang="en-US" altLang="en-US" dirty="0">
                <a:solidFill>
                  <a:srgbClr val="002060"/>
                </a:solidFill>
              </a:rPr>
              <a:t> ЕУ.</a:t>
            </a:r>
            <a:endParaRPr lang="sr-Cyrl-RS" altLang="en-US" dirty="0">
              <a:solidFill>
                <a:srgbClr val="002060"/>
              </a:solidFill>
            </a:endParaRPr>
          </a:p>
          <a:p>
            <a:pPr algn="l" eaLnBrk="1" hangingPunct="1"/>
            <a:endParaRPr lang="sr-Cyrl-RS" altLang="en-US" dirty="0">
              <a:solidFill>
                <a:srgbClr val="002060"/>
              </a:solidFill>
            </a:endParaRPr>
          </a:p>
          <a:p>
            <a:pPr algn="l" eaLnBrk="1" hangingPunct="1"/>
            <a:r>
              <a:rPr lang="sr-Cyrl-RS" altLang="en-US" dirty="0">
                <a:solidFill>
                  <a:srgbClr val="002060"/>
                </a:solidFill>
              </a:rPr>
              <a:t>У Републици Србији, национална контакт тачка за активацију Механизма је МУП – Сектор за ванредне ситуације.</a:t>
            </a:r>
            <a:endParaRPr lang="en-US" altLang="en-US" dirty="0">
              <a:solidFill>
                <a:srgbClr val="00206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239714"/>
            <a:ext cx="8220076" cy="1080000"/>
          </a:xfrm>
        </p:spPr>
        <p:txBody>
          <a:bodyPr>
            <a:normAutofit/>
          </a:bodyPr>
          <a:lstStyle/>
          <a:p>
            <a:pPr algn="r"/>
            <a:r>
              <a:rPr lang="en-US" altLang="en-US" sz="4400" b="1" dirty="0" err="1">
                <a:solidFill>
                  <a:srgbClr val="002060"/>
                </a:solidFill>
              </a:rPr>
              <a:t>Механизам</a:t>
            </a:r>
            <a:r>
              <a:rPr lang="en-US" altLang="en-US" sz="4400" b="1" dirty="0">
                <a:solidFill>
                  <a:srgbClr val="002060"/>
                </a:solidFill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</a:rPr>
              <a:t>цивилне</a:t>
            </a:r>
            <a:r>
              <a:rPr lang="en-US" altLang="en-US" sz="4400" b="1" dirty="0">
                <a:solidFill>
                  <a:srgbClr val="002060"/>
                </a:solidFill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</a:rPr>
              <a:t>заштите</a:t>
            </a:r>
            <a:r>
              <a:rPr lang="en-US" altLang="en-US" sz="4400" b="1" dirty="0">
                <a:solidFill>
                  <a:srgbClr val="002060"/>
                </a:solidFill>
              </a:rPr>
              <a:t> ЕУ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652C18-C73F-4D98-AE8B-B5A465FEB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3683" y="5512441"/>
            <a:ext cx="1111111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35B8154-E7CF-4C27-AD94-C7B3CD660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4833" y="5512441"/>
            <a:ext cx="1144700" cy="10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9BF5A6A-BE27-4EFD-8727-DF302D50B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8944" y="5512441"/>
            <a:ext cx="1161628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7B792C-28CD-4978-A8A1-A9D0FB1D9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5613" y="5512441"/>
            <a:ext cx="1085070" cy="1080000"/>
          </a:xfrm>
          <a:prstGeom prst="rect">
            <a:avLst/>
          </a:prstGeom>
        </p:spPr>
      </p:pic>
      <p:pic>
        <p:nvPicPr>
          <p:cNvPr id="17" name="Picture 13" descr="Timeline&#10;&#10;Description automatically generated">
            <a:extLst>
              <a:ext uri="{FF2B5EF4-FFF2-40B4-BE49-F238E27FC236}">
                <a16:creationId xmlns="" xmlns:a16="http://schemas.microsoft.com/office/drawing/2014/main" id="{623F470F-2BF2-47E9-8BF3-BAAD69318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909" y="993058"/>
            <a:ext cx="7701092" cy="576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3666AB0-E10C-4DAF-99C1-54094BFAB730}"/>
              </a:ext>
            </a:extLst>
          </p:cNvPr>
          <p:cNvSpPr/>
          <p:nvPr/>
        </p:nvSpPr>
        <p:spPr>
          <a:xfrm>
            <a:off x="4474209" y="1028477"/>
            <a:ext cx="6765550" cy="5363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>
                <a:solidFill>
                  <a:srgbClr val="002060"/>
                </a:solidFill>
              </a:rPr>
              <a:t>Како функционише Механизам цивилне заштите ЕУ?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877A36B-F5B0-402E-BC00-9ACA942C6843}"/>
              </a:ext>
            </a:extLst>
          </p:cNvPr>
          <p:cNvSpPr/>
          <p:nvPr/>
        </p:nvSpPr>
        <p:spPr>
          <a:xfrm>
            <a:off x="4324619" y="1678108"/>
            <a:ext cx="2505073" cy="6572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>
                <a:solidFill>
                  <a:srgbClr val="002060"/>
                </a:solidFill>
              </a:rPr>
              <a:t>Природне или друге катастрофе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F5D47E26-59BA-41A5-95FB-ABD8D57577BA}"/>
              </a:ext>
            </a:extLst>
          </p:cNvPr>
          <p:cNvSpPr/>
          <p:nvPr/>
        </p:nvSpPr>
        <p:spPr>
          <a:xfrm>
            <a:off x="8091948" y="1590791"/>
            <a:ext cx="4100052" cy="9822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>
                <a:solidFill>
                  <a:srgbClr val="002060"/>
                </a:solidFill>
              </a:rPr>
              <a:t>Погођена земља тражи помоћ преко Механизма и то Европског координационог центра за ВС (</a:t>
            </a:r>
            <a:r>
              <a:rPr lang="sr-Latn-RS" dirty="0">
                <a:solidFill>
                  <a:srgbClr val="002060"/>
                </a:solidFill>
              </a:rPr>
              <a:t>ERCC)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C7EF9869-148D-441D-B887-FFFF425ADF26}"/>
              </a:ext>
            </a:extLst>
          </p:cNvPr>
          <p:cNvSpPr/>
          <p:nvPr/>
        </p:nvSpPr>
        <p:spPr>
          <a:xfrm>
            <a:off x="9181112" y="3990430"/>
            <a:ext cx="2747873" cy="7723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rgbClr val="002060"/>
                </a:solidFill>
              </a:rPr>
              <a:t>ERCC </a:t>
            </a:r>
            <a:r>
              <a:rPr lang="sr-Cyrl-RS" dirty="0">
                <a:solidFill>
                  <a:srgbClr val="002060"/>
                </a:solidFill>
              </a:rPr>
              <a:t>може упутити тим експерата Цивилне заштите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E1F8251B-7839-4FAF-B37D-3B27C280C7D1}"/>
              </a:ext>
            </a:extLst>
          </p:cNvPr>
          <p:cNvSpPr/>
          <p:nvPr/>
        </p:nvSpPr>
        <p:spPr>
          <a:xfrm>
            <a:off x="6488592" y="3952145"/>
            <a:ext cx="2692520" cy="889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rgbClr val="002060"/>
                </a:solidFill>
              </a:rPr>
              <a:t>ERCC</a:t>
            </a:r>
            <a:r>
              <a:rPr lang="sr-Cyrl-RS" dirty="0">
                <a:solidFill>
                  <a:srgbClr val="002060"/>
                </a:solidFill>
              </a:rPr>
              <a:t> координира упућивање и испоруку помоћи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22663010-F8D0-41EA-B168-4E1E0F237ABA}"/>
              </a:ext>
            </a:extLst>
          </p:cNvPr>
          <p:cNvSpPr/>
          <p:nvPr/>
        </p:nvSpPr>
        <p:spPr>
          <a:xfrm>
            <a:off x="5492266" y="5092205"/>
            <a:ext cx="2505073" cy="6572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>
                <a:solidFill>
                  <a:srgbClr val="002060"/>
                </a:solidFill>
              </a:rPr>
              <a:t>Помоћ пружена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36A4CE0-ED1E-418A-BCFF-92B3DE899C73}"/>
              </a:ext>
            </a:extLst>
          </p:cNvPr>
          <p:cNvSpPr/>
          <p:nvPr/>
        </p:nvSpPr>
        <p:spPr>
          <a:xfrm>
            <a:off x="6782660" y="2780916"/>
            <a:ext cx="2820081" cy="917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>
                <a:solidFill>
                  <a:srgbClr val="002060"/>
                </a:solidFill>
              </a:rPr>
              <a:t>Земље чланице Механизма нуде помоћ, у виду људства или опреме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F80DC490-272A-4B7B-A51F-3B942C7DB60B}"/>
              </a:ext>
            </a:extLst>
          </p:cNvPr>
          <p:cNvSpPr/>
          <p:nvPr/>
        </p:nvSpPr>
        <p:spPr>
          <a:xfrm>
            <a:off x="4267736" y="2949811"/>
            <a:ext cx="2505073" cy="6572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K</a:t>
            </a:r>
            <a:r>
              <a:rPr lang="sr-Cyrl-RS" dirty="0">
                <a:solidFill>
                  <a:srgbClr val="002060"/>
                </a:solidFill>
              </a:rPr>
              <a:t>ада погођена земља прихвати помоћ ...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FC3EF091-505D-4F70-86F0-AF9F4427AC48}"/>
              </a:ext>
            </a:extLst>
          </p:cNvPr>
          <p:cNvSpPr/>
          <p:nvPr/>
        </p:nvSpPr>
        <p:spPr>
          <a:xfrm>
            <a:off x="10624793" y="2674878"/>
            <a:ext cx="1761695" cy="12561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600" dirty="0">
                <a:solidFill>
                  <a:srgbClr val="002060"/>
                </a:solidFill>
              </a:rPr>
              <a:t>Активиран</a:t>
            </a:r>
            <a:r>
              <a:rPr lang="sr-Cyrl-RS" sz="1600" dirty="0"/>
              <a:t> </a:t>
            </a:r>
            <a:r>
              <a:rPr lang="sr-Cyrl-RS" sz="1600" dirty="0">
                <a:solidFill>
                  <a:srgbClr val="002060"/>
                </a:solidFill>
              </a:rPr>
              <a:t>Механизам</a:t>
            </a:r>
            <a:r>
              <a:rPr lang="sr-Cyrl-RS" sz="1600" dirty="0"/>
              <a:t> </a:t>
            </a:r>
            <a:endParaRPr lang="en-US" sz="1600" dirty="0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5E8B3B76-B504-497C-B82D-376AB45A0106}"/>
              </a:ext>
            </a:extLst>
          </p:cNvPr>
          <p:cNvSpPr/>
          <p:nvPr/>
        </p:nvSpPr>
        <p:spPr>
          <a:xfrm>
            <a:off x="4014986" y="5439533"/>
            <a:ext cx="1761695" cy="12561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600" dirty="0">
                <a:solidFill>
                  <a:srgbClr val="002060"/>
                </a:solidFill>
              </a:rPr>
              <a:t>Завршетак пружања помоћи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00225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3683" y="5512441"/>
            <a:ext cx="1111111" cy="1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4833" y="5512441"/>
            <a:ext cx="1144700" cy="10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8944" y="5512441"/>
            <a:ext cx="1161628" cy="1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5613" y="5512441"/>
            <a:ext cx="1085070" cy="1080000"/>
          </a:xfrm>
          <a:prstGeom prst="rect">
            <a:avLst/>
          </a:prstGeom>
        </p:spPr>
      </p:pic>
      <p:pic>
        <p:nvPicPr>
          <p:cNvPr id="8" name="Picture 70" descr="C:\Users\mari_kol\Documents\Dubrovnik 5-7 Oct 2011\Mechanism workshop\europe_big.jpg">
            <a:extLst>
              <a:ext uri="{FF2B5EF4-FFF2-40B4-BE49-F238E27FC236}">
                <a16:creationId xmlns="" xmlns:a16="http://schemas.microsoft.com/office/drawing/2014/main" id="{C68D0680-B8AD-410D-A764-39ED33D8E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r="29129" b="3088"/>
          <a:stretch>
            <a:fillRect/>
          </a:stretch>
        </p:blipFill>
        <p:spPr bwMode="auto">
          <a:xfrm>
            <a:off x="5451620" y="-78436"/>
            <a:ext cx="6740380" cy="695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 descr="worldicon">
            <a:extLst>
              <a:ext uri="{FF2B5EF4-FFF2-40B4-BE49-F238E27FC236}">
                <a16:creationId xmlns="" xmlns:a16="http://schemas.microsoft.com/office/drawing/2014/main" id="{99E490E6-BCE3-4F41-8DEB-2D686D709D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bright="70000" contrast="-70000"/>
          </a:blip>
          <a:srcRect/>
          <a:stretch>
            <a:fillRect/>
          </a:stretch>
        </p:blipFill>
        <p:spPr bwMode="auto">
          <a:xfrm>
            <a:off x="4822969" y="2924709"/>
            <a:ext cx="1251598" cy="111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5">
            <a:extLst>
              <a:ext uri="{FF2B5EF4-FFF2-40B4-BE49-F238E27FC236}">
                <a16:creationId xmlns="" xmlns:a16="http://schemas.microsoft.com/office/drawing/2014/main" id="{E9A648D5-12D3-4FE2-811D-04F33963557A}"/>
              </a:ext>
            </a:extLst>
          </p:cNvPr>
          <p:cNvGrpSpPr>
            <a:grpSpLocks/>
          </p:cNvGrpSpPr>
          <p:nvPr/>
        </p:nvGrpSpPr>
        <p:grpSpPr bwMode="auto">
          <a:xfrm>
            <a:off x="7283595" y="2896539"/>
            <a:ext cx="1814384" cy="1480724"/>
            <a:chOff x="2290" y="1661"/>
            <a:chExt cx="835" cy="846"/>
          </a:xfrm>
        </p:grpSpPr>
        <p:pic>
          <p:nvPicPr>
            <p:cNvPr id="12" name="Picture 6" descr="LOGO_EUCP_small">
              <a:extLst>
                <a:ext uri="{FF2B5EF4-FFF2-40B4-BE49-F238E27FC236}">
                  <a16:creationId xmlns="" xmlns:a16="http://schemas.microsoft.com/office/drawing/2014/main" id="{180DA3B6-FD4F-42C2-8C82-5F827C5C9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30000"/>
            </a:blip>
            <a:srcRect/>
            <a:stretch>
              <a:fillRect/>
            </a:stretch>
          </p:blipFill>
          <p:spPr bwMode="auto">
            <a:xfrm>
              <a:off x="2290" y="1661"/>
              <a:ext cx="835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7">
              <a:extLst>
                <a:ext uri="{FF2B5EF4-FFF2-40B4-BE49-F238E27FC236}">
                  <a16:creationId xmlns="" xmlns:a16="http://schemas.microsoft.com/office/drawing/2014/main" id="{4B6A9848-9132-4427-9A06-AE59EC9B9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" y="1854"/>
              <a:ext cx="578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r-Cyrl-RS" sz="2000" dirty="0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rPr>
                <a:t> </a:t>
              </a:r>
              <a:r>
                <a:rPr lang="en-US" sz="2400" b="1" dirty="0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rPr>
                <a:t>ERCC</a:t>
              </a:r>
              <a:endParaRPr lang="en-GB" sz="2400" b="1" dirty="0">
                <a:solidFill>
                  <a:srgbClr val="000000"/>
                </a:solidFill>
                <a:latin typeface="Tahoma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9" descr="map_world">
            <a:extLst>
              <a:ext uri="{FF2B5EF4-FFF2-40B4-BE49-F238E27FC236}">
                <a16:creationId xmlns="" xmlns:a16="http://schemas.microsoft.com/office/drawing/2014/main" id="{D871DACF-2004-4921-85E8-C1C498F0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32044" y="299388"/>
            <a:ext cx="4632653" cy="255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10">
            <a:extLst>
              <a:ext uri="{FF2B5EF4-FFF2-40B4-BE49-F238E27FC236}">
                <a16:creationId xmlns="" xmlns:a16="http://schemas.microsoft.com/office/drawing/2014/main" id="{5674B20D-4233-4D48-A8B4-7FB62C27F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420" y="496239"/>
            <a:ext cx="3483182" cy="1949795"/>
          </a:xfrm>
          <a:prstGeom prst="irregularSeal1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Cyrl-R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Земља погођена катастрофом</a:t>
            </a:r>
            <a:endParaRPr lang="en-GB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7" name="Picture 26" descr="LOGO_EUCP_small">
            <a:extLst>
              <a:ext uri="{FF2B5EF4-FFF2-40B4-BE49-F238E27FC236}">
                <a16:creationId xmlns="" xmlns:a16="http://schemas.microsoft.com/office/drawing/2014/main" id="{2D641192-A618-4D15-A51F-E73BDE4A6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581" y="5899901"/>
            <a:ext cx="547575" cy="49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9" descr="LOGO_EUCP_small">
            <a:extLst>
              <a:ext uri="{FF2B5EF4-FFF2-40B4-BE49-F238E27FC236}">
                <a16:creationId xmlns="" xmlns:a16="http://schemas.microsoft.com/office/drawing/2014/main" id="{B55D7A1E-EF77-43FC-8436-6D81D2E44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808032" y="1895276"/>
            <a:ext cx="549747" cy="49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uppieren 1">
            <a:extLst>
              <a:ext uri="{FF2B5EF4-FFF2-40B4-BE49-F238E27FC236}">
                <a16:creationId xmlns="" xmlns:a16="http://schemas.microsoft.com/office/drawing/2014/main" id="{1E477A3A-764F-49F4-BA58-45552507D735}"/>
              </a:ext>
            </a:extLst>
          </p:cNvPr>
          <p:cNvGrpSpPr>
            <a:grpSpLocks/>
          </p:cNvGrpSpPr>
          <p:nvPr/>
        </p:nvGrpSpPr>
        <p:grpSpPr bwMode="auto">
          <a:xfrm>
            <a:off x="5759945" y="1988833"/>
            <a:ext cx="5200008" cy="4025401"/>
            <a:chOff x="4558307" y="2820618"/>
            <a:chExt cx="3798544" cy="3651448"/>
          </a:xfrm>
        </p:grpSpPr>
        <p:pic>
          <p:nvPicPr>
            <p:cNvPr id="20" name="Picture 11" descr="LOGO_EUCP_small">
              <a:extLst>
                <a:ext uri="{FF2B5EF4-FFF2-40B4-BE49-F238E27FC236}">
                  <a16:creationId xmlns="" xmlns:a16="http://schemas.microsoft.com/office/drawing/2014/main" id="{31DC3194-BA8D-4129-8443-DCD5CBFA5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58307" y="5503863"/>
              <a:ext cx="401637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2" descr="LOGO_EUCP_small">
              <a:extLst>
                <a:ext uri="{FF2B5EF4-FFF2-40B4-BE49-F238E27FC236}">
                  <a16:creationId xmlns="" xmlns:a16="http://schemas.microsoft.com/office/drawing/2014/main" id="{64230E1B-67BA-4634-9BFE-B8EDD4EE39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667039" y="5432425"/>
              <a:ext cx="401638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3" descr="LOGO_EUCP_small">
              <a:extLst>
                <a:ext uri="{FF2B5EF4-FFF2-40B4-BE49-F238E27FC236}">
                  <a16:creationId xmlns="" xmlns:a16="http://schemas.microsoft.com/office/drawing/2014/main" id="{B78762CB-F3D0-49EE-B270-BF97BE2D1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219700" y="4076700"/>
              <a:ext cx="401638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4" descr="LOGO_EUCP_small">
              <a:extLst>
                <a:ext uri="{FF2B5EF4-FFF2-40B4-BE49-F238E27FC236}">
                  <a16:creationId xmlns="" xmlns:a16="http://schemas.microsoft.com/office/drawing/2014/main" id="{07D3FF30-AF1A-4EBC-9401-F789E1389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085975" y="3569450"/>
              <a:ext cx="401637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5" descr="LOGO_EUCP_small">
              <a:extLst>
                <a:ext uri="{FF2B5EF4-FFF2-40B4-BE49-F238E27FC236}">
                  <a16:creationId xmlns="" xmlns:a16="http://schemas.microsoft.com/office/drawing/2014/main" id="{50BB9B73-B449-462F-A33A-15B7AB4F9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094704" y="5568629"/>
              <a:ext cx="401638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6" descr="LOGO_EUCP_small">
              <a:extLst>
                <a:ext uri="{FF2B5EF4-FFF2-40B4-BE49-F238E27FC236}">
                  <a16:creationId xmlns="" xmlns:a16="http://schemas.microsoft.com/office/drawing/2014/main" id="{FD877088-FD14-4AC1-BE53-517E8C9A4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580063" y="4797425"/>
              <a:ext cx="401637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7" descr="LOGO_EUCP_small">
              <a:extLst>
                <a:ext uri="{FF2B5EF4-FFF2-40B4-BE49-F238E27FC236}">
                  <a16:creationId xmlns="" xmlns:a16="http://schemas.microsoft.com/office/drawing/2014/main" id="{A1A7A5C8-F49D-4272-B82B-F5BC6DFC53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019925" y="3357563"/>
              <a:ext cx="401638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8" descr="LOGO_EUCP_small">
              <a:extLst>
                <a:ext uri="{FF2B5EF4-FFF2-40B4-BE49-F238E27FC236}">
                  <a16:creationId xmlns="" xmlns:a16="http://schemas.microsoft.com/office/drawing/2014/main" id="{7485DBE3-F8DF-450A-96C5-2DEBAD4A0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804905" y="5432425"/>
              <a:ext cx="401638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9" descr="LOGO_EUCP_small">
              <a:extLst>
                <a:ext uri="{FF2B5EF4-FFF2-40B4-BE49-F238E27FC236}">
                  <a16:creationId xmlns="" xmlns:a16="http://schemas.microsoft.com/office/drawing/2014/main" id="{3005C982-5610-4BBE-BE8A-74DA19281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804905" y="6065666"/>
              <a:ext cx="401638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0" descr="LOGO_EUCP_small">
              <a:extLst>
                <a:ext uri="{FF2B5EF4-FFF2-40B4-BE49-F238E27FC236}">
                  <a16:creationId xmlns="" xmlns:a16="http://schemas.microsoft.com/office/drawing/2014/main" id="{FFB2B78F-9442-46CB-8242-A8937A090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620418" y="2820618"/>
              <a:ext cx="401638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1" descr="LOGO_EUCP_small">
              <a:extLst>
                <a:ext uri="{FF2B5EF4-FFF2-40B4-BE49-F238E27FC236}">
                  <a16:creationId xmlns="" xmlns:a16="http://schemas.microsoft.com/office/drawing/2014/main" id="{B0CD80A7-1474-498C-9356-CFC70DAF6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821279" y="5059363"/>
              <a:ext cx="401637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2" descr="LOGO_EUCP_small">
              <a:extLst>
                <a:ext uri="{FF2B5EF4-FFF2-40B4-BE49-F238E27FC236}">
                  <a16:creationId xmlns="" xmlns:a16="http://schemas.microsoft.com/office/drawing/2014/main" id="{9189AA6E-1993-431B-A4B0-10B663697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887747" y="4629943"/>
              <a:ext cx="401637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3" descr="LOGO_EUCP_small">
              <a:extLst>
                <a:ext uri="{FF2B5EF4-FFF2-40B4-BE49-F238E27FC236}">
                  <a16:creationId xmlns="" xmlns:a16="http://schemas.microsoft.com/office/drawing/2014/main" id="{C908893F-F7E0-46A7-900E-DAA3A0210B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601540" y="3927474"/>
              <a:ext cx="401638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4" descr="LOGO_EUCP_small">
              <a:extLst>
                <a:ext uri="{FF2B5EF4-FFF2-40B4-BE49-F238E27FC236}">
                  <a16:creationId xmlns="" xmlns:a16="http://schemas.microsoft.com/office/drawing/2014/main" id="{9E479791-00AA-4F95-9F1D-C37351F54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731876" y="3632199"/>
              <a:ext cx="401638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5" descr="LOGO_EUCP_small">
              <a:extLst>
                <a:ext uri="{FF2B5EF4-FFF2-40B4-BE49-F238E27FC236}">
                  <a16:creationId xmlns="" xmlns:a16="http://schemas.microsoft.com/office/drawing/2014/main" id="{AAE67C3B-D6E1-433B-8C8C-7776ED54B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330239" y="4162424"/>
              <a:ext cx="401637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7" descr="LOGO_EUCP_small">
              <a:extLst>
                <a:ext uri="{FF2B5EF4-FFF2-40B4-BE49-F238E27FC236}">
                  <a16:creationId xmlns="" xmlns:a16="http://schemas.microsoft.com/office/drawing/2014/main" id="{DEA612D4-1F1B-4FE4-9EFE-831577A33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828256" y="4977605"/>
              <a:ext cx="401638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8" descr="LOGO_EUCP_small">
              <a:extLst>
                <a:ext uri="{FF2B5EF4-FFF2-40B4-BE49-F238E27FC236}">
                  <a16:creationId xmlns="" xmlns:a16="http://schemas.microsoft.com/office/drawing/2014/main" id="{CE7CC54E-277B-4090-AC97-6B03EC08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451725" y="4652963"/>
              <a:ext cx="401638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30" descr="LOGO_EUCP_small">
              <a:extLst>
                <a:ext uri="{FF2B5EF4-FFF2-40B4-BE49-F238E27FC236}">
                  <a16:creationId xmlns="" xmlns:a16="http://schemas.microsoft.com/office/drawing/2014/main" id="{3602E7EE-A698-4127-AE7A-29D90F5C1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588125" y="3644900"/>
              <a:ext cx="401638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1" descr="LOGO_EUCP_small">
              <a:extLst>
                <a:ext uri="{FF2B5EF4-FFF2-40B4-BE49-F238E27FC236}">
                  <a16:creationId xmlns="" xmlns:a16="http://schemas.microsoft.com/office/drawing/2014/main" id="{B51CF79F-C828-4ED2-9CC7-A4E6B7FF8F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862236" y="5155940"/>
              <a:ext cx="401637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2" descr="LOGO_EUCP_small">
              <a:extLst>
                <a:ext uri="{FF2B5EF4-FFF2-40B4-BE49-F238E27FC236}">
                  <a16:creationId xmlns="" xmlns:a16="http://schemas.microsoft.com/office/drawing/2014/main" id="{A610F080-4DEB-4776-B7F1-D00B3CC56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955214" y="3334885"/>
              <a:ext cx="401637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" name="Picture 14" descr="LOGO_EUCP_small">
            <a:extLst>
              <a:ext uri="{FF2B5EF4-FFF2-40B4-BE49-F238E27FC236}">
                <a16:creationId xmlns="" xmlns:a16="http://schemas.microsoft.com/office/drawing/2014/main" id="{05299C6A-96C8-4DD6-931F-8C399FB24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74305" y="705277"/>
            <a:ext cx="549747" cy="49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4" descr="LOGO_EUCP_small">
            <a:extLst>
              <a:ext uri="{FF2B5EF4-FFF2-40B4-BE49-F238E27FC236}">
                <a16:creationId xmlns="" xmlns:a16="http://schemas.microsoft.com/office/drawing/2014/main" id="{EEC0F8D3-D585-43AF-A572-7D3978378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04183" y="4474513"/>
            <a:ext cx="549747" cy="49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4" descr="LOGO_EUCP_small">
            <a:extLst>
              <a:ext uri="{FF2B5EF4-FFF2-40B4-BE49-F238E27FC236}">
                <a16:creationId xmlns="" xmlns:a16="http://schemas.microsoft.com/office/drawing/2014/main" id="{10F0073C-3960-4447-A58E-17B392E3D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846333" y="5011447"/>
            <a:ext cx="549747" cy="49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uppieren 7">
            <a:extLst>
              <a:ext uri="{FF2B5EF4-FFF2-40B4-BE49-F238E27FC236}">
                <a16:creationId xmlns="" xmlns:a16="http://schemas.microsoft.com/office/drawing/2014/main" id="{9BF4D4FB-01DA-4317-8AC7-A8059DEEEEFA}"/>
              </a:ext>
            </a:extLst>
          </p:cNvPr>
          <p:cNvGrpSpPr>
            <a:grpSpLocks/>
          </p:cNvGrpSpPr>
          <p:nvPr/>
        </p:nvGrpSpPr>
        <p:grpSpPr bwMode="auto">
          <a:xfrm>
            <a:off x="6324745" y="1921813"/>
            <a:ext cx="5569180" cy="3528533"/>
            <a:chOff x="4787900" y="3141663"/>
            <a:chExt cx="4068763" cy="3200401"/>
          </a:xfrm>
        </p:grpSpPr>
        <p:grpSp>
          <p:nvGrpSpPr>
            <p:cNvPr id="44" name="Gruppieren 5">
              <a:extLst>
                <a:ext uri="{FF2B5EF4-FFF2-40B4-BE49-F238E27FC236}">
                  <a16:creationId xmlns="" xmlns:a16="http://schemas.microsoft.com/office/drawing/2014/main" id="{8D84B9CE-D941-423C-BB46-C7F929071B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7900" y="3141663"/>
              <a:ext cx="3106319" cy="2794001"/>
              <a:chOff x="4787900" y="3141663"/>
              <a:chExt cx="3168650" cy="2663825"/>
            </a:xfrm>
          </p:grpSpPr>
          <p:sp>
            <p:nvSpPr>
              <p:cNvPr id="46" name="Line 40">
                <a:extLst>
                  <a:ext uri="{FF2B5EF4-FFF2-40B4-BE49-F238E27FC236}">
                    <a16:creationId xmlns="" xmlns:a16="http://schemas.microsoft.com/office/drawing/2014/main" id="{FCABB370-9BAE-43C4-8A8A-8BE4B86188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22178" y="3508741"/>
                <a:ext cx="512009" cy="54255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43">
                <a:extLst>
                  <a:ext uri="{FF2B5EF4-FFF2-40B4-BE49-F238E27FC236}">
                    <a16:creationId xmlns="" xmlns:a16="http://schemas.microsoft.com/office/drawing/2014/main" id="{7347195D-3187-4346-B3E1-08A7DE30B1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86525" y="3141663"/>
                <a:ext cx="1254125" cy="105410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45">
                <a:extLst>
                  <a:ext uri="{FF2B5EF4-FFF2-40B4-BE49-F238E27FC236}">
                    <a16:creationId xmlns="" xmlns:a16="http://schemas.microsoft.com/office/drawing/2014/main" id="{36A62AF6-BEDB-4835-BCEE-FE58CF075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50361" y="3798887"/>
                <a:ext cx="1295400" cy="504825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9" name="Gruppieren 4">
                <a:extLst>
                  <a:ext uri="{FF2B5EF4-FFF2-40B4-BE49-F238E27FC236}">
                    <a16:creationId xmlns="" xmlns:a16="http://schemas.microsoft.com/office/drawing/2014/main" id="{5912A14C-6727-404C-8269-463840B5B9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87900" y="4020043"/>
                <a:ext cx="3168650" cy="1785445"/>
                <a:chOff x="4787900" y="4020043"/>
                <a:chExt cx="3168650" cy="1785445"/>
              </a:xfrm>
            </p:grpSpPr>
            <p:sp>
              <p:nvSpPr>
                <p:cNvPr id="50" name="Line 37">
                  <a:extLst>
                    <a:ext uri="{FF2B5EF4-FFF2-40B4-BE49-F238E27FC236}">
                      <a16:creationId xmlns="" xmlns:a16="http://schemas.microsoft.com/office/drawing/2014/main" id="{9670C231-5662-4D06-BA35-C416EC480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867400" y="4652963"/>
                  <a:ext cx="144463" cy="144462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Line 38">
                  <a:extLst>
                    <a:ext uri="{FF2B5EF4-FFF2-40B4-BE49-F238E27FC236}">
                      <a16:creationId xmlns="" xmlns:a16="http://schemas.microsoft.com/office/drawing/2014/main" id="{DB5C4A62-B238-4AD5-B4D8-4005D02482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00788" y="4652962"/>
                  <a:ext cx="553243" cy="752475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39">
                  <a:extLst>
                    <a:ext uri="{FF2B5EF4-FFF2-40B4-BE49-F238E27FC236}">
                      <a16:creationId xmlns="" xmlns:a16="http://schemas.microsoft.com/office/drawing/2014/main" id="{851C5E0F-0A5E-4E04-89F9-CEC34C9A0B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21333" y="4020043"/>
                  <a:ext cx="525923" cy="371166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Line 41">
                  <a:extLst>
                    <a:ext uri="{FF2B5EF4-FFF2-40B4-BE49-F238E27FC236}">
                      <a16:creationId xmlns="" xmlns:a16="http://schemas.microsoft.com/office/drawing/2014/main" id="{631009BA-0B2E-40AA-A1E7-E9AC32D669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6688" y="4581525"/>
                  <a:ext cx="1439862" cy="1223963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Line 42">
                  <a:extLst>
                    <a:ext uri="{FF2B5EF4-FFF2-40B4-BE49-F238E27FC236}">
                      <a16:creationId xmlns="" xmlns:a16="http://schemas.microsoft.com/office/drawing/2014/main" id="{D2F60986-CF5D-40DB-8F3B-D5501497DC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88126" y="4508501"/>
                  <a:ext cx="1306094" cy="708026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44">
                  <a:extLst>
                    <a:ext uri="{FF2B5EF4-FFF2-40B4-BE49-F238E27FC236}">
                      <a16:creationId xmlns="" xmlns:a16="http://schemas.microsoft.com/office/drawing/2014/main" id="{86521CF8-5EDD-47C3-8801-1A124F1A3F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24638" y="4437063"/>
                  <a:ext cx="1079500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46">
                  <a:extLst>
                    <a:ext uri="{FF2B5EF4-FFF2-40B4-BE49-F238E27FC236}">
                      <a16:creationId xmlns="" xmlns:a16="http://schemas.microsoft.com/office/drawing/2014/main" id="{042C7E86-DF17-48DE-BC96-7BD3A4F512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787900" y="4581525"/>
                  <a:ext cx="1079500" cy="935038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47">
                  <a:extLst>
                    <a:ext uri="{FF2B5EF4-FFF2-40B4-BE49-F238E27FC236}">
                      <a16:creationId xmlns="" xmlns:a16="http://schemas.microsoft.com/office/drawing/2014/main" id="{0707F426-9603-4081-9F21-61F08C96EA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939632" y="4652963"/>
                  <a:ext cx="216695" cy="878575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Line 48">
                  <a:extLst>
                    <a:ext uri="{FF2B5EF4-FFF2-40B4-BE49-F238E27FC236}">
                      <a16:creationId xmlns="" xmlns:a16="http://schemas.microsoft.com/office/drawing/2014/main" id="{470FA270-5D46-4AE8-9306-28AACD621B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64163" y="4652963"/>
                  <a:ext cx="503237" cy="64770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Line 49">
                  <a:extLst>
                    <a:ext uri="{FF2B5EF4-FFF2-40B4-BE49-F238E27FC236}">
                      <a16:creationId xmlns="" xmlns:a16="http://schemas.microsoft.com/office/drawing/2014/main" id="{D1368F6B-5889-4305-A426-B1DF106233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6689" y="4437064"/>
                  <a:ext cx="1125708" cy="360362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Line 50">
                  <a:extLst>
                    <a:ext uri="{FF2B5EF4-FFF2-40B4-BE49-F238E27FC236}">
                      <a16:creationId xmlns="" xmlns:a16="http://schemas.microsoft.com/office/drawing/2014/main" id="{8431F4C8-BDA9-4C8C-98B3-66D293ACC7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580063" y="4365625"/>
                  <a:ext cx="215900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5" name="Line 41">
              <a:extLst>
                <a:ext uri="{FF2B5EF4-FFF2-40B4-BE49-F238E27FC236}">
                  <a16:creationId xmlns="" xmlns:a16="http://schemas.microsoft.com/office/drawing/2014/main" id="{337F16B7-AE12-495D-92C9-2489B9158C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5081" y="4804288"/>
              <a:ext cx="2221582" cy="153777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" name="AutoShape 33">
            <a:extLst>
              <a:ext uri="{FF2B5EF4-FFF2-40B4-BE49-F238E27FC236}">
                <a16:creationId xmlns="" xmlns:a16="http://schemas.microsoft.com/office/drawing/2014/main" id="{048D8373-D045-41DE-9031-03557B5742C2}"/>
              </a:ext>
            </a:extLst>
          </p:cNvPr>
          <p:cNvSpPr>
            <a:spLocks noChangeArrowheads="1"/>
          </p:cNvSpPr>
          <p:nvPr/>
        </p:nvSpPr>
        <p:spPr bwMode="auto">
          <a:xfrm rot="-3808184">
            <a:off x="6007208" y="-1215584"/>
            <a:ext cx="1349455" cy="5125905"/>
          </a:xfrm>
          <a:prstGeom prst="curvedLeftArrow">
            <a:avLst>
              <a:gd name="adj1" fmla="val 9901"/>
              <a:gd name="adj2" fmla="val 32141"/>
              <a:gd name="adj3" fmla="val 33333"/>
            </a:avLst>
          </a:prstGeom>
          <a:solidFill>
            <a:srgbClr val="ACC1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2" name="Text Box 34">
            <a:extLst>
              <a:ext uri="{FF2B5EF4-FFF2-40B4-BE49-F238E27FC236}">
                <a16:creationId xmlns="" xmlns:a16="http://schemas.microsoft.com/office/drawing/2014/main" id="{602D260F-40BA-4ECE-9663-B58792C9C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184" y="1133903"/>
            <a:ext cx="3941667" cy="40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sr-Cyrl-RS" sz="1800" b="1" dirty="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Захтев за помоћ</a:t>
            </a:r>
            <a:endParaRPr lang="en-US" sz="1800" b="1" dirty="0">
              <a:solidFill>
                <a:srgbClr val="0954C3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3" name="AutoShape 33">
            <a:extLst>
              <a:ext uri="{FF2B5EF4-FFF2-40B4-BE49-F238E27FC236}">
                <a16:creationId xmlns="" xmlns:a16="http://schemas.microsoft.com/office/drawing/2014/main" id="{B9672230-2F05-4144-9A77-FB8F0FE1916E}"/>
              </a:ext>
            </a:extLst>
          </p:cNvPr>
          <p:cNvSpPr>
            <a:spLocks noChangeArrowheads="1"/>
          </p:cNvSpPr>
          <p:nvPr/>
        </p:nvSpPr>
        <p:spPr bwMode="auto">
          <a:xfrm rot="-3808184">
            <a:off x="6218346" y="-1318771"/>
            <a:ext cx="1349453" cy="5125904"/>
          </a:xfrm>
          <a:prstGeom prst="curvedLeftArrow">
            <a:avLst>
              <a:gd name="adj1" fmla="val 9901"/>
              <a:gd name="adj2" fmla="val 32141"/>
              <a:gd name="adj3" fmla="val 33333"/>
            </a:avLst>
          </a:prstGeom>
          <a:solidFill>
            <a:srgbClr val="ACC1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4" name="Textfeld 79">
            <a:extLst>
              <a:ext uri="{FF2B5EF4-FFF2-40B4-BE49-F238E27FC236}">
                <a16:creationId xmlns="" xmlns:a16="http://schemas.microsoft.com/office/drawing/2014/main" id="{9B51D9F4-EEFC-4849-BC88-3479ACE81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308" y="1484485"/>
            <a:ext cx="3756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r-Cyrl-RS" sz="1400" b="1" dirty="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Прихватање</a:t>
            </a:r>
            <a:r>
              <a:rPr lang="en-US" sz="1400" b="1" dirty="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 / </a:t>
            </a:r>
            <a:r>
              <a:rPr lang="sr-Cyrl-RS" sz="1400" b="1" dirty="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одбијање</a:t>
            </a:r>
            <a:r>
              <a:rPr lang="en-US" sz="1400" b="1" dirty="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 </a:t>
            </a:r>
            <a:r>
              <a:rPr lang="sr-Cyrl-RS" sz="1400" b="1" dirty="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понуђене помоћи</a:t>
            </a:r>
            <a:endParaRPr lang="en-GB" sz="1400" b="1" dirty="0">
              <a:solidFill>
                <a:srgbClr val="0954C3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5" name="Textfeld 80">
            <a:extLst>
              <a:ext uri="{FF2B5EF4-FFF2-40B4-BE49-F238E27FC236}">
                <a16:creationId xmlns="" xmlns:a16="http://schemas.microsoft.com/office/drawing/2014/main" id="{BD4E481A-4365-4A8D-A3B6-EA8ECA35D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356" y="1958172"/>
            <a:ext cx="354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Cyrl-RS" sz="1400" b="1" dirty="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Ажурирање информација</a:t>
            </a:r>
            <a:endParaRPr lang="de-DE" sz="1400" b="1" dirty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6" name="AutoShape 33">
            <a:extLst>
              <a:ext uri="{FF2B5EF4-FFF2-40B4-BE49-F238E27FC236}">
                <a16:creationId xmlns="" xmlns:a16="http://schemas.microsoft.com/office/drawing/2014/main" id="{94F4D494-0605-460B-AF0D-7D964C6AABAE}"/>
              </a:ext>
            </a:extLst>
          </p:cNvPr>
          <p:cNvSpPr>
            <a:spLocks noChangeArrowheads="1"/>
          </p:cNvSpPr>
          <p:nvPr/>
        </p:nvSpPr>
        <p:spPr bwMode="auto">
          <a:xfrm rot="-3808184">
            <a:off x="6134208" y="-1075884"/>
            <a:ext cx="1349455" cy="5125905"/>
          </a:xfrm>
          <a:prstGeom prst="curvedLeftArrow">
            <a:avLst>
              <a:gd name="adj1" fmla="val 9901"/>
              <a:gd name="adj2" fmla="val 32141"/>
              <a:gd name="adj3" fmla="val 33333"/>
            </a:avLst>
          </a:prstGeom>
          <a:solidFill>
            <a:srgbClr val="ACC1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7" name="AutoShape 35">
            <a:extLst>
              <a:ext uri="{FF2B5EF4-FFF2-40B4-BE49-F238E27FC236}">
                <a16:creationId xmlns="" xmlns:a16="http://schemas.microsoft.com/office/drawing/2014/main" id="{C512C1DE-B5AF-46AB-88F1-6B986E41E8B7}"/>
              </a:ext>
            </a:extLst>
          </p:cNvPr>
          <p:cNvSpPr>
            <a:spLocks noChangeArrowheads="1"/>
          </p:cNvSpPr>
          <p:nvPr/>
        </p:nvSpPr>
        <p:spPr bwMode="auto">
          <a:xfrm rot="7112694">
            <a:off x="4526663" y="1058448"/>
            <a:ext cx="1508728" cy="5093311"/>
          </a:xfrm>
          <a:prstGeom prst="curvedLeftArrow">
            <a:avLst>
              <a:gd name="adj1" fmla="val 8800"/>
              <a:gd name="adj2" fmla="val 28565"/>
              <a:gd name="adj3" fmla="val 33333"/>
            </a:avLst>
          </a:prstGeom>
          <a:solidFill>
            <a:srgbClr val="ACC1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8" name="Text Box 36">
            <a:extLst>
              <a:ext uri="{FF2B5EF4-FFF2-40B4-BE49-F238E27FC236}">
                <a16:creationId xmlns="" xmlns:a16="http://schemas.microsoft.com/office/drawing/2014/main" id="{8A144350-F0A5-4CFE-BEC5-B0CFB6774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794" y="3826814"/>
            <a:ext cx="40720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Cyrl-RS" sz="1400" b="1" dirty="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Понуда помоћи</a:t>
            </a:r>
            <a:endParaRPr lang="en-US" sz="1400" b="1" dirty="0">
              <a:solidFill>
                <a:srgbClr val="0954C3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9" name="Text Box 68">
            <a:extLst>
              <a:ext uri="{FF2B5EF4-FFF2-40B4-BE49-F238E27FC236}">
                <a16:creationId xmlns="" xmlns:a16="http://schemas.microsoft.com/office/drawing/2014/main" id="{16101C41-082C-4733-B0A9-AA8AADC3B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62" y="6168888"/>
            <a:ext cx="6651290" cy="46166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 pitchFamily="34" charset="0"/>
              </a:rPr>
              <a:t>Активација Механизма</a:t>
            </a:r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70" name="AutoShape 35">
            <a:extLst>
              <a:ext uri="{FF2B5EF4-FFF2-40B4-BE49-F238E27FC236}">
                <a16:creationId xmlns="" xmlns:a16="http://schemas.microsoft.com/office/drawing/2014/main" id="{C96B0EB0-273A-47A4-9061-AE93CDB66F20}"/>
              </a:ext>
            </a:extLst>
          </p:cNvPr>
          <p:cNvSpPr>
            <a:spLocks noChangeArrowheads="1"/>
          </p:cNvSpPr>
          <p:nvPr/>
        </p:nvSpPr>
        <p:spPr bwMode="auto">
          <a:xfrm rot="7112694">
            <a:off x="4679063" y="1210848"/>
            <a:ext cx="1508728" cy="5093311"/>
          </a:xfrm>
          <a:prstGeom prst="curvedLeftArrow">
            <a:avLst>
              <a:gd name="adj1" fmla="val 8800"/>
              <a:gd name="adj2" fmla="val 28565"/>
              <a:gd name="adj3" fmla="val 33333"/>
            </a:avLst>
          </a:prstGeom>
          <a:solidFill>
            <a:srgbClr val="ACC1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71" name="Textfeld 86">
            <a:extLst>
              <a:ext uri="{FF2B5EF4-FFF2-40B4-BE49-F238E27FC236}">
                <a16:creationId xmlns="" xmlns:a16="http://schemas.microsoft.com/office/drawing/2014/main" id="{5194E3EB-7251-4741-9727-0A12A8974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919" y="4242739"/>
            <a:ext cx="40937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Cyrl-RS" sz="1400" b="1" dirty="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Распоређивање ЕУ тимова ЦЗ</a:t>
            </a:r>
            <a:endParaRPr lang="de-DE" sz="1400" b="1" dirty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72" name="Textfeld 87">
            <a:extLst>
              <a:ext uri="{FF2B5EF4-FFF2-40B4-BE49-F238E27FC236}">
                <a16:creationId xmlns="" xmlns:a16="http://schemas.microsoft.com/office/drawing/2014/main" id="{69A49F47-3AD7-44B2-8B14-FB10723D0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920" y="4650725"/>
            <a:ext cx="42545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Cyrl-RS" sz="1400" b="1" dirty="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Координација транспорта</a:t>
            </a:r>
            <a:endParaRPr lang="en-US" sz="1400" b="1" dirty="0">
              <a:solidFill>
                <a:srgbClr val="0954C3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73" name="AutoShape 35">
            <a:extLst>
              <a:ext uri="{FF2B5EF4-FFF2-40B4-BE49-F238E27FC236}">
                <a16:creationId xmlns="" xmlns:a16="http://schemas.microsoft.com/office/drawing/2014/main" id="{DD68D36D-CC4B-4BB1-9C9D-DE11975DF22D}"/>
              </a:ext>
            </a:extLst>
          </p:cNvPr>
          <p:cNvSpPr>
            <a:spLocks noChangeArrowheads="1"/>
          </p:cNvSpPr>
          <p:nvPr/>
        </p:nvSpPr>
        <p:spPr bwMode="auto">
          <a:xfrm rot="6523031">
            <a:off x="4535577" y="1071468"/>
            <a:ext cx="1508728" cy="5093311"/>
          </a:xfrm>
          <a:prstGeom prst="curvedLeftArrow">
            <a:avLst>
              <a:gd name="adj1" fmla="val 8800"/>
              <a:gd name="adj2" fmla="val 28565"/>
              <a:gd name="adj3" fmla="val 33333"/>
            </a:avLst>
          </a:prstGeom>
          <a:solidFill>
            <a:srgbClr val="ACC1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pic>
        <p:nvPicPr>
          <p:cNvPr id="74" name="Picture 21" descr="LOGO_EUCP_small">
            <a:extLst>
              <a:ext uri="{FF2B5EF4-FFF2-40B4-BE49-F238E27FC236}">
                <a16:creationId xmlns="" xmlns:a16="http://schemas.microsoft.com/office/drawing/2014/main" id="{B8CE9F59-C6C9-441F-BA90-3BBF5AC22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23445" y="4076051"/>
            <a:ext cx="549821" cy="49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4" descr="LOGO_EUCP_small">
            <a:extLst>
              <a:ext uri="{FF2B5EF4-FFF2-40B4-BE49-F238E27FC236}">
                <a16:creationId xmlns="" xmlns:a16="http://schemas.microsoft.com/office/drawing/2014/main" id="{A793DF27-5FED-4007-B04D-B3A26CCB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623820" y="5317475"/>
            <a:ext cx="549747" cy="49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4" descr="LOGO_EUCP_small">
            <a:extLst>
              <a:ext uri="{FF2B5EF4-FFF2-40B4-BE49-F238E27FC236}">
                <a16:creationId xmlns="" xmlns:a16="http://schemas.microsoft.com/office/drawing/2014/main" id="{6AF45E92-43DC-45BA-90E9-85693B6C9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495131" y="4506317"/>
            <a:ext cx="549747" cy="49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3537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1" grpId="0" animBg="1"/>
      <p:bldP spid="62" grpId="0"/>
      <p:bldP spid="63" grpId="0" animBg="1"/>
      <p:bldP spid="64" grpId="0"/>
      <p:bldP spid="65" grpId="0"/>
      <p:bldP spid="66" grpId="0" animBg="1"/>
      <p:bldP spid="67" grpId="0" animBg="1"/>
      <p:bldP spid="68" grpId="0"/>
      <p:bldP spid="69" grpId="0" animBg="1"/>
      <p:bldP spid="70" grpId="0" animBg="1"/>
      <p:bldP spid="71" grpId="0"/>
      <p:bldP spid="72" grpId="0"/>
      <p:bldP spid="7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76D3935-D653-416D-91F3-A3B480C17979}"/>
              </a:ext>
            </a:extLst>
          </p:cNvPr>
          <p:cNvSpPr txBox="1"/>
          <p:nvPr/>
        </p:nvSpPr>
        <p:spPr>
          <a:xfrm>
            <a:off x="757084" y="1681056"/>
            <a:ext cx="10693692" cy="438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Чланице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ЕУ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Европска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Комисија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успостављaj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оквир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пројекте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оквиру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ИПА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фонда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то у </a:t>
            </a:r>
            <a:r>
              <a:rPr lang="en-GB" sz="2400" dirty="0" err="1">
                <a:solidFill>
                  <a:srgbClr val="002060"/>
                </a:solidFill>
              </a:rPr>
              <a:t>циљу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даљег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улагања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ради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јачања </a:t>
            </a:r>
            <a:r>
              <a:rPr lang="en-GB" sz="2400" dirty="0" err="1">
                <a:solidFill>
                  <a:srgbClr val="002060"/>
                </a:solidFill>
              </a:rPr>
              <a:t>капацитета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земаља</a:t>
            </a:r>
            <a:r>
              <a:rPr lang="sr-Cyrl-RS" sz="2400" dirty="0">
                <a:solidFill>
                  <a:srgbClr val="002060"/>
                </a:solidFill>
              </a:rPr>
              <a:t> за унапређење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управљања</a:t>
            </a:r>
            <a:r>
              <a:rPr lang="en-GB" sz="2400" dirty="0">
                <a:solidFill>
                  <a:srgbClr val="002060"/>
                </a:solidFill>
              </a:rPr>
              <a:t> у </a:t>
            </a:r>
            <a:r>
              <a:rPr lang="en-GB" sz="2400" dirty="0" err="1">
                <a:solidFill>
                  <a:srgbClr val="002060"/>
                </a:solidFill>
              </a:rPr>
              <a:t>ванредним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ситуацијама</a:t>
            </a:r>
            <a:r>
              <a:rPr lang="en-GB" sz="2400" dirty="0">
                <a:solidFill>
                  <a:srgbClr val="002060"/>
                </a:solidFill>
              </a:rPr>
              <a:t> и </a:t>
            </a:r>
            <a:r>
              <a:rPr lang="en-GB" sz="2400" dirty="0" err="1">
                <a:solidFill>
                  <a:srgbClr val="002060"/>
                </a:solidFill>
              </a:rPr>
              <a:t>развоја</a:t>
            </a:r>
            <a:r>
              <a:rPr lang="en-GB" sz="2400" dirty="0">
                <a:solidFill>
                  <a:srgbClr val="002060"/>
                </a:solidFill>
              </a:rPr>
              <a:t> и </a:t>
            </a:r>
            <a:r>
              <a:rPr lang="sr-Cyrl-RS" sz="2400" dirty="0">
                <a:solidFill>
                  <a:srgbClr val="002060"/>
                </a:solidFill>
              </a:rPr>
              <a:t>из</a:t>
            </a:r>
            <a:r>
              <a:rPr lang="en-GB" sz="2400" dirty="0" err="1">
                <a:solidFill>
                  <a:srgbClr val="002060"/>
                </a:solidFill>
              </a:rPr>
              <a:t>градње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система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који су </a:t>
            </a:r>
            <a:r>
              <a:rPr lang="en-GB" sz="2400" dirty="0" err="1">
                <a:solidFill>
                  <a:srgbClr val="002060"/>
                </a:solidFill>
              </a:rPr>
              <a:t>кохерентни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са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постојећим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прописима</a:t>
            </a:r>
            <a:r>
              <a:rPr lang="en-GB" sz="2400" dirty="0">
                <a:solidFill>
                  <a:srgbClr val="002060"/>
                </a:solidFill>
              </a:rPr>
              <a:t> ЕУ, </a:t>
            </a:r>
            <a:r>
              <a:rPr lang="en-GB" sz="2400" dirty="0" err="1">
                <a:solidFill>
                  <a:srgbClr val="002060"/>
                </a:solidFill>
              </a:rPr>
              <a:t>упутствима</a:t>
            </a:r>
            <a:r>
              <a:rPr lang="en-GB" sz="2400" dirty="0">
                <a:solidFill>
                  <a:srgbClr val="002060"/>
                </a:solidFill>
              </a:rPr>
              <a:t> и </a:t>
            </a:r>
            <a:r>
              <a:rPr lang="en-GB" sz="2400" dirty="0" err="1">
                <a:solidFill>
                  <a:srgbClr val="002060"/>
                </a:solidFill>
              </a:rPr>
              <a:t>добр</a:t>
            </a:r>
            <a:r>
              <a:rPr lang="sr-Cyrl-RS" sz="2400" dirty="0">
                <a:solidFill>
                  <a:srgbClr val="002060"/>
                </a:solidFill>
              </a:rPr>
              <a:t>им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пракс</a:t>
            </a:r>
            <a:r>
              <a:rPr lang="sr-Cyrl-RS" sz="2400" dirty="0">
                <a:solidFill>
                  <a:srgbClr val="002060"/>
                </a:solidFill>
              </a:rPr>
              <a:t>ама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Регионални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ИПА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IPA Civil Protection I 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II, IPA FLOODS, IPA DRAM, IPA Forest Fires and Floods)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Прекогранични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пројекти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сарадње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r-Cyrl-RS" sz="2400" dirty="0">
                <a:solidFill>
                  <a:srgbClr val="002060"/>
                </a:solidFill>
                <a:latin typeface="Calibri"/>
              </a:rPr>
              <a:t>Програми за јачање превенције и спремности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Др</a:t>
            </a:r>
            <a:r>
              <a:rPr kumimoji="0" lang="sr-Cyrl-R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7">
            <a:extLst>
              <a:ext uri="{FF2B5EF4-FFF2-40B4-BE49-F238E27FC236}">
                <a16:creationId xmlns="" xmlns:a16="http://schemas.microsoft.com/office/drawing/2014/main" id="{C77C5DFE-25DB-46D2-8077-90DB6D741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558"/>
            <a:ext cx="10515600" cy="1299259"/>
          </a:xfrm>
        </p:spPr>
        <p:txBody>
          <a:bodyPr>
            <a:normAutofit/>
          </a:bodyPr>
          <a:lstStyle/>
          <a:p>
            <a:pPr algn="ctr"/>
            <a:r>
              <a:rPr lang="sr-Cyrl-RS" altLang="en-US" b="1" dirty="0">
                <a:solidFill>
                  <a:srgbClr val="002060"/>
                </a:solidFill>
                <a:latin typeface="+mn-lt"/>
              </a:rPr>
              <a:t>Ц</a:t>
            </a:r>
            <a:r>
              <a:rPr lang="en-US" altLang="en-US" sz="4400" b="1" dirty="0" err="1">
                <a:solidFill>
                  <a:srgbClr val="002060"/>
                </a:solidFill>
                <a:latin typeface="+mn-lt"/>
              </a:rPr>
              <a:t>ивилн</a:t>
            </a:r>
            <a:r>
              <a:rPr lang="sr-Cyrl-RS" altLang="en-US" sz="4400" b="1" dirty="0">
                <a:solidFill>
                  <a:srgbClr val="002060"/>
                </a:solidFill>
                <a:latin typeface="+mn-lt"/>
              </a:rPr>
              <a:t>а</a:t>
            </a:r>
            <a:r>
              <a:rPr lang="en-US" altLang="en-US" sz="4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+mn-lt"/>
              </a:rPr>
              <a:t>заштит</a:t>
            </a:r>
            <a:r>
              <a:rPr lang="sr-Cyrl-RS" altLang="en-US" sz="4400" b="1" dirty="0">
                <a:solidFill>
                  <a:srgbClr val="002060"/>
                </a:solidFill>
                <a:latin typeface="+mn-lt"/>
              </a:rPr>
              <a:t>а</a:t>
            </a:r>
            <a:r>
              <a:rPr lang="en-US" altLang="en-US" sz="4400" b="1" dirty="0">
                <a:solidFill>
                  <a:srgbClr val="002060"/>
                </a:solidFill>
                <a:latin typeface="+mn-lt"/>
              </a:rPr>
              <a:t> ЕУ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16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313E4F9C-7491-40B0-BAD2-FEF5F7A2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927" y="555461"/>
            <a:ext cx="5433624" cy="1325563"/>
          </a:xfrm>
        </p:spPr>
        <p:txBody>
          <a:bodyPr/>
          <a:lstStyle/>
          <a:p>
            <a:pPr algn="ctr"/>
            <a:r>
              <a:rPr lang="sr-Cyrl-RS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Катастрофе </a:t>
            </a:r>
            <a:br>
              <a:rPr lang="sr-Cyrl-RS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sr-Cyrl-RS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не познају границе!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593E301B-34E5-443E-A0AA-4E22E09AFE74}"/>
              </a:ext>
            </a:extLst>
          </p:cNvPr>
          <p:cNvSpPr txBox="1">
            <a:spLocks noChangeArrowheads="1"/>
          </p:cNvSpPr>
          <p:nvPr/>
        </p:nvSpPr>
        <p:spPr>
          <a:xfrm>
            <a:off x="1669930" y="2421810"/>
            <a:ext cx="4505325" cy="38782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sr-Cyrl-RS" altLang="en-US" dirty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Катастрофе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су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све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b="1" dirty="0" err="1">
                <a:solidFill>
                  <a:schemeClr val="accent5">
                    <a:lumMod val="50000"/>
                  </a:schemeClr>
                </a:solidFill>
              </a:rPr>
              <a:t>учесталије</a:t>
            </a:r>
            <a:r>
              <a:rPr lang="en-GB" altLang="en-US" dirty="0"/>
              <a:t>.</a:t>
            </a:r>
            <a:endParaRPr lang="en-GB" altLang="en-US" sz="1200" dirty="0"/>
          </a:p>
          <a:p>
            <a:pPr algn="r"/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Њени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b="1" dirty="0" err="1">
                <a:solidFill>
                  <a:schemeClr val="accent5">
                    <a:lumMod val="50000"/>
                  </a:schemeClr>
                </a:solidFill>
              </a:rPr>
              <a:t>утицаји</a:t>
            </a:r>
            <a:r>
              <a:rPr lang="en-GB" altLang="en-US" b="1" dirty="0">
                <a:solidFill>
                  <a:schemeClr val="accent5">
                    <a:lumMod val="50000"/>
                  </a:schemeClr>
                </a:solidFill>
              </a:rPr>
              <a:t> и </a:t>
            </a:r>
            <a:r>
              <a:rPr lang="en-GB" altLang="en-US" b="1" dirty="0" err="1">
                <a:solidFill>
                  <a:schemeClr val="accent5">
                    <a:lumMod val="50000"/>
                  </a:schemeClr>
                </a:solidFill>
              </a:rPr>
              <a:t>последице</a:t>
            </a:r>
            <a:r>
              <a:rPr lang="en-GB" alt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b="1" dirty="0" err="1">
                <a:solidFill>
                  <a:schemeClr val="accent5">
                    <a:lumMod val="50000"/>
                  </a:schemeClr>
                </a:solidFill>
              </a:rPr>
              <a:t>су</a:t>
            </a:r>
            <a:r>
              <a:rPr lang="en-GB" alt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b="1" dirty="0" err="1">
                <a:solidFill>
                  <a:schemeClr val="accent5">
                    <a:lumMod val="50000"/>
                  </a:schemeClr>
                </a:solidFill>
              </a:rPr>
              <a:t>све</a:t>
            </a:r>
            <a:r>
              <a:rPr lang="sr-Cyrl-RS" alt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b="1" dirty="0" err="1">
                <a:solidFill>
                  <a:schemeClr val="accent5">
                    <a:lumMod val="50000"/>
                  </a:schemeClr>
                </a:solidFill>
              </a:rPr>
              <a:t>озбиљнији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и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ометају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      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функционисање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читав</a:t>
            </a:r>
            <a:r>
              <a:rPr lang="en-US" altLang="en-US" dirty="0" err="1">
                <a:solidFill>
                  <a:schemeClr val="accent5">
                    <a:lumMod val="50000"/>
                  </a:schemeClr>
                </a:solidFill>
              </a:rPr>
              <a:t>ог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регион</a:t>
            </a: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</a:rPr>
              <a:t>а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altLang="en-US" dirty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endParaRPr lang="en-US" altLang="en-US" dirty="0"/>
          </a:p>
        </p:txBody>
      </p:sp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2756A008-F15C-42AF-9EF8-9C81D7F56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9832" y="127537"/>
            <a:ext cx="3260268" cy="255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Picture 20" descr="F:\poplave 2014\PHOTO VS Poplave, MAJ 2014\POplave, maj 2014\IMAG0098.jpg">
            <a:extLst>
              <a:ext uri="{FF2B5EF4-FFF2-40B4-BE49-F238E27FC236}">
                <a16:creationId xmlns="" xmlns:a16="http://schemas.microsoft.com/office/drawing/2014/main" id="{DC60CFD3-CD2B-4AB8-82F7-C159C2F47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9831" y="2807096"/>
            <a:ext cx="3260267" cy="246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4675" y="5319597"/>
            <a:ext cx="52673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44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EFA46C82-A457-4435-8CF7-AA489D8B9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275" y="28575"/>
            <a:ext cx="6858000" cy="15239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r-Cyrl-RS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УЈЕДИЊЕНЕ  НАЦИЈЕ</a:t>
            </a:r>
            <a:endParaRPr lang="sl-SI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endParaRPr lang="en-US" sz="1600" dirty="0">
              <a:latin typeface="Constantia" pitchFamily="18" charset="0"/>
            </a:endParaRPr>
          </a:p>
        </p:txBody>
      </p:sp>
      <p:pic>
        <p:nvPicPr>
          <p:cNvPr id="9" name="Picture 2" descr="C:\Users\ibaras\Desktop\Q7Hp3M7G_400x400.jpg">
            <a:extLst>
              <a:ext uri="{FF2B5EF4-FFF2-40B4-BE49-F238E27FC236}">
                <a16:creationId xmlns="" xmlns:a16="http://schemas.microsoft.com/office/drawing/2014/main" id="{E851913F-E0F0-45FD-B512-939ECF9EF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6584" y="4595868"/>
            <a:ext cx="1797050" cy="1797050"/>
          </a:xfrm>
          <a:prstGeom prst="rect">
            <a:avLst/>
          </a:prstGeom>
          <a:noFill/>
        </p:spPr>
      </p:pic>
      <p:pic>
        <p:nvPicPr>
          <p:cNvPr id="10" name="Picture 3" descr="C:\Users\ibaras\Desktop\unicef.png">
            <a:extLst>
              <a:ext uri="{FF2B5EF4-FFF2-40B4-BE49-F238E27FC236}">
                <a16:creationId xmlns="" xmlns:a16="http://schemas.microsoft.com/office/drawing/2014/main" id="{725046B9-19FD-4A66-BC39-9B8244BB7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1602" y="4625501"/>
            <a:ext cx="1531938" cy="1531938"/>
          </a:xfrm>
          <a:prstGeom prst="rect">
            <a:avLst/>
          </a:prstGeom>
          <a:noFill/>
        </p:spPr>
      </p:pic>
      <p:pic>
        <p:nvPicPr>
          <p:cNvPr id="12" name="Picture 7" descr="C:\Users\ibaras\Desktop\CERF-logo_for-web.png">
            <a:extLst>
              <a:ext uri="{FF2B5EF4-FFF2-40B4-BE49-F238E27FC236}">
                <a16:creationId xmlns="" xmlns:a16="http://schemas.microsoft.com/office/drawing/2014/main" id="{F4884E6C-CE5F-4429-B9CE-516C6EFE3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4700" y="4581527"/>
            <a:ext cx="3119437" cy="733707"/>
          </a:xfrm>
          <a:prstGeom prst="rect">
            <a:avLst/>
          </a:prstGeom>
          <a:noFill/>
        </p:spPr>
      </p:pic>
      <p:pic>
        <p:nvPicPr>
          <p:cNvPr id="13" name="Picture 9" descr="C:\Users\ibaras\Desktop\UN-logo.jpg">
            <a:extLst>
              <a:ext uri="{FF2B5EF4-FFF2-40B4-BE49-F238E27FC236}">
                <a16:creationId xmlns="" xmlns:a16="http://schemas.microsoft.com/office/drawing/2014/main" id="{D8718D01-1210-408A-A46E-969410B6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12316" y="2318505"/>
            <a:ext cx="2133600" cy="2053470"/>
          </a:xfrm>
          <a:prstGeom prst="rect">
            <a:avLst/>
          </a:prstGeom>
          <a:noFill/>
        </p:spPr>
      </p:pic>
      <p:pic>
        <p:nvPicPr>
          <p:cNvPr id="15" name="Picture 10" descr="C:\Users\ibaras\Desktop\untitled.png">
            <a:extLst>
              <a:ext uri="{FF2B5EF4-FFF2-40B4-BE49-F238E27FC236}">
                <a16:creationId xmlns="" xmlns:a16="http://schemas.microsoft.com/office/drawing/2014/main" id="{22DB2283-9D98-41F0-897B-2E460CC1E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95863" y="3245643"/>
            <a:ext cx="5619750" cy="809625"/>
          </a:xfrm>
          <a:prstGeom prst="rect">
            <a:avLst/>
          </a:prstGeom>
          <a:noFill/>
        </p:spPr>
      </p:pic>
      <p:pic>
        <p:nvPicPr>
          <p:cNvPr id="16" name="Picture 11" descr="C:\Users\ibaras\Desktop\images20D35F4W.jpg">
            <a:extLst>
              <a:ext uri="{FF2B5EF4-FFF2-40B4-BE49-F238E27FC236}">
                <a16:creationId xmlns="" xmlns:a16="http://schemas.microsoft.com/office/drawing/2014/main" id="{964157ED-BBD9-4185-A41A-E5CF33B8A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26970" y="3071452"/>
            <a:ext cx="1425575" cy="966049"/>
          </a:xfrm>
          <a:prstGeom prst="rect">
            <a:avLst/>
          </a:prstGeom>
          <a:noFill/>
        </p:spPr>
      </p:pic>
      <p:pic>
        <p:nvPicPr>
          <p:cNvPr id="17" name="Picture 13" descr="C:\Users\ibaras\Desktop\images7V17VB17.png">
            <a:extLst>
              <a:ext uri="{FF2B5EF4-FFF2-40B4-BE49-F238E27FC236}">
                <a16:creationId xmlns="" xmlns:a16="http://schemas.microsoft.com/office/drawing/2014/main" id="{222F5F8C-C437-4C1F-BE0D-C39C1E6D2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99257" y="4204020"/>
            <a:ext cx="1161295" cy="1187450"/>
          </a:xfrm>
          <a:prstGeom prst="rect">
            <a:avLst/>
          </a:prstGeom>
          <a:noFill/>
        </p:spPr>
      </p:pic>
      <p:pic>
        <p:nvPicPr>
          <p:cNvPr id="18" name="Picture 14" descr="C:\Users\ibaras\Desktop\untitled.png">
            <a:extLst>
              <a:ext uri="{FF2B5EF4-FFF2-40B4-BE49-F238E27FC236}">
                <a16:creationId xmlns="" xmlns:a16="http://schemas.microsoft.com/office/drawing/2014/main" id="{374F1E4B-2848-4612-A4A3-528A5E1EB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298112" y="653255"/>
            <a:ext cx="1536025" cy="2169941"/>
          </a:xfrm>
          <a:prstGeom prst="rect">
            <a:avLst/>
          </a:prstGeom>
          <a:noFill/>
        </p:spPr>
      </p:pic>
      <p:pic>
        <p:nvPicPr>
          <p:cNvPr id="19" name="Picture 15" descr="C:\Users\ibaras\Desktop\1Unesco.jpg">
            <a:extLst>
              <a:ext uri="{FF2B5EF4-FFF2-40B4-BE49-F238E27FC236}">
                <a16:creationId xmlns="" xmlns:a16="http://schemas.microsoft.com/office/drawing/2014/main" id="{1E17C556-BD33-4539-ABE8-22206605E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02816" y="1045825"/>
            <a:ext cx="1848445" cy="1230649"/>
          </a:xfrm>
          <a:prstGeom prst="rect">
            <a:avLst/>
          </a:prstGeom>
          <a:noFill/>
        </p:spPr>
      </p:pic>
      <p:pic>
        <p:nvPicPr>
          <p:cNvPr id="20" name="Picture 1" descr="C:\Users\korisnik\Desktop\download (1).png">
            <a:extLst>
              <a:ext uri="{FF2B5EF4-FFF2-40B4-BE49-F238E27FC236}">
                <a16:creationId xmlns="" xmlns:a16="http://schemas.microsoft.com/office/drawing/2014/main" id="{FFC18074-D77C-497B-8865-A8490DF26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93888" y="748285"/>
            <a:ext cx="5040312" cy="2444385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537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3205C56E-9F60-419B-9209-5AD7F5E8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408" y="524641"/>
            <a:ext cx="8168912" cy="829309"/>
          </a:xfrm>
        </p:spPr>
        <p:txBody>
          <a:bodyPr>
            <a:no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Циљеви </a:t>
            </a:r>
            <a:r>
              <a:rPr lang="sr-Latn-C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Сендаи оквир</a:t>
            </a:r>
            <a:r>
              <a:rPr lang="sr-Cyrl-R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 за смањење ризика од катастрофа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703D1027-A70F-4554-A9BA-E6D6CD221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63" y="1737343"/>
            <a:ext cx="11529060" cy="5617562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Знатно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смањење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глобалне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смртности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услед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катастрофа</a:t>
            </a:r>
            <a:r>
              <a:rPr lang="sr-Cyrl-R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2030.године;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Знатно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смањење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броја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погођеног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становништва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глобалном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нивоу</a:t>
            </a:r>
            <a:r>
              <a:rPr lang="sr-Cyrl-R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2030.године;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sr-Cyrl-R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ањење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директних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економских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губитака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услед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катастрофа</a:t>
            </a:r>
            <a:r>
              <a:rPr lang="sr-Cyrl-R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2030.године;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Знатно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смањење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штете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услед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катастрофа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које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трпи</a:t>
            </a:r>
            <a:r>
              <a:rPr lang="sr-Cyrl-R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критична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инфраструктура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нарушавањ</a:t>
            </a:r>
            <a:r>
              <a:rPr lang="sr-Cyrl-R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основних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услуга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међу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њима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здравствених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образовних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објеката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укључујући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ту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развој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њихове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отпорности</a:t>
            </a:r>
            <a:r>
              <a:rPr lang="sr-Cyrl-R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2030.године;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Знатно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повећање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броја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земаља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националним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локалним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стратегијама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смањење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ризика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катастрофа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2020. </a:t>
            </a:r>
            <a:r>
              <a:rPr lang="sr-Cyrl-R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одине</a:t>
            </a:r>
            <a:r>
              <a:rPr lang="sr-Cyrl-R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Знатно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унапређење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међународне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сарадње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земљама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развоју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кроз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адекватну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одрживу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подршку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којом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ће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надопуњавати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њихове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националне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активности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спровођење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дело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овог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оквира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2030. </a:t>
            </a:r>
            <a:r>
              <a:rPr lang="sr-Cyrl-R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одине</a:t>
            </a:r>
            <a:r>
              <a:rPr lang="sr-Cyrl-R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Знатно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повећање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расположивости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доступности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рано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упозоравање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вишеструким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опасностима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као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информација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процена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ризика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катастрофа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2030.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године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65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3205C56E-9F60-419B-9209-5AD7F5E8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669" y="576399"/>
            <a:ext cx="8168912" cy="829309"/>
          </a:xfrm>
        </p:spPr>
        <p:txBody>
          <a:bodyPr>
            <a:noAutofit/>
          </a:bodyPr>
          <a:lstStyle/>
          <a:p>
            <a:pPr algn="r"/>
            <a:r>
              <a:rPr lang="sr-Cyrl-R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Кампања „Учинимо градове отпорним 2030“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="" xmlns:a16="http://schemas.microsoft.com/office/drawing/2014/main" id="{B6FEBA24-794A-4D5F-9154-F62C0E65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0192" y="2457722"/>
            <a:ext cx="4391079" cy="2506574"/>
          </a:xfr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4652A8B-F493-4FAD-84DD-FBACF75ACA4A}"/>
              </a:ext>
            </a:extLst>
          </p:cNvPr>
          <p:cNvSpPr txBox="1"/>
          <p:nvPr/>
        </p:nvSpPr>
        <p:spPr>
          <a:xfrm>
            <a:off x="1319048" y="1830776"/>
            <a:ext cx="53550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Јединица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локалне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самоуправе</a:t>
            </a:r>
            <a:r>
              <a:rPr lang="ru-RU" dirty="0">
                <a:solidFill>
                  <a:srgbClr val="002060"/>
                </a:solidFill>
              </a:rPr>
              <a:t> - </a:t>
            </a:r>
            <a:r>
              <a:rPr lang="ru-RU" dirty="0" err="1">
                <a:solidFill>
                  <a:srgbClr val="002060"/>
                </a:solidFill>
              </a:rPr>
              <a:t>Локални</a:t>
            </a:r>
            <a:r>
              <a:rPr lang="ru-RU" dirty="0">
                <a:solidFill>
                  <a:srgbClr val="002060"/>
                </a:solidFill>
              </a:rPr>
              <a:t> штаб за </a:t>
            </a:r>
            <a:r>
              <a:rPr lang="ru-RU" dirty="0" err="1">
                <a:solidFill>
                  <a:srgbClr val="002060"/>
                </a:solidFill>
              </a:rPr>
              <a:t>ванредне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ситуације</a:t>
            </a:r>
            <a:r>
              <a:rPr lang="ru-RU" dirty="0">
                <a:solidFill>
                  <a:srgbClr val="002060"/>
                </a:solidFill>
              </a:rPr>
              <a:t> на </a:t>
            </a:r>
            <a:r>
              <a:rPr lang="ru-RU" dirty="0" err="1">
                <a:solidFill>
                  <a:srgbClr val="002060"/>
                </a:solidFill>
              </a:rPr>
              <a:t>чијем</a:t>
            </a:r>
            <a:r>
              <a:rPr lang="ru-RU" dirty="0">
                <a:solidFill>
                  <a:srgbClr val="002060"/>
                </a:solidFill>
              </a:rPr>
              <a:t> челу </a:t>
            </a:r>
            <a:r>
              <a:rPr lang="ru-RU" dirty="0" err="1">
                <a:solidFill>
                  <a:srgbClr val="002060"/>
                </a:solidFill>
              </a:rPr>
              <a:t>је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председник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општине</a:t>
            </a:r>
            <a:r>
              <a:rPr lang="ru-RU" dirty="0">
                <a:solidFill>
                  <a:srgbClr val="002060"/>
                </a:solidFill>
              </a:rPr>
              <a:t> или </a:t>
            </a:r>
            <a:r>
              <a:rPr lang="ru-RU" dirty="0" err="1">
                <a:solidFill>
                  <a:srgbClr val="002060"/>
                </a:solidFill>
              </a:rPr>
              <a:t>градоначелник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>
                <a:solidFill>
                  <a:srgbClr val="002060"/>
                </a:solidFill>
              </a:rPr>
              <a:t>Први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ниво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смањења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ризика</a:t>
            </a:r>
            <a:r>
              <a:rPr lang="ru-RU" dirty="0">
                <a:solidFill>
                  <a:srgbClr val="002060"/>
                </a:solidFill>
              </a:rPr>
              <a:t> од катастрофа;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>
                <a:solidFill>
                  <a:srgbClr val="002060"/>
                </a:solidFill>
              </a:rPr>
              <a:t>Први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ниво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одговора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Сектор за </a:t>
            </a:r>
            <a:r>
              <a:rPr lang="ru-RU" dirty="0" err="1">
                <a:solidFill>
                  <a:srgbClr val="002060"/>
                </a:solidFill>
              </a:rPr>
              <a:t>ванредне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ситуације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је</a:t>
            </a:r>
            <a:r>
              <a:rPr lang="ru-RU" dirty="0">
                <a:solidFill>
                  <a:srgbClr val="002060"/>
                </a:solidFill>
              </a:rPr>
              <a:t> с </a:t>
            </a:r>
            <a:r>
              <a:rPr lang="ru-RU" dirty="0" err="1">
                <a:solidFill>
                  <a:srgbClr val="002060"/>
                </a:solidFill>
              </a:rPr>
              <a:t>једне</a:t>
            </a:r>
            <a:r>
              <a:rPr lang="ru-RU" dirty="0">
                <a:solidFill>
                  <a:srgbClr val="002060"/>
                </a:solidFill>
              </a:rPr>
              <a:t> стране координатор </a:t>
            </a:r>
            <a:r>
              <a:rPr lang="ru-RU" dirty="0" err="1">
                <a:solidFill>
                  <a:srgbClr val="002060"/>
                </a:solidFill>
              </a:rPr>
              <a:t>ових</a:t>
            </a:r>
            <a:r>
              <a:rPr lang="ru-RU" dirty="0">
                <a:solidFill>
                  <a:srgbClr val="002060"/>
                </a:solidFill>
              </a:rPr>
              <a:t> активности, а </a:t>
            </a:r>
            <a:r>
              <a:rPr lang="ru-RU" dirty="0" err="1">
                <a:solidFill>
                  <a:srgbClr val="002060"/>
                </a:solidFill>
              </a:rPr>
              <a:t>са</a:t>
            </a:r>
            <a:r>
              <a:rPr lang="ru-RU" dirty="0">
                <a:solidFill>
                  <a:srgbClr val="002060"/>
                </a:solidFill>
              </a:rPr>
              <a:t> друге, </a:t>
            </a:r>
            <a:r>
              <a:rPr lang="ru-RU" dirty="0" err="1">
                <a:solidFill>
                  <a:srgbClr val="002060"/>
                </a:solidFill>
              </a:rPr>
              <a:t>има</a:t>
            </a:r>
            <a:r>
              <a:rPr lang="ru-RU" dirty="0">
                <a:solidFill>
                  <a:srgbClr val="002060"/>
                </a:solidFill>
              </a:rPr>
              <a:t> и </a:t>
            </a:r>
            <a:r>
              <a:rPr lang="ru-RU" dirty="0" err="1">
                <a:solidFill>
                  <a:srgbClr val="002060"/>
                </a:solidFill>
              </a:rPr>
              <a:t>непосредно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задужење</a:t>
            </a:r>
            <a:r>
              <a:rPr lang="ru-RU" dirty="0">
                <a:solidFill>
                  <a:srgbClr val="002060"/>
                </a:solidFill>
              </a:rPr>
              <a:t> и </a:t>
            </a:r>
            <a:r>
              <a:rPr lang="ru-RU" dirty="0" err="1">
                <a:solidFill>
                  <a:srgbClr val="002060"/>
                </a:solidFill>
              </a:rPr>
              <a:t>надлежност</a:t>
            </a:r>
            <a:r>
              <a:rPr lang="ru-RU" dirty="0">
                <a:solidFill>
                  <a:srgbClr val="002060"/>
                </a:solidFill>
              </a:rPr>
              <a:t> у </a:t>
            </a:r>
            <a:r>
              <a:rPr lang="ru-RU" dirty="0" err="1">
                <a:solidFill>
                  <a:srgbClr val="002060"/>
                </a:solidFill>
              </a:rPr>
              <a:t>спасавању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људских</a:t>
            </a:r>
            <a:r>
              <a:rPr lang="ru-RU" dirty="0">
                <a:solidFill>
                  <a:srgbClr val="002060"/>
                </a:solidFill>
              </a:rPr>
              <a:t> живота и </a:t>
            </a:r>
            <a:r>
              <a:rPr lang="ru-RU" dirty="0" err="1">
                <a:solidFill>
                  <a:srgbClr val="002060"/>
                </a:solidFill>
              </a:rPr>
              <a:t>имовине</a:t>
            </a:r>
            <a:r>
              <a:rPr lang="ru-RU" dirty="0">
                <a:solidFill>
                  <a:srgbClr val="002060"/>
                </a:solidFill>
              </a:rPr>
              <a:t>, те </a:t>
            </a:r>
            <a:r>
              <a:rPr lang="ru-RU" dirty="0" err="1">
                <a:solidFill>
                  <a:srgbClr val="002060"/>
                </a:solidFill>
              </a:rPr>
              <a:t>је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заједнички</a:t>
            </a:r>
            <a:r>
              <a:rPr lang="ru-RU" dirty="0">
                <a:solidFill>
                  <a:srgbClr val="002060"/>
                </a:solidFill>
              </a:rPr>
              <a:t> рад и </a:t>
            </a:r>
            <a:r>
              <a:rPr lang="ru-RU" dirty="0" err="1">
                <a:solidFill>
                  <a:srgbClr val="002060"/>
                </a:solidFill>
              </a:rPr>
              <a:t>међусобно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разумевање</a:t>
            </a:r>
            <a:r>
              <a:rPr lang="ru-RU" dirty="0">
                <a:solidFill>
                  <a:srgbClr val="002060"/>
                </a:solidFill>
              </a:rPr>
              <a:t> од </a:t>
            </a:r>
            <a:r>
              <a:rPr lang="ru-RU" dirty="0" err="1">
                <a:solidFill>
                  <a:srgbClr val="002060"/>
                </a:solidFill>
              </a:rPr>
              <a:t>великог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значаја</a:t>
            </a:r>
            <a:r>
              <a:rPr lang="ru-RU" dirty="0">
                <a:solidFill>
                  <a:srgbClr val="002060"/>
                </a:solidFill>
              </a:rPr>
              <a:t>. 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 err="1">
                <a:solidFill>
                  <a:srgbClr val="002060"/>
                </a:solidFill>
              </a:rPr>
              <a:t>Кампања</a:t>
            </a:r>
            <a:r>
              <a:rPr lang="ru-RU" dirty="0">
                <a:solidFill>
                  <a:srgbClr val="002060"/>
                </a:solidFill>
              </a:rPr>
              <a:t> 2010 – </a:t>
            </a:r>
            <a:r>
              <a:rPr lang="ru-RU" dirty="0" err="1">
                <a:solidFill>
                  <a:srgbClr val="002060"/>
                </a:solidFill>
              </a:rPr>
              <a:t>чак</a:t>
            </a:r>
            <a:r>
              <a:rPr lang="ru-RU" dirty="0">
                <a:solidFill>
                  <a:srgbClr val="002060"/>
                </a:solidFill>
              </a:rPr>
              <a:t> 50 </a:t>
            </a:r>
            <a:r>
              <a:rPr lang="ru-RU" dirty="0" err="1">
                <a:solidFill>
                  <a:srgbClr val="002060"/>
                </a:solidFill>
              </a:rPr>
              <a:t>општина</a:t>
            </a:r>
            <a:r>
              <a:rPr lang="ru-RU" dirty="0">
                <a:solidFill>
                  <a:srgbClr val="002060"/>
                </a:solidFill>
              </a:rPr>
              <a:t> се </a:t>
            </a:r>
            <a:r>
              <a:rPr lang="ru-RU" dirty="0" err="1">
                <a:solidFill>
                  <a:srgbClr val="002060"/>
                </a:solidFill>
              </a:rPr>
              <a:t>прикључило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кампањи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 err="1">
                <a:solidFill>
                  <a:srgbClr val="002060"/>
                </a:solidFill>
              </a:rPr>
              <a:t>Кампања</a:t>
            </a:r>
            <a:r>
              <a:rPr lang="ru-RU" dirty="0">
                <a:solidFill>
                  <a:srgbClr val="002060"/>
                </a:solidFill>
              </a:rPr>
              <a:t> 2030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705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20AE25A-224D-4D08-A53B-26F8DEFC86B0}"/>
              </a:ext>
            </a:extLst>
          </p:cNvPr>
          <p:cNvSpPr/>
          <p:nvPr/>
        </p:nvSpPr>
        <p:spPr>
          <a:xfrm>
            <a:off x="1123950" y="390525"/>
            <a:ext cx="1106805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sr-Cyrl-R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Усаглашеност са глобалним документима</a:t>
            </a:r>
          </a:p>
          <a:p>
            <a:pPr>
              <a:lnSpc>
                <a:spcPct val="90000"/>
              </a:lnSpc>
            </a:pPr>
            <a:endParaRPr lang="sr-Cyrl-R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sr-Cyrl-R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Хјого оквир 2005-2015</a:t>
            </a:r>
          </a:p>
          <a:p>
            <a:pPr>
              <a:lnSpc>
                <a:spcPct val="90000"/>
              </a:lnSpc>
            </a:pPr>
            <a:endParaRPr lang="sr-Cyrl-R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Сендаи оквир 2015-2030</a:t>
            </a:r>
          </a:p>
          <a:p>
            <a:pPr>
              <a:lnSpc>
                <a:spcPct val="90000"/>
              </a:lnSpc>
            </a:pPr>
            <a:endParaRPr lang="sr-Cyrl-R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cs typeface="Arial" pitchFamily="34" charset="0"/>
              </a:rPr>
              <a:t>Национални</a:t>
            </a:r>
            <a:r>
              <a:rPr lang="ru-RU" sz="2000" b="1" dirty="0">
                <a:solidFill>
                  <a:srgbClr val="002060"/>
                </a:solidFill>
                <a:cs typeface="Arial" pitchFamily="34" charset="0"/>
              </a:rPr>
              <a:t> програм управљања ризиком од елементарних непогода </a:t>
            </a:r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2014.године и </a:t>
            </a:r>
            <a:r>
              <a:rPr lang="ru-RU" sz="2000" b="1" dirty="0" err="1">
                <a:solidFill>
                  <a:srgbClr val="002060"/>
                </a:solidFill>
                <a:cs typeface="Arial" pitchFamily="34" charset="0"/>
              </a:rPr>
              <a:t>Акциони</a:t>
            </a:r>
            <a:r>
              <a:rPr lang="ru-RU" sz="2000" b="1" dirty="0">
                <a:solidFill>
                  <a:srgbClr val="002060"/>
                </a:solidFill>
                <a:cs typeface="Arial" pitchFamily="34" charset="0"/>
              </a:rPr>
              <a:t> план</a:t>
            </a:r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 за спровођење Националног програма (2017-2020.)</a:t>
            </a:r>
            <a:endParaRPr lang="en-US" sz="2000" dirty="0">
              <a:solidFill>
                <a:srgbClr val="002060"/>
              </a:solidFill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  <a:cs typeface="Arial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2060"/>
                </a:solidFill>
                <a:cs typeface="Arial" pitchFamily="34" charset="0"/>
              </a:rPr>
              <a:t>Закон</a:t>
            </a:r>
            <a:r>
              <a:rPr lang="en-US" sz="2000" b="1" dirty="0">
                <a:solidFill>
                  <a:srgbClr val="002060"/>
                </a:solidFill>
                <a:cs typeface="Arial" pitchFamily="34" charset="0"/>
              </a:rPr>
              <a:t> о </a:t>
            </a:r>
            <a:r>
              <a:rPr lang="en-US" sz="2000" b="1" dirty="0" err="1">
                <a:solidFill>
                  <a:srgbClr val="002060"/>
                </a:solidFill>
                <a:cs typeface="Arial" pitchFamily="34" charset="0"/>
              </a:rPr>
              <a:t>смањењу</a:t>
            </a:r>
            <a:r>
              <a:rPr lang="en-US" sz="20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" pitchFamily="34" charset="0"/>
              </a:rPr>
              <a:t>ризика</a:t>
            </a:r>
            <a:r>
              <a:rPr lang="en-US" sz="20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" pitchFamily="34" charset="0"/>
              </a:rPr>
              <a:t>од</a:t>
            </a:r>
            <a:r>
              <a:rPr lang="en-US" sz="20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sr-Cyrl-RS" sz="2000" b="1" dirty="0">
                <a:solidFill>
                  <a:srgbClr val="002060"/>
                </a:solidFill>
                <a:cs typeface="Arial" pitchFamily="34" charset="0"/>
              </a:rPr>
              <a:t>катастрофа </a:t>
            </a:r>
            <a:r>
              <a:rPr lang="en-US" sz="2000" b="1" dirty="0">
                <a:solidFill>
                  <a:srgbClr val="002060"/>
                </a:solidFill>
                <a:cs typeface="Arial" pitchFamily="34" charset="0"/>
              </a:rPr>
              <a:t>и </a:t>
            </a:r>
            <a:r>
              <a:rPr lang="en-US" sz="2000" b="1" dirty="0" err="1">
                <a:solidFill>
                  <a:srgbClr val="002060"/>
                </a:solidFill>
                <a:cs typeface="Arial" pitchFamily="34" charset="0"/>
              </a:rPr>
              <a:t>управљању</a:t>
            </a:r>
            <a:r>
              <a:rPr lang="en-US" sz="20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" pitchFamily="34" charset="0"/>
              </a:rPr>
              <a:t>ванредним</a:t>
            </a:r>
            <a:r>
              <a:rPr lang="en-US" sz="20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" pitchFamily="34" charset="0"/>
              </a:rPr>
              <a:t>ситиацијама</a:t>
            </a:r>
            <a:endParaRPr lang="sr-Cyrl-RS" sz="2000" b="1" dirty="0">
              <a:solidFill>
                <a:srgbClr val="002060"/>
              </a:solidFill>
              <a:cs typeface="Arial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sr-Cyrl-RS" sz="2000" b="1" dirty="0">
              <a:solidFill>
                <a:srgbClr val="002060"/>
              </a:solidFill>
              <a:cs typeface="Arial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sr-Cyrl-RS" sz="2000" b="1" dirty="0">
                <a:solidFill>
                  <a:srgbClr val="002060"/>
                </a:solidFill>
                <a:cs typeface="Arial" pitchFamily="34" charset="0"/>
              </a:rPr>
              <a:t>Национална процена ризика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sr-Cyrl-RS" sz="2000" b="1" dirty="0">
              <a:solidFill>
                <a:srgbClr val="002060"/>
              </a:solidFill>
              <a:cs typeface="Arial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sr-Cyrl-RS" sz="2000" b="1" dirty="0">
                <a:solidFill>
                  <a:srgbClr val="002060"/>
                </a:solidFill>
                <a:cs typeface="Arial" pitchFamily="34" charset="0"/>
              </a:rPr>
              <a:t>План заштите и спасавања Републике Србије</a:t>
            </a:r>
          </a:p>
          <a:p>
            <a:pPr algn="just"/>
            <a:endParaRPr lang="en-US" dirty="0">
              <a:solidFill>
                <a:srgbClr val="002060"/>
              </a:solidFill>
              <a:cs typeface="Arial" pitchFamily="34" charset="0"/>
            </a:endParaRPr>
          </a:p>
          <a:p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en-US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84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185CF3F2-5BC6-4881-9C87-6EFED4907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469" y="723900"/>
            <a:ext cx="10068910" cy="149378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sr-Cyrl-RS" sz="3200" b="1" dirty="0">
                <a:solidFill>
                  <a:srgbClr val="002060"/>
                </a:solidFill>
              </a:rPr>
              <a:t>Организација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sr-Cyrl-RS" sz="3200" b="1" dirty="0">
                <a:solidFill>
                  <a:srgbClr val="002060"/>
                </a:solidFill>
              </a:rPr>
              <a:t>Северноатлантског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sr-Cyrl-RS" sz="3200" b="1" dirty="0">
                <a:solidFill>
                  <a:srgbClr val="002060"/>
                </a:solidFill>
              </a:rPr>
              <a:t>споразума</a:t>
            </a:r>
            <a:r>
              <a:rPr lang="sr-Latn-RS" sz="3200" b="1" dirty="0">
                <a:solidFill>
                  <a:srgbClr val="002060"/>
                </a:solidFill>
              </a:rPr>
              <a:t> </a:t>
            </a:r>
            <a:r>
              <a:rPr lang="sr-Cyrl-RS" sz="3200" b="1" dirty="0">
                <a:solidFill>
                  <a:srgbClr val="002060"/>
                </a:solidFill>
              </a:rPr>
              <a:t>Евроатлантски координациони центар за реаговање у ванредним ситуацијама (</a:t>
            </a:r>
            <a:r>
              <a:rPr lang="sr-Latn-RS" sz="3200" b="1" dirty="0">
                <a:solidFill>
                  <a:srgbClr val="002060"/>
                </a:solidFill>
              </a:rPr>
              <a:t>NATO EADRCC)</a:t>
            </a:r>
            <a:endParaRPr lang="sl-SI" sz="3200" b="1" dirty="0">
              <a:solidFill>
                <a:srgbClr val="002060"/>
              </a:solidFill>
            </a:endParaRPr>
          </a:p>
          <a:p>
            <a:pPr algn="r"/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63DB13FE-0184-4E40-8E51-0A42ED596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2291256"/>
            <a:ext cx="10910888" cy="409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Евроатлантски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координациони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центар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ванредне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ситуације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(EADRCC)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је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главни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НАТО</a:t>
            </a:r>
            <a:r>
              <a:rPr kumimoji="0" lang="ru-R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механизам</a:t>
            </a:r>
            <a:r>
              <a:rPr kumimoji="0" lang="ru-R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за </a:t>
            </a:r>
            <a:r>
              <a:rPr kumimoji="0" lang="ru-R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цивилно</a:t>
            </a:r>
            <a:r>
              <a:rPr kumimoji="0" lang="ru-R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реаговање</a:t>
            </a:r>
            <a:r>
              <a:rPr kumimoji="0" lang="ru-R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 </a:t>
            </a:r>
            <a:r>
              <a:rPr kumimoji="0" lang="ru-R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ванредним</a:t>
            </a:r>
            <a:r>
              <a:rPr kumimoji="0" lang="ru-R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ситуацијама</a:t>
            </a:r>
            <a:r>
              <a:rPr kumimoji="0" lang="ru-R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 </a:t>
            </a:r>
            <a:r>
              <a:rPr kumimoji="0" lang="ru-R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евроатлантском</a:t>
            </a:r>
            <a:r>
              <a:rPr kumimoji="0" lang="ru-R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подручју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кључује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све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НАТО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савезнике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партнерске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земље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оординирање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захтевима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понудама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помоћи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 </a:t>
            </a:r>
            <a:r>
              <a:rPr kumimoji="0" lang="ru-RU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случају</a:t>
            </a:r>
            <a:r>
              <a:rPr kumimoji="0" lang="ru-R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природних</a:t>
            </a:r>
            <a:r>
              <a:rPr kumimoji="0" lang="ru-R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катастрофа и катастрофа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које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изазива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човек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Подршка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активностима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припреме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катастрофе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кроз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велике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теренске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вежбе</a:t>
            </a:r>
            <a:endParaRPr kumimoji="0" lang="sr-Cyrl-R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</a:rPr>
              <a:t>Сектор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за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ванредне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ситуације</a:t>
            </a:r>
            <a:r>
              <a:rPr lang="en-US" sz="2400" dirty="0">
                <a:solidFill>
                  <a:srgbClr val="002060"/>
                </a:solidFill>
              </a:rPr>
              <a:t> МУП РС </a:t>
            </a:r>
            <a:r>
              <a:rPr lang="sr-Cyrl-RS" sz="2400" dirty="0">
                <a:solidFill>
                  <a:srgbClr val="002060"/>
                </a:solidFill>
              </a:rPr>
              <a:t>је </a:t>
            </a:r>
            <a:r>
              <a:rPr lang="en-US" sz="2400" b="1" dirty="0" err="1">
                <a:solidFill>
                  <a:srgbClr val="002060"/>
                </a:solidFill>
              </a:rPr>
              <a:t>контакт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тачка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sr-Cyrl-RS" sz="2400" b="1" dirty="0">
                <a:solidFill>
                  <a:srgbClr val="002060"/>
                </a:solidFill>
              </a:rPr>
              <a:t>сарадње. </a:t>
            </a:r>
            <a:endParaRPr lang="en-US" sz="2400" dirty="0">
              <a:solidFill>
                <a:srgbClr val="00206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Latn-R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7" descr="C:\Users\jdimic\Desktop\0705-idassa-b.jpg">
            <a:extLst>
              <a:ext uri="{FF2B5EF4-FFF2-40B4-BE49-F238E27FC236}">
                <a16:creationId xmlns="" xmlns:a16="http://schemas.microsoft.com/office/drawing/2014/main" id="{5B4FF1C3-6109-43CA-8928-96748AE57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322" y="567388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jdimic\Desktop\20170201_170201-Logo-eadrcc-exercise-BiH_rdax_775x440.jpg">
            <a:extLst>
              <a:ext uri="{FF2B5EF4-FFF2-40B4-BE49-F238E27FC236}">
                <a16:creationId xmlns="" xmlns:a16="http://schemas.microsoft.com/office/drawing/2014/main" id="{10E5EB00-C9ED-413F-8327-1F5AC664C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4572" y="5651663"/>
            <a:ext cx="196373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C:\Users\jdimic\Desktop\20200306122234.jpg">
            <a:extLst>
              <a:ext uri="{FF2B5EF4-FFF2-40B4-BE49-F238E27FC236}">
                <a16:creationId xmlns="" xmlns:a16="http://schemas.microsoft.com/office/drawing/2014/main" id="{DF3FBEC6-F362-42B9-9791-EAEDEAAD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954" y="5705475"/>
            <a:ext cx="11160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jdimic\Desktop\1_eadrcc.png">
            <a:extLst>
              <a:ext uri="{FF2B5EF4-FFF2-40B4-BE49-F238E27FC236}">
                <a16:creationId xmlns="" xmlns:a16="http://schemas.microsoft.com/office/drawing/2014/main" id="{34962DF0-CC87-408E-93CD-DD3D6456F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9697" y="5619971"/>
            <a:ext cx="125888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:\Users\jdimic\Desktop\20160229_160229-eadrcc-crna-gora-2016_rdax_775x546.jpg">
            <a:extLst>
              <a:ext uri="{FF2B5EF4-FFF2-40B4-BE49-F238E27FC236}">
                <a16:creationId xmlns="" xmlns:a16="http://schemas.microsoft.com/office/drawing/2014/main" id="{267F087F-0026-46D5-8095-CEDD318A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4297" y="5704051"/>
            <a:ext cx="125888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6" y="5469148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298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994E0153-A84B-470D-95A3-544A55F7C54D}"/>
              </a:ext>
            </a:extLst>
          </p:cNvPr>
          <p:cNvSpPr txBox="1">
            <a:spLocks/>
          </p:cNvSpPr>
          <p:nvPr/>
        </p:nvSpPr>
        <p:spPr>
          <a:xfrm>
            <a:off x="1415845" y="0"/>
            <a:ext cx="10284542" cy="24482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r-Cyrl-R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Међународна</a:t>
            </a:r>
            <a:r>
              <a:rPr kumimoji="0" lang="sr-Cyrl-R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теренска вежба </a:t>
            </a:r>
            <a:r>
              <a:rPr kumimoji="0" lang="sr-Cyrl-R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,,СРБИЈА 2018’’ </a:t>
            </a:r>
            <a:r>
              <a:rPr kumimoji="0" lang="sr-Cyrl-R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одржана је у периоду од 08. до 11. октобра 2018. године </a:t>
            </a:r>
            <a:endParaRPr lang="en-GB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вежби „СРБИЈА 2018“ учествовало укупно</a:t>
            </a:r>
            <a:r>
              <a:rPr lang="en-GB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 учесника и то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900 иностраних учесника из 40 држава, међународних организација и иницијатива. </a:t>
            </a:r>
            <a:endParaRPr lang="en-GB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900" dirty="0">
              <a:solidFill>
                <a:srgbClr val="002060"/>
              </a:solidFill>
            </a:endParaRPr>
          </a:p>
          <a:p>
            <a:pPr marL="355600" marR="0" lvl="1" indent="-355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Latn-R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893D4F7B-3F51-467E-B972-F8378809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695" y="2653825"/>
            <a:ext cx="4497807" cy="380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C:\Users\korisnik\Desktop\Public map Scene 5.jpg">
            <a:extLst>
              <a:ext uri="{FF2B5EF4-FFF2-40B4-BE49-F238E27FC236}">
                <a16:creationId xmlns="" xmlns:a16="http://schemas.microsoft.com/office/drawing/2014/main" id="{653A5B12-C99B-48E9-8DDD-FC256BF64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6991" y="2326779"/>
            <a:ext cx="5337544" cy="400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korisnik\Desktop\DJI_0045.jpg">
            <a:extLst>
              <a:ext uri="{FF2B5EF4-FFF2-40B4-BE49-F238E27FC236}">
                <a16:creationId xmlns="" xmlns:a16="http://schemas.microsoft.com/office/drawing/2014/main" id="{8E987BC7-EB29-4F5C-B475-4EE16F96D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3280" y="2951597"/>
            <a:ext cx="6142025" cy="364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861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44A8AF0E-A451-479F-9136-A197072C4166}"/>
              </a:ext>
            </a:extLst>
          </p:cNvPr>
          <p:cNvSpPr txBox="1">
            <a:spLocks/>
          </p:cNvSpPr>
          <p:nvPr/>
        </p:nvSpPr>
        <p:spPr>
          <a:xfrm>
            <a:off x="1375026" y="1371600"/>
            <a:ext cx="8915400" cy="4419600"/>
          </a:xfrm>
          <a:prstGeom prst="rect">
            <a:avLst/>
          </a:prstGeom>
          <a:ln>
            <a:solidFill>
              <a:sysClr val="window" lastClr="FFFFFF"/>
            </a:solidFill>
          </a:ln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x-none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x-none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x-none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x-none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" name="Picture 1" descr="http://ipacivilprotection.eu/images/eucp_logo.png">
            <a:extLst>
              <a:ext uri="{FF2B5EF4-FFF2-40B4-BE49-F238E27FC236}">
                <a16:creationId xmlns="" xmlns:a16="http://schemas.microsoft.com/office/drawing/2014/main" id="{4E58B677-6C46-4EF5-AC89-A7EB2661F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426" y="1295400"/>
            <a:ext cx="18430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C:\Users\jtomic\Desktop\download.jpg">
            <a:extLst>
              <a:ext uri="{FF2B5EF4-FFF2-40B4-BE49-F238E27FC236}">
                <a16:creationId xmlns="" xmlns:a16="http://schemas.microsoft.com/office/drawing/2014/main" id="{7751BECE-A765-4730-B0D8-FB65602FD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3696" y="5083969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6" descr="Image result for undp">
            <a:extLst>
              <a:ext uri="{FF2B5EF4-FFF2-40B4-BE49-F238E27FC236}">
                <a16:creationId xmlns="" xmlns:a16="http://schemas.microsoft.com/office/drawing/2014/main" id="{F78F5874-E3F0-4446-B30C-AD9AB97D72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425" y="71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7" descr="C:\Users\jtomic\Desktop\download.png">
            <a:extLst>
              <a:ext uri="{FF2B5EF4-FFF2-40B4-BE49-F238E27FC236}">
                <a16:creationId xmlns="" xmlns:a16="http://schemas.microsoft.com/office/drawing/2014/main" id="{6326C169-7EE2-4990-B24D-A4CD2607E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7226" y="1295400"/>
            <a:ext cx="68580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untitled">
            <a:extLst>
              <a:ext uri="{FF2B5EF4-FFF2-40B4-BE49-F238E27FC236}">
                <a16:creationId xmlns="" xmlns:a16="http://schemas.microsoft.com/office/drawing/2014/main" id="{E8C7114F-17B1-41E7-9041-C384BB7E6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2026" y="1905000"/>
            <a:ext cx="3251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3" descr="http://dppi.info/sites/default/files/image002.gif">
            <a:extLst>
              <a:ext uri="{FF2B5EF4-FFF2-40B4-BE49-F238E27FC236}">
                <a16:creationId xmlns="" xmlns:a16="http://schemas.microsoft.com/office/drawing/2014/main" id="{0C2ED01F-8806-4F74-BDEE-F85D8B061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1226" y="4267200"/>
            <a:ext cx="31734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4">
            <a:extLst>
              <a:ext uri="{FF2B5EF4-FFF2-40B4-BE49-F238E27FC236}">
                <a16:creationId xmlns="" xmlns:a16="http://schemas.microsoft.com/office/drawing/2014/main" id="{49C95CA8-7481-4191-A29B-B67F8D3B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4826" y="5334000"/>
            <a:ext cx="136683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>
            <a:extLst>
              <a:ext uri="{FF2B5EF4-FFF2-40B4-BE49-F238E27FC236}">
                <a16:creationId xmlns="" xmlns:a16="http://schemas.microsoft.com/office/drawing/2014/main" id="{9544D8AF-1ECF-46D3-AD5C-857B1E39F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6203" y="1334577"/>
            <a:ext cx="2803465" cy="135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6" descr="UNDRR_logo.png">
            <a:extLst>
              <a:ext uri="{FF2B5EF4-FFF2-40B4-BE49-F238E27FC236}">
                <a16:creationId xmlns="" xmlns:a16="http://schemas.microsoft.com/office/drawing/2014/main" id="{52602C52-0FE0-49F3-8617-CEA4B55DD7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4715" y="2774949"/>
            <a:ext cx="3011488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 descr="201501-VA-Webb-Medlemsloggor-E-MSB-english.jpg">
            <a:extLst>
              <a:ext uri="{FF2B5EF4-FFF2-40B4-BE49-F238E27FC236}">
                <a16:creationId xmlns="" xmlns:a16="http://schemas.microsoft.com/office/drawing/2014/main" id="{1BE37CF8-FCD4-4214-9D0A-1FA9524610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5026" y="3048000"/>
            <a:ext cx="1905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 descr="mqdefault.jpg">
            <a:extLst>
              <a:ext uri="{FF2B5EF4-FFF2-40B4-BE49-F238E27FC236}">
                <a16:creationId xmlns="" xmlns:a16="http://schemas.microsoft.com/office/drawing/2014/main" id="{8A70A8C7-E541-452A-B0E1-0613103BC9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1226" y="5334000"/>
            <a:ext cx="1828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0" descr="34583366_240613603184756_4167388286064525312_o.jpg">
            <a:extLst>
              <a:ext uri="{FF2B5EF4-FFF2-40B4-BE49-F238E27FC236}">
                <a16:creationId xmlns="" xmlns:a16="http://schemas.microsoft.com/office/drawing/2014/main" id="{BE3F4E44-6B8D-4899-B3EF-67BEF2050D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061" y="26289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 descr="usaid_srbija.jpg">
            <a:extLst>
              <a:ext uri="{FF2B5EF4-FFF2-40B4-BE49-F238E27FC236}">
                <a16:creationId xmlns="" xmlns:a16="http://schemas.microsoft.com/office/drawing/2014/main" id="{0D41B312-9779-413A-B512-A9E0FDE5CE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5296" y="3886200"/>
            <a:ext cx="20574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3" descr="caritas-SRBIJE-logo-engleski.png">
            <a:extLst>
              <a:ext uri="{FF2B5EF4-FFF2-40B4-BE49-F238E27FC236}">
                <a16:creationId xmlns="" xmlns:a16="http://schemas.microsoft.com/office/drawing/2014/main" id="{A5BCF41D-87C2-4AD5-B850-2EB13588C9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913" y="3970337"/>
            <a:ext cx="201771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8" descr="images.png">
            <a:extLst>
              <a:ext uri="{FF2B5EF4-FFF2-40B4-BE49-F238E27FC236}">
                <a16:creationId xmlns="" xmlns:a16="http://schemas.microsoft.com/office/drawing/2014/main" id="{BAA254C2-8441-4420-86BC-81DA7C35ED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4026" y="4114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6" descr="Image result for bsec">
            <a:extLst>
              <a:ext uri="{FF2B5EF4-FFF2-40B4-BE49-F238E27FC236}">
                <a16:creationId xmlns="" xmlns:a16="http://schemas.microsoft.com/office/drawing/2014/main" id="{4CEFEC57-AB2F-48EE-B4D3-2EF937FD3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9238" y="3695200"/>
            <a:ext cx="152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2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C:\Users\ibaras\Desktop\ZPEktkqTURBXy83OTM1NDlmMzM3OGRkYzk0ZTVhMGNhZDdkZDNlMTYxNy5qcGVnk5UCzQMUAMLDlQLNAdYAwsOVB9kyL3B1bHNjbXMvTURBXy8xZDc0Y2I0MTcwNTk1MDQzNjYyOWNhYmQ2MDZmNTBmNi.jpg">
            <a:extLst>
              <a:ext uri="{FF2B5EF4-FFF2-40B4-BE49-F238E27FC236}">
                <a16:creationId xmlns="" xmlns:a16="http://schemas.microsoft.com/office/drawing/2014/main" id="{57B0DE46-84C1-4EB9-A92E-0975343C3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705" y="3595059"/>
            <a:ext cx="4690341" cy="3283238"/>
          </a:xfrm>
          <a:prstGeom prst="rect">
            <a:avLst/>
          </a:prstGeom>
          <a:noFill/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18537FED-D41A-4D85-BB7E-D11F1C34DB00}"/>
              </a:ext>
            </a:extLst>
          </p:cNvPr>
          <p:cNvSpPr txBox="1">
            <a:spLocks/>
          </p:cNvSpPr>
          <p:nvPr/>
        </p:nvSpPr>
        <p:spPr>
          <a:xfrm>
            <a:off x="1095609" y="-378867"/>
            <a:ext cx="10724963" cy="43754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r-Cyrl-R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Међународна</a:t>
            </a:r>
            <a:r>
              <a:rPr kumimoji="0" lang="sr-Cyrl-R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 теренска вежба </a:t>
            </a:r>
            <a:r>
              <a:rPr kumimoji="0" lang="sr-Cyrl-R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,,СРБИЈА 201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9</a:t>
            </a:r>
            <a:r>
              <a:rPr kumimoji="0" lang="sr-Cyrl-R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’’ </a:t>
            </a:r>
            <a:r>
              <a:rPr kumimoji="0" lang="sr-Cyrl-R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-</a:t>
            </a:r>
            <a:r>
              <a:rPr lang="sr-Cyrl-RS" sz="2400" dirty="0">
                <a:solidFill>
                  <a:srgbClr val="002060"/>
                </a:solidFill>
                <a:cs typeface="Arial" pitchFamily="34" charset="0"/>
              </a:rPr>
              <a:t>у заједничкој организацији Министарства унутрашњих послова Републике Србије и Министарства за цивилну заштиту, ванредне ситуације и уклањање последица елементарних непогода Руске Федерације (МЧС РФ)</a:t>
            </a:r>
            <a:r>
              <a:rPr lang="en-US" sz="2400" dirty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sr-Cyrl-RS" sz="2400" dirty="0">
                <a:solidFill>
                  <a:srgbClr val="002060"/>
                </a:solidFill>
                <a:cs typeface="Arial" pitchFamily="34" charset="0"/>
              </a:rPr>
              <a:t>одржана је у периоду од 25 до 27. јуна 2019.године, </a:t>
            </a: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dirty="0">
              <a:solidFill>
                <a:srgbClr val="002060"/>
              </a:solidFill>
              <a:cs typeface="Arial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r-Cyrl-RS" sz="2400" dirty="0">
                <a:solidFill>
                  <a:srgbClr val="002060"/>
                </a:solidFill>
                <a:cs typeface="Arial" pitchFamily="34" charset="0"/>
              </a:rPr>
              <a:t>Поред представника Руске Федерације и домаћих снага и субјеката система, учешће на вежби узели су и представници Мађарске, Кубе, Босне и Херцеговине, Турске, Северне Макед</a:t>
            </a:r>
            <a:r>
              <a:rPr lang="en-US" sz="2400" dirty="0">
                <a:solidFill>
                  <a:srgbClr val="002060"/>
                </a:solidFill>
                <a:cs typeface="Arial" pitchFamily="34" charset="0"/>
              </a:rPr>
              <a:t>o</a:t>
            </a:r>
            <a:r>
              <a:rPr lang="sr-Cyrl-RS" sz="2400" dirty="0">
                <a:solidFill>
                  <a:srgbClr val="002060"/>
                </a:solidFill>
                <a:cs typeface="Arial" pitchFamily="34" charset="0"/>
              </a:rPr>
              <a:t>није и Руско – јерменског хуманитарног центра.</a:t>
            </a: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sr-Latn-R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E15D5C-0362-4D6A-BED7-8801D58B9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3" y="207573"/>
            <a:ext cx="10982325" cy="6501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6AB1DE6-7643-4736-9D5E-F47F112F5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93" y="148729"/>
            <a:ext cx="10253298" cy="6560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43B6317-B605-484A-9199-8DF4D6352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62" y="120513"/>
            <a:ext cx="10982325" cy="67374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7477C9F-71B2-4198-984F-B1324553D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1" y="768790"/>
            <a:ext cx="11709435" cy="538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026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44A8AF0E-A451-479F-9136-A197072C4166}"/>
              </a:ext>
            </a:extLst>
          </p:cNvPr>
          <p:cNvSpPr txBox="1">
            <a:spLocks/>
          </p:cNvSpPr>
          <p:nvPr/>
        </p:nvSpPr>
        <p:spPr>
          <a:xfrm>
            <a:off x="1375026" y="1371600"/>
            <a:ext cx="8915400" cy="4419600"/>
          </a:xfrm>
          <a:prstGeom prst="rect">
            <a:avLst/>
          </a:prstGeom>
          <a:ln>
            <a:solidFill>
              <a:sysClr val="window" lastClr="FFFFFF"/>
            </a:solidFill>
          </a:ln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x-none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x-none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x-none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x-none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3" name="AutoShape 16" descr="Image result for undp">
            <a:extLst>
              <a:ext uri="{FF2B5EF4-FFF2-40B4-BE49-F238E27FC236}">
                <a16:creationId xmlns="" xmlns:a16="http://schemas.microsoft.com/office/drawing/2014/main" id="{F78F5874-E3F0-4446-B30C-AD9AB97D72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425" y="71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7AA8D5C2-8E33-4119-9FBE-AB660EEC0248}"/>
              </a:ext>
            </a:extLst>
          </p:cNvPr>
          <p:cNvSpPr txBox="1">
            <a:spLocks noChangeArrowheads="1"/>
          </p:cNvSpPr>
          <p:nvPr/>
        </p:nvSpPr>
        <p:spPr>
          <a:xfrm>
            <a:off x="1944688" y="563563"/>
            <a:ext cx="4435475" cy="10191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b="1" dirty="0" err="1"/>
              <a:t>Регионална</a:t>
            </a:r>
            <a:r>
              <a:rPr lang="en-GB" altLang="en-US" b="1" dirty="0"/>
              <a:t> 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GB" altLang="en-US" b="1" dirty="0" err="1"/>
              <a:t>иницијатива</a:t>
            </a:r>
            <a:endParaRPr lang="en-US" altLang="en-US" b="1" dirty="0"/>
          </a:p>
        </p:txBody>
      </p:sp>
      <p:sp>
        <p:nvSpPr>
          <p:cNvPr id="34" name="Subtitle 2">
            <a:extLst>
              <a:ext uri="{FF2B5EF4-FFF2-40B4-BE49-F238E27FC236}">
                <a16:creationId xmlns="" xmlns:a16="http://schemas.microsoft.com/office/drawing/2014/main" id="{D6B7E043-BF04-4D27-B860-C5C325E55664}"/>
              </a:ext>
            </a:extLst>
          </p:cNvPr>
          <p:cNvSpPr txBox="1">
            <a:spLocks noChangeArrowheads="1"/>
          </p:cNvSpPr>
          <p:nvPr/>
        </p:nvSpPr>
        <p:spPr>
          <a:xfrm>
            <a:off x="515938" y="1698793"/>
            <a:ext cx="11160125" cy="1512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altLang="en-US" dirty="0" err="1"/>
              <a:t>Иницијатива</a:t>
            </a:r>
            <a:r>
              <a:rPr lang="en-GB" altLang="en-US" dirty="0"/>
              <a:t> </a:t>
            </a:r>
            <a:r>
              <a:rPr lang="en-GB" altLang="en-US" dirty="0" err="1"/>
              <a:t>за</a:t>
            </a:r>
            <a:r>
              <a:rPr lang="en-GB" altLang="en-US" dirty="0"/>
              <a:t> </a:t>
            </a:r>
            <a:r>
              <a:rPr lang="en-GB" altLang="en-US" dirty="0" err="1"/>
              <a:t>превенцију</a:t>
            </a:r>
            <a:r>
              <a:rPr lang="en-GB" altLang="en-US" dirty="0"/>
              <a:t> и </a:t>
            </a:r>
            <a:r>
              <a:rPr lang="en-GB" altLang="en-US" dirty="0" err="1"/>
              <a:t>приправност</a:t>
            </a:r>
            <a:r>
              <a:rPr lang="en-GB" altLang="en-US" dirty="0"/>
              <a:t> </a:t>
            </a:r>
            <a:r>
              <a:rPr lang="en-GB" altLang="en-US" dirty="0" err="1"/>
              <a:t>за</a:t>
            </a:r>
            <a:r>
              <a:rPr lang="en-GB" altLang="en-US" dirty="0"/>
              <a:t> </a:t>
            </a:r>
            <a:r>
              <a:rPr lang="en-GB" altLang="en-US" dirty="0" err="1"/>
              <a:t>катастрофе</a:t>
            </a:r>
            <a:r>
              <a:rPr lang="en-GB" altLang="en-US" dirty="0"/>
              <a:t> у </a:t>
            </a:r>
            <a:r>
              <a:rPr lang="en-GB" altLang="en-US" dirty="0" err="1"/>
              <a:t>југоисточној</a:t>
            </a:r>
            <a:r>
              <a:rPr lang="en-GB" altLang="en-US" dirty="0"/>
              <a:t> </a:t>
            </a:r>
            <a:r>
              <a:rPr lang="en-GB" altLang="en-US" dirty="0" err="1"/>
              <a:t>Европи</a:t>
            </a:r>
            <a:r>
              <a:rPr lang="en-GB" altLang="en-US" dirty="0"/>
              <a:t> (DPPI SEE), </a:t>
            </a:r>
          </a:p>
          <a:p>
            <a:pPr algn="just"/>
            <a:r>
              <a:rPr lang="en-GB" altLang="en-US" dirty="0" err="1"/>
              <a:t>Јачи</a:t>
            </a:r>
            <a:r>
              <a:rPr lang="en-GB" altLang="en-US" dirty="0"/>
              <a:t> </a:t>
            </a:r>
            <a:r>
              <a:rPr lang="en-GB" altLang="en-US" dirty="0" err="1"/>
              <a:t>односи</a:t>
            </a:r>
            <a:r>
              <a:rPr lang="en-GB" altLang="en-US" dirty="0"/>
              <a:t>, </a:t>
            </a:r>
            <a:r>
              <a:rPr lang="en-GB" altLang="en-US" dirty="0" err="1"/>
              <a:t>развијање</a:t>
            </a:r>
            <a:r>
              <a:rPr lang="en-GB" altLang="en-US" dirty="0"/>
              <a:t> </a:t>
            </a:r>
            <a:r>
              <a:rPr lang="en-GB" altLang="en-US" dirty="0" err="1"/>
              <a:t>пројеката</a:t>
            </a:r>
            <a:r>
              <a:rPr lang="en-GB" altLang="en-US" dirty="0"/>
              <a:t> и </a:t>
            </a:r>
            <a:r>
              <a:rPr lang="en-GB" altLang="en-US" dirty="0" err="1"/>
              <a:t>програма</a:t>
            </a:r>
            <a:r>
              <a:rPr lang="en-GB" altLang="en-US" dirty="0"/>
              <a:t> </a:t>
            </a:r>
            <a:r>
              <a:rPr lang="en-GB" altLang="en-US" dirty="0" err="1"/>
              <a:t>за</a:t>
            </a:r>
            <a:r>
              <a:rPr lang="en-GB" altLang="en-US" dirty="0"/>
              <a:t> </a:t>
            </a:r>
            <a:r>
              <a:rPr lang="en-GB" altLang="en-US" dirty="0" err="1"/>
              <a:t>побољшање</a:t>
            </a:r>
            <a:r>
              <a:rPr lang="en-GB" altLang="en-US" dirty="0"/>
              <a:t> </a:t>
            </a:r>
            <a:r>
              <a:rPr lang="en-GB" altLang="en-US" dirty="0" err="1"/>
              <a:t>капацитета</a:t>
            </a:r>
            <a:r>
              <a:rPr lang="en-GB" altLang="en-US" dirty="0"/>
              <a:t>.</a:t>
            </a:r>
            <a:endParaRPr lang="en-US" altLang="en-US" dirty="0"/>
          </a:p>
          <a:p>
            <a:pPr algn="just"/>
            <a:endParaRPr lang="en-US" altLang="en-US" dirty="0"/>
          </a:p>
        </p:txBody>
      </p:sp>
      <p:pic>
        <p:nvPicPr>
          <p:cNvPr id="40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E00021C-EEED-467C-B3C6-FBAE581E6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4063" y="174244"/>
            <a:ext cx="58420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6FFDFD7A-035B-4343-93DC-9E3F9B89FF4C}"/>
              </a:ext>
            </a:extLst>
          </p:cNvPr>
          <p:cNvSpPr/>
          <p:nvPr/>
        </p:nvSpPr>
        <p:spPr>
          <a:xfrm>
            <a:off x="1006508" y="3066448"/>
            <a:ext cx="10669555" cy="501650"/>
          </a:xfrm>
          <a:prstGeom prst="rect">
            <a:avLst/>
          </a:prstGeom>
          <a:solidFill>
            <a:srgbClr val="014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10 </a:t>
            </a:r>
            <a:r>
              <a:rPr lang="en-GB" sz="2400" b="1" dirty="0" err="1"/>
              <a:t>земаља</a:t>
            </a:r>
            <a:r>
              <a:rPr lang="en-GB" sz="2400" b="1" dirty="0"/>
              <a:t> </a:t>
            </a:r>
            <a:r>
              <a:rPr lang="en-GB" sz="2400" b="1" dirty="0" err="1"/>
              <a:t>чланица</a:t>
            </a:r>
            <a:endParaRPr lang="en-US" sz="2400" b="1" dirty="0"/>
          </a:p>
        </p:txBody>
      </p:sp>
      <p:pic>
        <p:nvPicPr>
          <p:cNvPr id="42" name="Rectangle 10">
            <a:extLst>
              <a:ext uri="{FF2B5EF4-FFF2-40B4-BE49-F238E27FC236}">
                <a16:creationId xmlns="" xmlns:a16="http://schemas.microsoft.com/office/drawing/2014/main" id="{15A9E4B5-B394-4F88-984E-53118080F4B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508" y="3490310"/>
            <a:ext cx="508949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317509CC-5FA0-4F92-A8AA-A442D94E57E6}"/>
              </a:ext>
            </a:extLst>
          </p:cNvPr>
          <p:cNvSpPr/>
          <p:nvPr/>
        </p:nvSpPr>
        <p:spPr>
          <a:xfrm>
            <a:off x="6096000" y="3520473"/>
            <a:ext cx="5580063" cy="1941512"/>
          </a:xfrm>
          <a:prstGeom prst="rect">
            <a:avLst/>
          </a:prstGeom>
          <a:solidFill>
            <a:srgbClr val="014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0" lvl="3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err="1"/>
              <a:t>Црна</a:t>
            </a:r>
            <a:r>
              <a:rPr lang="en-GB" sz="2400" dirty="0"/>
              <a:t> </a:t>
            </a:r>
            <a:r>
              <a:rPr lang="en-GB" sz="2400" dirty="0" err="1"/>
              <a:t>Гора</a:t>
            </a:r>
            <a:endParaRPr lang="sr-Cyrl-RS" sz="2400" dirty="0"/>
          </a:p>
          <a:p>
            <a:pPr marL="1657350" lvl="3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err="1"/>
              <a:t>Румунија</a:t>
            </a:r>
            <a:endParaRPr lang="sr-Cyrl-RS" sz="2400" dirty="0"/>
          </a:p>
          <a:p>
            <a:pPr marL="1657350" lvl="3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err="1"/>
              <a:t>Србија</a:t>
            </a:r>
            <a:endParaRPr lang="sr-Cyrl-RS" sz="2400" dirty="0"/>
          </a:p>
          <a:p>
            <a:pPr marL="1657350" lvl="3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err="1"/>
              <a:t>Словенија</a:t>
            </a:r>
            <a:endParaRPr lang="sr-Cyrl-RS" sz="2400" dirty="0"/>
          </a:p>
          <a:p>
            <a:pPr marL="1657350" lvl="3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err="1"/>
              <a:t>Турска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6" y="5461985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920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2793" y="891346"/>
            <a:ext cx="3258100" cy="1781048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Словенија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фебруар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април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2014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3" descr="C:\SVS Internet SAJT\SVS\svs Cirilica\SLIKE\2014-02-11 Humanitarna pomoc SLO\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1033" y="2244168"/>
            <a:ext cx="3492532" cy="215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SVS Internet SAJT\SVS\svs Cirilica\SLIKE\2014-02-11 Humanitarna pomoc SLO\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1672" y="4541520"/>
            <a:ext cx="3492533" cy="223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A14CE901-C33A-4406-B905-944F8DF98A77}"/>
              </a:ext>
            </a:extLst>
          </p:cNvPr>
          <p:cNvSpPr txBox="1">
            <a:spLocks/>
          </p:cNvSpPr>
          <p:nvPr/>
        </p:nvSpPr>
        <p:spPr>
          <a:xfrm>
            <a:off x="584200" y="1478530"/>
            <a:ext cx="4495800" cy="40615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Црна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Гора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јул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2012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pozar5.jpg">
            <a:extLst>
              <a:ext uri="{FF2B5EF4-FFF2-40B4-BE49-F238E27FC236}">
                <a16:creationId xmlns="" xmlns:a16="http://schemas.microsoft.com/office/drawing/2014/main" id="{6577545D-5DAF-44CE-ADDB-66BB698A68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59" y="2087451"/>
            <a:ext cx="3379181" cy="222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slike 062.jpg">
            <a:extLst>
              <a:ext uri="{FF2B5EF4-FFF2-40B4-BE49-F238E27FC236}">
                <a16:creationId xmlns="" xmlns:a16="http://schemas.microsoft.com/office/drawing/2014/main" id="{E707B79D-CE63-4F2B-8A9A-551DF3C07E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401848"/>
            <a:ext cx="3351133" cy="23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AA39E93-34EC-4EBE-B6E0-CC14880D7BD8}"/>
              </a:ext>
            </a:extLst>
          </p:cNvPr>
          <p:cNvSpPr/>
          <p:nvPr/>
        </p:nvSpPr>
        <p:spPr>
          <a:xfrm>
            <a:off x="386080" y="213360"/>
            <a:ext cx="10881360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sr-Cyrl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Пружање међународне помоћи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1A33E932-67E7-4851-A6FC-E7B9AFE79D3A}"/>
              </a:ext>
            </a:extLst>
          </p:cNvPr>
          <p:cNvSpPr txBox="1">
            <a:spLocks/>
          </p:cNvSpPr>
          <p:nvPr/>
        </p:nvSpPr>
        <p:spPr>
          <a:xfrm>
            <a:off x="4250979" y="1130687"/>
            <a:ext cx="3379181" cy="1061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Грчка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Света Гора,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манастир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Хиландар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август 2012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3" name="Picture 7" descr="DSCN1066.JPG">
            <a:extLst>
              <a:ext uri="{FF2B5EF4-FFF2-40B4-BE49-F238E27FC236}">
                <a16:creationId xmlns="" xmlns:a16="http://schemas.microsoft.com/office/drawing/2014/main" id="{E4C2F2FF-054C-43C1-AD3A-F3D1CC476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2399" y="4401848"/>
            <a:ext cx="3738881" cy="237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11082012577.jpg">
            <a:extLst>
              <a:ext uri="{FF2B5EF4-FFF2-40B4-BE49-F238E27FC236}">
                <a16:creationId xmlns="" xmlns:a16="http://schemas.microsoft.com/office/drawing/2014/main" id="{3B2736CA-2DF9-4459-B116-33157C97E8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15706" y="2130923"/>
            <a:ext cx="3685574" cy="222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6327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3683" y="5512441"/>
            <a:ext cx="1111111" cy="1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4833" y="5512441"/>
            <a:ext cx="1144700" cy="10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8944" y="5512441"/>
            <a:ext cx="1161628" cy="1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5613" y="5512441"/>
            <a:ext cx="1085070" cy="108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18613115-BF50-4FBF-8092-BFECBE59ABDE}"/>
              </a:ext>
            </a:extLst>
          </p:cNvPr>
          <p:cNvSpPr txBox="1">
            <a:spLocks noChangeArrowheads="1"/>
          </p:cNvSpPr>
          <p:nvPr/>
        </p:nvSpPr>
        <p:spPr>
          <a:xfrm>
            <a:off x="1343024" y="1459221"/>
            <a:ext cx="10302875" cy="26936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Протеклих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година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регион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се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суочава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са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катастрофалним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поплавама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клизиштима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разарајућим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земљотресима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као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и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са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шумским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пожарима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жестоким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временским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условима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пандемијом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...</a:t>
            </a:r>
            <a:endParaRPr lang="en-US" altLang="en-US" sz="10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Резултат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су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људске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жртве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и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материјална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штета</a:t>
            </a: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sr-Cyrl-RS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што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утиче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на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одрживи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развој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свих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dirty="0" err="1">
                <a:solidFill>
                  <a:schemeClr val="accent5">
                    <a:lumMod val="50000"/>
                  </a:schemeClr>
                </a:solidFill>
              </a:rPr>
              <a:t>земаља</a:t>
            </a:r>
            <a:r>
              <a:rPr lang="en-GB" altLang="en-US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alt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en-US" dirty="0"/>
          </a:p>
        </p:txBody>
      </p:sp>
      <p:pic>
        <p:nvPicPr>
          <p:cNvPr id="12" name="Picture 6" descr="A picture containing outdoor, building, truck, snow&#10;&#10;Description automatically generated">
            <a:extLst>
              <a:ext uri="{FF2B5EF4-FFF2-40B4-BE49-F238E27FC236}">
                <a16:creationId xmlns="" xmlns:a16="http://schemas.microsoft.com/office/drawing/2014/main" id="{1D050D56-3652-4D98-9BE1-1077C1A8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2144" y="4386721"/>
            <a:ext cx="343985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A picture containing outdoor, grass, building, car&#10;&#10;Description automatically generated">
            <a:extLst>
              <a:ext uri="{FF2B5EF4-FFF2-40B4-BE49-F238E27FC236}">
                <a16:creationId xmlns="" xmlns:a16="http://schemas.microsoft.com/office/drawing/2014/main" id="{E6258F4A-C363-4F32-8741-FF9FFACB3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7056" y="4373116"/>
            <a:ext cx="39687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A picture containing outdoor, nature, large, people&#10;&#10;Description automatically generated">
            <a:extLst>
              <a:ext uri="{FF2B5EF4-FFF2-40B4-BE49-F238E27FC236}">
                <a16:creationId xmlns="" xmlns:a16="http://schemas.microsoft.com/office/drawing/2014/main" id="{20C27CAE-37D4-4F29-8357-DF240D459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056" y="4373116"/>
            <a:ext cx="366395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="" xmlns:a16="http://schemas.microsoft.com/office/drawing/2014/main" id="{1576D5D4-9ABE-4A80-BEAC-7DE78E823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9468" y="6084441"/>
            <a:ext cx="723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="" xmlns:a16="http://schemas.microsoft.com/office/drawing/2014/main" id="{A1E90303-154E-4C6B-AC68-47802D4D9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2931" y="6119366"/>
            <a:ext cx="10033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>
            <a:extLst>
              <a:ext uri="{FF2B5EF4-FFF2-40B4-BE49-F238E27FC236}">
                <a16:creationId xmlns="" xmlns:a16="http://schemas.microsoft.com/office/drawing/2014/main" id="{5F966F56-3DC4-4B84-AF99-C585F34A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4581" y="6127303"/>
            <a:ext cx="10033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>
            <a:extLst>
              <a:ext uri="{FF2B5EF4-FFF2-40B4-BE49-F238E27FC236}">
                <a16:creationId xmlns="" xmlns:a16="http://schemas.microsoft.com/office/drawing/2014/main" id="{F59D0CBC-A9F0-4157-A523-7E00C69CB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2868" y="6132066"/>
            <a:ext cx="10033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>
            <a:extLst>
              <a:ext uri="{FF2B5EF4-FFF2-40B4-BE49-F238E27FC236}">
                <a16:creationId xmlns="" xmlns:a16="http://schemas.microsoft.com/office/drawing/2014/main" id="{E3835C53-F685-4A16-9B31-ECEF9BAE9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518" y="6136828"/>
            <a:ext cx="76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7">
            <a:extLst>
              <a:ext uri="{FF2B5EF4-FFF2-40B4-BE49-F238E27FC236}">
                <a16:creationId xmlns="" xmlns:a16="http://schemas.microsoft.com/office/drawing/2014/main" id="{34BE9A0A-D0C0-4DA0-87E0-319CF5698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034463" cy="703262"/>
          </a:xfrm>
        </p:spPr>
        <p:txBody>
          <a:bodyPr/>
          <a:lstStyle/>
          <a:p>
            <a:r>
              <a:rPr lang="sr-Cyrl-RS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Катастрофе не познају границе!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6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657600"/>
            <a:ext cx="6248400" cy="551688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Албанија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новембар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2019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14CE901-C33A-4406-B905-944F8DF98A77}"/>
              </a:ext>
            </a:extLst>
          </p:cNvPr>
          <p:cNvSpPr txBox="1">
            <a:spLocks/>
          </p:cNvSpPr>
          <p:nvPr/>
        </p:nvSpPr>
        <p:spPr>
          <a:xfrm>
            <a:off x="4343400" y="330450"/>
            <a:ext cx="4495800" cy="40615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Македонија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август 2016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0576A9A-9AB1-4113-8C3E-0C4B71642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0460" y="824916"/>
            <a:ext cx="4247060" cy="27712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0A93521-1C0F-4A72-B01D-419C29E024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2719" y="965200"/>
            <a:ext cx="4247060" cy="26106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CD7A1F0-B240-4235-ABDB-F29EA4876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6720" y="4447122"/>
            <a:ext cx="3041260" cy="2337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AB4E072-56F7-4D4A-867D-4B3C46357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0496" y="4225843"/>
            <a:ext cx="4754784" cy="25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610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9C50A2-CB37-4520-A23E-AE15CCAC2DA3}"/>
              </a:ext>
            </a:extLst>
          </p:cNvPr>
          <p:cNvSpPr txBox="1"/>
          <p:nvPr/>
        </p:nvSpPr>
        <p:spPr>
          <a:xfrm>
            <a:off x="4322844" y="178156"/>
            <a:ext cx="4882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Грчка, август 2021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A13BA2-B51C-46B3-A1F7-C71267323FEC}"/>
              </a:ext>
            </a:extLst>
          </p:cNvPr>
          <p:cNvSpPr txBox="1"/>
          <p:nvPr/>
        </p:nvSpPr>
        <p:spPr>
          <a:xfrm>
            <a:off x="3027680" y="3669268"/>
            <a:ext cx="5359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Северна Македонија, август 2021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B8D6790-DC68-4DC5-A5BE-8F173DFEF2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166" y="729285"/>
            <a:ext cx="3890178" cy="2590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0E2550A-85B4-47F0-A4CC-BA1984338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4058" y="711450"/>
            <a:ext cx="2590859" cy="2590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BAB3507-60A6-480D-812A-BD8C59742C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2241" y="753792"/>
            <a:ext cx="3860474" cy="2548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A8B0D57-C421-48D4-A0AC-E6878DFCD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0641" y="4191001"/>
            <a:ext cx="4428549" cy="2488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73BF25A-58A2-4E1F-B35E-C252E44DD8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4191001"/>
            <a:ext cx="4632987" cy="248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864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8360" y="3688834"/>
            <a:ext cx="5515280" cy="134908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ts val="4700"/>
              </a:lnSpc>
            </a:pPr>
            <a:r>
              <a:rPr lang="sr-Cyrl-RS" sz="3600" b="1" spc="-20" dirty="0">
                <a:solidFill>
                  <a:srgbClr val="0057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ХВАЛА НА ПАЖЊИ</a:t>
            </a:r>
            <a:endParaRPr lang="en-US" sz="3600" b="1" spc="-20" dirty="0">
              <a:solidFill>
                <a:srgbClr val="0057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78" y="193951"/>
            <a:ext cx="5267053" cy="112949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138" y="4908525"/>
            <a:ext cx="92297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448631"/>
            <a:ext cx="914400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588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18613115-BF50-4FBF-8092-BFECBE59ABDE}"/>
              </a:ext>
            </a:extLst>
          </p:cNvPr>
          <p:cNvSpPr txBox="1">
            <a:spLocks noChangeArrowheads="1"/>
          </p:cNvSpPr>
          <p:nvPr/>
        </p:nvSpPr>
        <p:spPr>
          <a:xfrm>
            <a:off x="1104853" y="1202046"/>
            <a:ext cx="10483849" cy="48558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sr-Cyrl-RS" alt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Ефикаснијег и ефективнијег</a:t>
            </a: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спашавањ</a:t>
            </a: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а</a:t>
            </a: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живота</a:t>
            </a: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 и отклањања последица </a:t>
            </a:r>
            <a:r>
              <a:rPr lang="sr-Cyrl-RS" altLang="en-US" sz="2400" dirty="0" smtClean="0">
                <a:solidFill>
                  <a:schemeClr val="accent5">
                    <a:lumMod val="50000"/>
                  </a:schemeClr>
                </a:solidFill>
              </a:rPr>
              <a:t>катастрофа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sr-Cyrl-RS" alt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унапре</a:t>
            </a: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ђења механизама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управљањ</a:t>
            </a: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а</a:t>
            </a: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 у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ванредним</a:t>
            </a: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ситуацијама</a:t>
            </a: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с</a:t>
            </a: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мањења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ризи</a:t>
            </a: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ка</a:t>
            </a: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 и </a:t>
            </a: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јачања отпорности; </a:t>
            </a: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унапређења</a:t>
            </a: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билатералн</a:t>
            </a: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их</a:t>
            </a: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однос</a:t>
            </a: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а;</a:t>
            </a:r>
          </a:p>
          <a:p>
            <a:pPr algn="just"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унапређења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мултилатералн</a:t>
            </a: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их</a:t>
            </a: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однос</a:t>
            </a:r>
            <a:r>
              <a:rPr lang="sr-Cyrl-RS" altLang="en-US" sz="2400" dirty="0">
                <a:solidFill>
                  <a:schemeClr val="accent5">
                    <a:lumMod val="50000"/>
                  </a:schemeClr>
                </a:solidFill>
              </a:rPr>
              <a:t>а</a:t>
            </a: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са</a:t>
            </a: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 ЕУ и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осталим</a:t>
            </a: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битним</a:t>
            </a: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accent5">
                    <a:lumMod val="50000"/>
                  </a:schemeClr>
                </a:solidFill>
              </a:rPr>
              <a:t>партнерима</a:t>
            </a:r>
            <a:r>
              <a:rPr lang="en-GB" alt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alt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 eaLnBrk="1" hangingPunct="1">
              <a:lnSpc>
                <a:spcPct val="100000"/>
              </a:lnSpc>
              <a:buFont typeface="Arial" charset="0"/>
              <a:buNone/>
              <a:defRPr/>
            </a:pPr>
            <a:endParaRPr lang="en-US" alt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itle 7">
            <a:extLst>
              <a:ext uri="{FF2B5EF4-FFF2-40B4-BE49-F238E27FC236}">
                <a16:creationId xmlns="" xmlns:a16="http://schemas.microsoft.com/office/drawing/2014/main" id="{34BE9A0A-D0C0-4DA0-87E0-319CF5698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034463" cy="1046982"/>
          </a:xfrm>
        </p:spPr>
        <p:txBody>
          <a:bodyPr>
            <a:normAutofit fontScale="90000"/>
          </a:bodyPr>
          <a:lstStyle/>
          <a:p>
            <a:pPr algn="ctr"/>
            <a:r>
              <a:rPr lang="en-GB" altLang="en-US" sz="4400" b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Сарадња</a:t>
            </a:r>
            <a:r>
              <a:rPr lang="en-GB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у </a:t>
            </a:r>
            <a:r>
              <a:rPr lang="en-GB" altLang="en-US" sz="4400" b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ванредн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и</a:t>
            </a:r>
            <a:r>
              <a:rPr lang="en-GB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м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ситуацијама</a:t>
            </a:r>
            <a:r>
              <a:rPr lang="sr-Cyrl-R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br>
              <a:rPr lang="sr-Cyrl-R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sr-Cyrl-R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је услов: 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5" name="Picture 6" descr="A picture containing toy, remote&#10;&#10;Description automatically generated">
            <a:extLst>
              <a:ext uri="{FF2B5EF4-FFF2-40B4-BE49-F238E27FC236}">
                <a16:creationId xmlns="" xmlns:a16="http://schemas.microsoft.com/office/drawing/2014/main" id="{7846837C-982A-4CA3-8336-1DF710955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20000">
            <a:off x="1644797" y="3533393"/>
            <a:ext cx="5080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5457" y="526211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513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1439863" y="2439988"/>
            <a:ext cx="7427912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r-Cyrl-RS" b="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У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кључује</a:t>
            </a:r>
            <a:r>
              <a:rPr kumimoji="0" lang="sr-Cyrl-R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ружање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r-Cyrl-R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примање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помоћи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 </a:t>
            </a:r>
            <a:r>
              <a:rPr kumimoji="0" lang="sr-Cyrl-R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ванредним ситуацијама и током катастрофа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азмен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информација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потенцијалним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ризицима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претњама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азмен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знања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искустава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аједничк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тренин</a:t>
            </a:r>
            <a:r>
              <a:rPr kumimoji="0" lang="sr-Cyrl-R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034463" cy="1497630"/>
          </a:xfrm>
        </p:spPr>
        <p:txBody>
          <a:bodyPr>
            <a:normAutofit/>
          </a:bodyPr>
          <a:lstStyle/>
          <a:p>
            <a:pPr algn="ctr"/>
            <a:r>
              <a:rPr lang="sr-Cyrl-R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Међународна сарадња </a:t>
            </a:r>
            <a:br>
              <a:rPr lang="sr-Cyrl-R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у </a:t>
            </a:r>
            <a:r>
              <a:rPr lang="en-GB" altLang="en-US" sz="4400" b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ванредн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и</a:t>
            </a:r>
            <a:r>
              <a:rPr lang="en-GB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м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ситуацијама</a:t>
            </a:r>
            <a:r>
              <a:rPr lang="sr-Cyrl-R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576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742950" y="1249363"/>
            <a:ext cx="11077621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Cyrl-R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Делокруг међународне сарадње у ванредним ситуацијама дефинисан је </a:t>
            </a:r>
          </a:p>
          <a:p>
            <a:pPr lvl="0" algn="just">
              <a:lnSpc>
                <a:spcPct val="100000"/>
              </a:lnSpc>
              <a:spcBef>
                <a:spcPct val="20000"/>
              </a:spcBef>
              <a:defRPr/>
            </a:pPr>
            <a:r>
              <a:rPr kumimoji="0" lang="sr-Cyrl-R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Законом о смањењу ризика од катастрофа и управљању ванредним ситуацијама (“Службени гласник РС, бр. 87/18), </a:t>
            </a:r>
            <a:r>
              <a:rPr kumimoji="0" lang="sr-Cyrl-RS" sz="23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</a:t>
            </a:r>
            <a:r>
              <a:rPr lang="sr-Cyrl-RS" sz="2300" dirty="0">
                <a:solidFill>
                  <a:srgbClr val="002060"/>
                </a:solidFill>
              </a:rPr>
              <a:t>ланови 102, 103 и 104, и др Закони.</a:t>
            </a:r>
            <a:endParaRPr kumimoji="0" lang="sr-Cyrl-RS" sz="23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r-Cyrl-R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Cyrl-R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Оквирно посматрано имамо две равни функционисања: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arenR"/>
              <a:tabLst/>
              <a:defRPr/>
            </a:pPr>
            <a:r>
              <a:rPr kumimoji="0" lang="sr-Cyrl-R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Међународна сарадња </a:t>
            </a:r>
            <a:r>
              <a:rPr kumimoji="0" lang="sr-Cyrl-R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“у редовном раду” </a:t>
            </a:r>
            <a:r>
              <a:rPr kumimoji="0" lang="sr-Cyrl-R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која је усмерена на јачање укупних капацитета приправности и спремности на ефикасан одговор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arenR"/>
              <a:tabLst/>
              <a:defRPr/>
            </a:pPr>
            <a:r>
              <a:rPr kumimoji="0" lang="sr-Cyrl-R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Међународна сарадња </a:t>
            </a:r>
            <a:r>
              <a:rPr kumimoji="0" lang="sr-Cyrl-R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“током ванредних ситуација” </a:t>
            </a:r>
            <a:r>
              <a:rPr kumimoji="0" lang="sr-Cyrl-R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која је усмерена на одговор тј. упућивање односно примање међународне помоћи у виду међународних спасилачких тимова и пратеће опреме и средстава, као и на координацију активности подршке земље домаћина 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sr-Cyrl-R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563100" cy="10800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altLang="en-US" sz="4400" b="1" dirty="0">
                <a:solidFill>
                  <a:srgbClr val="002060"/>
                </a:solidFill>
                <a:latin typeface="+mn-lt"/>
              </a:rPr>
              <a:t>Законски оквир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58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978195" y="1249362"/>
            <a:ext cx="10842376" cy="503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r-Cyrl-CS" sz="3200" b="1" dirty="0">
                <a:solidFill>
                  <a:srgbClr val="002060"/>
                </a:solidFill>
                <a:latin typeface="Calibri"/>
              </a:rPr>
              <a:t>Пружање и примање међународне помоћи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*</a:t>
            </a:r>
            <a:r>
              <a:rPr lang="sr-Cyrl-CS" sz="3200" b="1" dirty="0">
                <a:solidFill>
                  <a:srgbClr val="002060"/>
                </a:solidFill>
                <a:latin typeface="Calibri"/>
              </a:rPr>
              <a:t> </a:t>
            </a:r>
            <a:endParaRPr lang="en-US" sz="3200" b="1" dirty="0">
              <a:solidFill>
                <a:srgbClr val="002060"/>
              </a:solidFill>
              <a:latin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b="1" dirty="0">
              <a:solidFill>
                <a:srgbClr val="002060"/>
              </a:solidFill>
              <a:latin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sr-Cyrl-RS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Влада доноси Одлуку о пружању и примању међународне помоћи (Члан 102)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Влада </a:t>
            </a:r>
            <a:r>
              <a:rPr kumimoji="0" lang="ru-RU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прописује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поступак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ru-RU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услове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под </a:t>
            </a:r>
            <a:r>
              <a:rPr kumimoji="0" lang="ru-RU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којима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се прима или </a:t>
            </a:r>
            <a:r>
              <a:rPr kumimoji="0" lang="ru-RU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упућује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међународна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помоћ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ru-RU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Члан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104)</a:t>
            </a:r>
            <a:endParaRPr kumimoji="0" lang="sr-Cyrl-RS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sr-Cyrl-RS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Министарство унутрашњих послова координира примање и пружање међународне помоћи (Члан </a:t>
            </a:r>
            <a:r>
              <a:rPr kumimoji="0" lang="sr-Latn-RS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sr-Cyrl-RS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5)</a:t>
            </a:r>
            <a:endParaRPr kumimoji="0" lang="sr-Latn-RS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indent="-342900" algn="just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kumimoji="0" lang="sr-Cyrl-RS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Републички штаб предлаже доношење одлуке о тражењу, прихватању и пружању помоћи (Члан 47)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just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sr-Cyrl-CS" dirty="0">
                <a:solidFill>
                  <a:srgbClr val="C0504D">
                    <a:lumMod val="50000"/>
                  </a:srgbClr>
                </a:solidFill>
              </a:rPr>
              <a:t> </a:t>
            </a:r>
          </a:p>
          <a:p>
            <a:pPr algn="just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C0504D">
                    <a:lumMod val="50000"/>
                  </a:srgbClr>
                </a:solidFill>
              </a:rPr>
              <a:t>*</a:t>
            </a:r>
            <a:r>
              <a:rPr lang="sr-Cyrl-CS" sz="1800" dirty="0">
                <a:solidFill>
                  <a:srgbClr val="C0504D">
                    <a:lumMod val="50000"/>
                  </a:srgbClr>
                </a:solidFill>
              </a:rPr>
              <a:t>Закон о смањењу ризика од </a:t>
            </a:r>
            <a:endParaRPr lang="en-US" sz="1800" dirty="0">
              <a:solidFill>
                <a:srgbClr val="C0504D">
                  <a:lumMod val="50000"/>
                </a:srgbClr>
              </a:solidFill>
            </a:endParaRPr>
          </a:p>
          <a:p>
            <a:pPr algn="just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sr-Cyrl-CS" sz="1800" dirty="0">
                <a:solidFill>
                  <a:srgbClr val="C0504D">
                    <a:lumMod val="50000"/>
                  </a:srgbClr>
                </a:solidFill>
              </a:rPr>
              <a:t>катасторфа и управљању ванредним ситуцијама: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sr-Cyrl-RS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sr-Cyrl-R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563100" cy="10800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altLang="en-US" sz="4400" b="1" dirty="0">
                <a:solidFill>
                  <a:srgbClr val="002060"/>
                </a:solidFill>
                <a:latin typeface="+mn-lt"/>
              </a:rPr>
              <a:t>Законски оквир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565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BD8055C-D7C5-42A0-A96C-F43D92B1BB19}"/>
              </a:ext>
            </a:extLst>
          </p:cNvPr>
          <p:cNvSpPr txBox="1">
            <a:spLocks/>
          </p:cNvSpPr>
          <p:nvPr/>
        </p:nvSpPr>
        <p:spPr bwMode="auto">
          <a:xfrm>
            <a:off x="924246" y="1636694"/>
            <a:ext cx="11135236" cy="62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r-Cyrl-RS" b="1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Нивои руковођења ванредном ситуацијом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>
              <a:solidFill>
                <a:srgbClr val="4472C4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="" xmlns:a16="http://schemas.microsoft.com/office/drawing/2014/main" id="{2AEE3426-CCE0-4564-A03C-6294092D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239713"/>
            <a:ext cx="9034463" cy="1497630"/>
          </a:xfrm>
        </p:spPr>
        <p:txBody>
          <a:bodyPr>
            <a:normAutofit/>
          </a:bodyPr>
          <a:lstStyle/>
          <a:p>
            <a:pPr algn="ctr"/>
            <a:r>
              <a:rPr lang="sr-Cyrl-RS" altLang="en-US" sz="4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Разумевање контекста пријема међународне помоћи 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9" name="Rectangle 15" descr="Paper bag">
            <a:extLst>
              <a:ext uri="{FF2B5EF4-FFF2-40B4-BE49-F238E27FC236}">
                <a16:creationId xmlns="" xmlns:a16="http://schemas.microsoft.com/office/drawing/2014/main" id="{C315F3F1-0C9E-4C0E-8C12-C1FF6F970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2101" y="2190953"/>
            <a:ext cx="40386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563972" dir="14049741" sx="125000" sy="125000" algn="tl" rotWithShape="0">
              <a:schemeClr val="bg2">
                <a:alpha val="79999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r-Cyrl-RS" sz="2400" dirty="0">
                <a:solidFill>
                  <a:srgbClr val="002060"/>
                </a:solidFill>
              </a:rPr>
              <a:t>Први одговор је најважнији!</a:t>
            </a:r>
            <a:endParaRPr lang="sr-Cyrl-CS" sz="2400" dirty="0">
              <a:solidFill>
                <a:srgbClr val="002060"/>
              </a:solidFill>
            </a:endParaRPr>
          </a:p>
          <a:p>
            <a:pPr eaLnBrk="1" hangingPunct="1">
              <a:defRPr/>
            </a:pPr>
            <a:endParaRPr lang="sr-Cyrl-CS" sz="2400" dirty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sr-Cyrl-RS" sz="2400" dirty="0">
                <a:solidFill>
                  <a:srgbClr val="002060"/>
                </a:solidFill>
              </a:rPr>
              <a:t>Први одговор је увек на локалном нивоу </a:t>
            </a:r>
            <a:endParaRPr lang="sr-Cyrl-CS" sz="2400" dirty="0">
              <a:solidFill>
                <a:srgbClr val="00206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31BFBA71-CB32-49A2-BA5F-47A575389AE3}"/>
              </a:ext>
            </a:extLst>
          </p:cNvPr>
          <p:cNvSpPr/>
          <p:nvPr/>
        </p:nvSpPr>
        <p:spPr>
          <a:xfrm>
            <a:off x="1253865" y="2482026"/>
            <a:ext cx="5518061" cy="4026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DD47370A-E703-4C18-8033-CC9FB4E3AC9C}"/>
              </a:ext>
            </a:extLst>
          </p:cNvPr>
          <p:cNvSpPr/>
          <p:nvPr/>
        </p:nvSpPr>
        <p:spPr>
          <a:xfrm>
            <a:off x="2277927" y="3558100"/>
            <a:ext cx="3557131" cy="29287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9E63E76A-47A4-4F12-B551-3610DB201C31}"/>
              </a:ext>
            </a:extLst>
          </p:cNvPr>
          <p:cNvSpPr/>
          <p:nvPr/>
        </p:nvSpPr>
        <p:spPr>
          <a:xfrm>
            <a:off x="3023268" y="4646951"/>
            <a:ext cx="2026978" cy="184127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B2B32BE-863F-40BD-9CAB-A2E75AEDA7A5}"/>
              </a:ext>
            </a:extLst>
          </p:cNvPr>
          <p:cNvSpPr/>
          <p:nvPr/>
        </p:nvSpPr>
        <p:spPr>
          <a:xfrm>
            <a:off x="2511710" y="2902814"/>
            <a:ext cx="3055510" cy="529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>
                <a:solidFill>
                  <a:srgbClr val="002060"/>
                </a:solidFill>
              </a:rPr>
              <a:t>Републички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D89BC0ED-6061-435A-AD41-74EEA07175C0}"/>
              </a:ext>
            </a:extLst>
          </p:cNvPr>
          <p:cNvSpPr/>
          <p:nvPr/>
        </p:nvSpPr>
        <p:spPr>
          <a:xfrm>
            <a:off x="2710271" y="4120462"/>
            <a:ext cx="2705126" cy="50534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>
                <a:solidFill>
                  <a:srgbClr val="002060"/>
                </a:solidFill>
              </a:rPr>
              <a:t>Окружни</a:t>
            </a:r>
            <a:r>
              <a:rPr lang="sr-Cyrl-RS" dirty="0"/>
              <a:t> </a:t>
            </a:r>
            <a:endParaRPr lang="en-US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704130CA-D980-47F3-A53F-CEF183B8B87B}"/>
              </a:ext>
            </a:extLst>
          </p:cNvPr>
          <p:cNvSpPr/>
          <p:nvPr/>
        </p:nvSpPr>
        <p:spPr>
          <a:xfrm>
            <a:off x="3372818" y="4963985"/>
            <a:ext cx="1321753" cy="4389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>
                <a:solidFill>
                  <a:srgbClr val="002060"/>
                </a:solidFill>
              </a:rPr>
              <a:t>Локални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4269AB11-88A6-4CE7-BAB1-13113EAEFE58}"/>
              </a:ext>
            </a:extLst>
          </p:cNvPr>
          <p:cNvSpPr/>
          <p:nvPr/>
        </p:nvSpPr>
        <p:spPr>
          <a:xfrm>
            <a:off x="3447576" y="6010054"/>
            <a:ext cx="1321753" cy="4389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>
                <a:solidFill>
                  <a:srgbClr val="002060"/>
                </a:solidFill>
              </a:rPr>
              <a:t>Грађани</a:t>
            </a:r>
            <a:r>
              <a:rPr lang="sr-Cyrl-RS" dirty="0"/>
              <a:t> </a:t>
            </a:r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D80416FE-18BB-47D0-AFB4-EFF846ECA268}"/>
              </a:ext>
            </a:extLst>
          </p:cNvPr>
          <p:cNvSpPr/>
          <p:nvPr/>
        </p:nvSpPr>
        <p:spPr>
          <a:xfrm rot="16200000">
            <a:off x="1416053" y="5410892"/>
            <a:ext cx="978408" cy="484632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="" xmlns:a16="http://schemas.microsoft.com/office/drawing/2014/main" id="{552C5117-C275-4C4D-A78D-FB53F7687378}"/>
              </a:ext>
            </a:extLst>
          </p:cNvPr>
          <p:cNvSpPr/>
          <p:nvPr/>
        </p:nvSpPr>
        <p:spPr>
          <a:xfrm>
            <a:off x="5841494" y="2749650"/>
            <a:ext cx="484632" cy="978408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xplosion: 8 Points 32">
            <a:extLst>
              <a:ext uri="{FF2B5EF4-FFF2-40B4-BE49-F238E27FC236}">
                <a16:creationId xmlns="" xmlns:a16="http://schemas.microsoft.com/office/drawing/2014/main" id="{E3818FC1-9984-432E-9BA7-44E5F5260FEF}"/>
              </a:ext>
            </a:extLst>
          </p:cNvPr>
          <p:cNvSpPr/>
          <p:nvPr/>
        </p:nvSpPr>
        <p:spPr>
          <a:xfrm>
            <a:off x="4685302" y="5315144"/>
            <a:ext cx="914400" cy="91440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947" y="5382884"/>
            <a:ext cx="5267053" cy="1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55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3184</Words>
  <Application>Microsoft Office PowerPoint</Application>
  <PresentationFormat>Custom</PresentationFormat>
  <Paragraphs>410</Paragraphs>
  <Slides>42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Катастрофе  не познају границе!</vt:lpstr>
      <vt:lpstr>Катастрофе не познају границе!</vt:lpstr>
      <vt:lpstr>Сарадња у ванредним ситуацијама  је услов: </vt:lpstr>
      <vt:lpstr>Међународна сарадња  у ванредним ситуацијама </vt:lpstr>
      <vt:lpstr>Законски оквир</vt:lpstr>
      <vt:lpstr>Законски оквир</vt:lpstr>
      <vt:lpstr>Разумевање контекста пријема међународне помоћи </vt:lpstr>
      <vt:lpstr>Разумевање контекста пријема међународне помоћи </vt:lpstr>
      <vt:lpstr>Разумевање контекста пријема међународне помоћи </vt:lpstr>
      <vt:lpstr>Разумевање контекста пријема међународне помоћи </vt:lpstr>
      <vt:lpstr>КАРАКТЕРИСТИКЕ РАДА СА МЕЂУНАРОДНИМ ТИМОВИМА </vt:lpstr>
      <vt:lpstr>Подршка земље домаћина</vt:lpstr>
      <vt:lpstr> МАЈСКЕ ПОПЛАВЕ 2014. ГОДИНЕ </vt:lpstr>
      <vt:lpstr> МАЈСКЕ ПОПЛАВЕ 2014. ГОДИНЕ </vt:lpstr>
      <vt:lpstr>МАЈСКЕ ПОПЛАВЕ 2014. ГОДИНЕ </vt:lpstr>
      <vt:lpstr>МАЈСКЕ ПОПЛАВЕ 2014. ГОДИНЕ </vt:lpstr>
      <vt:lpstr>МАЈСКЕ ПОПЛАВЕ 2014. ГОДИНЕ </vt:lpstr>
      <vt:lpstr>Slide 20</vt:lpstr>
      <vt:lpstr>Међународна помоћ у јединицама локалне самоуправе</vt:lpstr>
      <vt:lpstr>Slide 22</vt:lpstr>
      <vt:lpstr>Билатерални споразуми </vt:lpstr>
      <vt:lpstr>Механизам цивилне заштите ЕУ</vt:lpstr>
      <vt:lpstr>Slide 25</vt:lpstr>
      <vt:lpstr>Механизам цивилне заштите ЕУ</vt:lpstr>
      <vt:lpstr>Механизам цивилне заштите ЕУ</vt:lpstr>
      <vt:lpstr>Slide 28</vt:lpstr>
      <vt:lpstr>Цивилна заштита ЕУ</vt:lpstr>
      <vt:lpstr>Slide 30</vt:lpstr>
      <vt:lpstr>Циљеви Сендаи оквира за смањење ризика од катастрофа</vt:lpstr>
      <vt:lpstr>Кампања „Учинимо градове отпорним 2030“</vt:lpstr>
      <vt:lpstr>Slide 33</vt:lpstr>
      <vt:lpstr>Slide 34</vt:lpstr>
      <vt:lpstr>Slide 35</vt:lpstr>
      <vt:lpstr>Slide 36</vt:lpstr>
      <vt:lpstr>Slide 37</vt:lpstr>
      <vt:lpstr>Slide 38</vt:lpstr>
      <vt:lpstr>Словенија, фебруар – април 2014</vt:lpstr>
      <vt:lpstr>Албанија, новембар 2019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Biljana Ristović</dc:creator>
  <cp:lastModifiedBy>Djuric</cp:lastModifiedBy>
  <cp:revision>70</cp:revision>
  <dcterms:created xsi:type="dcterms:W3CDTF">2020-07-07T12:43:57Z</dcterms:created>
  <dcterms:modified xsi:type="dcterms:W3CDTF">2023-04-24T09:13:54Z</dcterms:modified>
</cp:coreProperties>
</file>