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285" r:id="rId3"/>
    <p:sldId id="286" r:id="rId4"/>
    <p:sldId id="287" r:id="rId5"/>
    <p:sldId id="288" r:id="rId6"/>
    <p:sldId id="289" r:id="rId7"/>
    <p:sldId id="290" r:id="rId8"/>
    <p:sldId id="291" r:id="rId9"/>
    <p:sldId id="318" r:id="rId10"/>
    <p:sldId id="292" r:id="rId11"/>
    <p:sldId id="293" r:id="rId12"/>
    <p:sldId id="322" r:id="rId13"/>
    <p:sldId id="295" r:id="rId14"/>
    <p:sldId id="307" r:id="rId15"/>
    <p:sldId id="323" r:id="rId16"/>
    <p:sldId id="321" r:id="rId17"/>
    <p:sldId id="297" r:id="rId18"/>
    <p:sldId id="306" r:id="rId19"/>
    <p:sldId id="298" r:id="rId20"/>
    <p:sldId id="299" r:id="rId21"/>
    <p:sldId id="324" r:id="rId22"/>
    <p:sldId id="300" r:id="rId23"/>
    <p:sldId id="325" r:id="rId24"/>
    <p:sldId id="301" r:id="rId25"/>
    <p:sldId id="302" r:id="rId26"/>
    <p:sldId id="303" r:id="rId27"/>
    <p:sldId id="326" r:id="rId28"/>
    <p:sldId id="309" r:id="rId29"/>
    <p:sldId id="327" r:id="rId30"/>
    <p:sldId id="304" r:id="rId31"/>
    <p:sldId id="305" r:id="rId32"/>
    <p:sldId id="310" r:id="rId33"/>
    <p:sldId id="308" r:id="rId34"/>
    <p:sldId id="311" r:id="rId35"/>
    <p:sldId id="312" r:id="rId36"/>
    <p:sldId id="328" r:id="rId37"/>
    <p:sldId id="313" r:id="rId38"/>
    <p:sldId id="329" r:id="rId39"/>
    <p:sldId id="330" r:id="rId40"/>
    <p:sldId id="331" r:id="rId41"/>
    <p:sldId id="315" r:id="rId42"/>
    <p:sldId id="332" r:id="rId43"/>
    <p:sldId id="316" r:id="rId44"/>
    <p:sldId id="317" r:id="rId45"/>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07">
          <p15:clr>
            <a:srgbClr val="A4A3A4"/>
          </p15:clr>
        </p15:guide>
        <p15:guide id="2" pos="21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FAEE5"/>
    <a:srgbClr val="00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77CC4-EA1B-F724-61AE-C861C6B1745E}" v="13" dt="2023-03-19T10:33:26.691"/>
    <p1510:client id="{5FE2DDDD-4C12-0439-C2C1-CECE885BDBD1}" v="715" dt="2023-04-02T19:04:16.913"/>
    <p1510:client id="{8EDEF50E-4986-187F-8E9A-312A810759AF}" v="634" dt="2023-03-25T09:54:12.646"/>
    <p1510:client id="{F0ED4D8B-59B4-D709-6E22-ABCBAB74EF95}" v="88" dt="2023-03-25T10:05:56.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1" autoAdjust="0"/>
    <p:restoredTop sz="94657" autoAdjust="0"/>
  </p:normalViewPr>
  <p:slideViewPr>
    <p:cSldViewPr snapToGrid="0">
      <p:cViewPr>
        <p:scale>
          <a:sx n="75" d="100"/>
          <a:sy n="75" d="100"/>
        </p:scale>
        <p:origin x="-1230" y="102"/>
      </p:cViewPr>
      <p:guideLst>
        <p:guide orient="horz" pos="2160"/>
        <p:guide pos="2880"/>
      </p:guideLst>
    </p:cSldViewPr>
  </p:slideViewPr>
  <p:outlineViewPr>
    <p:cViewPr>
      <p:scale>
        <a:sx n="33" d="100"/>
        <a:sy n="33" d="100"/>
      </p:scale>
      <p:origin x="48" y="26832"/>
    </p:cViewPr>
  </p:outlineViewPr>
  <p:notesTextViewPr>
    <p:cViewPr>
      <p:scale>
        <a:sx n="100" d="100"/>
        <a:sy n="100" d="100"/>
      </p:scale>
      <p:origin x="0" y="0"/>
    </p:cViewPr>
  </p:notesTextViewPr>
  <p:notesViewPr>
    <p:cSldViewPr snapToGrid="0">
      <p:cViewPr>
        <p:scale>
          <a:sx n="1" d="2"/>
          <a:sy n="1" d="2"/>
        </p:scale>
        <p:origin x="0" y="0"/>
      </p:cViewPr>
      <p:guideLst>
        <p:guide orient="horz" pos="3107"/>
        <p:guide pos="212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r>
              <a:rPr lang="en-US"/>
              <a:t>10 noiembrie 2015 - Timșoara, România </a:t>
            </a:r>
            <a:endParaRPr lang="en-GB"/>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BAE9CF8E-B6FD-4E7E-B005-17AE2D79B924}" type="slidenum">
              <a:rPr lang="en-GB" smtClean="0"/>
              <a:pPr/>
              <a:t>‹#›</a:t>
            </a:fld>
            <a:endParaRPr lang="en-GB"/>
          </a:p>
        </p:txBody>
      </p:sp>
    </p:spTree>
    <p:extLst>
      <p:ext uri="{BB962C8B-B14F-4D97-AF65-F5344CB8AC3E}">
        <p14:creationId xmlns:p14="http://schemas.microsoft.com/office/powerpoint/2010/main" xmlns="" val="36362626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r>
              <a:rPr lang="en-US"/>
              <a:t>10 noiembrie 2015 - Timșoara, România </a:t>
            </a:r>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ADB6302-ED48-4C53-A492-7C0FE8F888F0}" type="slidenum">
              <a:rPr lang="en-GB" smtClean="0"/>
              <a:pPr/>
              <a:t>‹#›</a:t>
            </a:fld>
            <a:endParaRPr lang="en-GB"/>
          </a:p>
        </p:txBody>
      </p:sp>
    </p:spTree>
    <p:extLst>
      <p:ext uri="{BB962C8B-B14F-4D97-AF65-F5344CB8AC3E}">
        <p14:creationId xmlns:p14="http://schemas.microsoft.com/office/powerpoint/2010/main" xmlns="" val="193993212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ADB6302-ED48-4C53-A492-7C0FE8F888F0}" type="slidenum">
              <a:rPr lang="en-GB" smtClean="0"/>
              <a:pPr/>
              <a:t>1</a:t>
            </a:fld>
            <a:endParaRPr lang="en-GB"/>
          </a:p>
        </p:txBody>
      </p:sp>
      <p:sp>
        <p:nvSpPr>
          <p:cNvPr id="5" name="Date Placeholder 4"/>
          <p:cNvSpPr>
            <a:spLocks noGrp="1"/>
          </p:cNvSpPr>
          <p:nvPr>
            <p:ph type="dt" idx="11"/>
          </p:nvPr>
        </p:nvSpPr>
        <p:spPr/>
        <p:txBody>
          <a:bodyPr/>
          <a:lstStyle/>
          <a:p>
            <a:r>
              <a:rPr lang="en-US"/>
              <a:t>10 </a:t>
            </a:r>
            <a:r>
              <a:rPr lang="en-US" err="1"/>
              <a:t>noiembrie</a:t>
            </a:r>
            <a:r>
              <a:rPr lang="en-US"/>
              <a:t> 2015 - Timșoara, România </a:t>
            </a:r>
            <a:endParaRPr lang="en-GB"/>
          </a:p>
        </p:txBody>
      </p:sp>
    </p:spTree>
    <p:extLst>
      <p:ext uri="{BB962C8B-B14F-4D97-AF65-F5344CB8AC3E}">
        <p14:creationId xmlns:p14="http://schemas.microsoft.com/office/powerpoint/2010/main" xmlns="" val="24524389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384314"/>
            <a:ext cx="4051940" cy="868919"/>
          </a:xfrm>
          <a:prstGeom prst="rect">
            <a:avLst/>
          </a:prstGeom>
        </p:spPr>
      </p:pic>
    </p:spTree>
    <p:extLst>
      <p:ext uri="{BB962C8B-B14F-4D97-AF65-F5344CB8AC3E}">
        <p14:creationId xmlns:p14="http://schemas.microsoft.com/office/powerpoint/2010/main" xmlns="" val="190241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p14="http://schemas.microsoft.com/office/powerpoint/2010/main" xmlns="" val="2805424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p14="http://schemas.microsoft.com/office/powerpoint/2010/main" xmlns="" val="340575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p14="http://schemas.microsoft.com/office/powerpoint/2010/main" xmlns="" val="1564490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6016" y="496857"/>
            <a:ext cx="4176464" cy="699896"/>
          </a:xfrm>
        </p:spPr>
        <p:txBody>
          <a:bodyPr>
            <a:noAutofit/>
          </a:bodyPr>
          <a:lstStyle>
            <a:lvl1pPr>
              <a:defRPr sz="3200" b="1">
                <a:solidFill>
                  <a:srgbClr val="9FAEE5"/>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sp>
        <p:nvSpPr>
          <p:cNvPr id="9" name="Rectangle 8"/>
          <p:cNvSpPr/>
          <p:nvPr userDrawn="1"/>
        </p:nvSpPr>
        <p:spPr>
          <a:xfrm>
            <a:off x="0" y="6453336"/>
            <a:ext cx="9144000" cy="4046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noProof="0">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384314"/>
            <a:ext cx="4051940" cy="868919"/>
          </a:xfrm>
          <a:prstGeom prst="rect">
            <a:avLst/>
          </a:prstGeom>
        </p:spPr>
      </p:pic>
    </p:spTree>
    <p:extLst>
      <p:ext uri="{BB962C8B-B14F-4D97-AF65-F5344CB8AC3E}">
        <p14:creationId xmlns:p14="http://schemas.microsoft.com/office/powerpoint/2010/main" xmlns="" val="2906900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210" y="1268760"/>
            <a:ext cx="8444270" cy="699896"/>
          </a:xfrm>
        </p:spPr>
        <p:txBody>
          <a:bodyPr>
            <a:noAutofit/>
          </a:bodyPr>
          <a:lstStyle>
            <a:lvl1pPr algn="l">
              <a:defRPr sz="3200" b="1">
                <a:solidFill>
                  <a:srgbClr val="9FAEE5"/>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457200" y="1988840"/>
            <a:ext cx="8435280" cy="3705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251520" y="384314"/>
            <a:ext cx="4051940" cy="868919"/>
          </a:xfrm>
          <a:prstGeom prst="rect">
            <a:avLst/>
          </a:prstGeom>
        </p:spPr>
      </p:pic>
    </p:spTree>
    <p:extLst>
      <p:ext uri="{BB962C8B-B14F-4D97-AF65-F5344CB8AC3E}">
        <p14:creationId xmlns:p14="http://schemas.microsoft.com/office/powerpoint/2010/main" xmlns="" val="2571743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p14="http://schemas.microsoft.com/office/powerpoint/2010/main" xmlns="" val="3966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p14="http://schemas.microsoft.com/office/powerpoint/2010/main" xmlns="" val="139313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p14="http://schemas.microsoft.com/office/powerpoint/2010/main" xmlns="" val="293165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p14="http://schemas.microsoft.com/office/powerpoint/2010/main" xmlns="" val="217366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p14="http://schemas.microsoft.com/office/powerpoint/2010/main" xmlns="" val="233664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3CABC3-9D28-444B-BE45-45801AB4A9D9}" type="slidenum">
              <a:rPr lang="en-GB" smtClean="0"/>
              <a:pPr/>
              <a:t>‹#›</a:t>
            </a:fld>
            <a:endParaRPr lang="en-GB"/>
          </a:p>
        </p:txBody>
      </p:sp>
    </p:spTree>
    <p:extLst>
      <p:ext uri="{BB962C8B-B14F-4D97-AF65-F5344CB8AC3E}">
        <p14:creationId xmlns:p14="http://schemas.microsoft.com/office/powerpoint/2010/main" xmlns="" val="221506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3CABC3-9D28-444B-BE45-45801AB4A9D9}" type="slidenum">
              <a:rPr lang="en-GB" smtClean="0"/>
              <a:pPr/>
              <a:t>‹#›</a:t>
            </a:fld>
            <a:endParaRPr lang="en-GB"/>
          </a:p>
        </p:txBody>
      </p:sp>
    </p:spTree>
    <p:extLst>
      <p:ext uri="{BB962C8B-B14F-4D97-AF65-F5344CB8AC3E}">
        <p14:creationId xmlns:p14="http://schemas.microsoft.com/office/powerpoint/2010/main" xmlns="" val="4090189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10903"/>
            <a:ext cx="9144000" cy="1470025"/>
          </a:xfrm>
        </p:spPr>
        <p:txBody>
          <a:bodyPr>
            <a:noAutofit/>
          </a:bodyPr>
          <a:lstStyle/>
          <a:p>
            <a:r>
              <a:rPr lang="sr-Latn-RS" sz="2600" dirty="0">
                <a:solidFill>
                  <a:srgbClr val="0070C0"/>
                </a:solidFill>
              </a:rPr>
              <a:t>Interreg-IPA Program </a:t>
            </a:r>
            <a:r>
              <a:rPr lang="sr-Latn-RS" sz="2600" dirty="0" smtClean="0">
                <a:solidFill>
                  <a:srgbClr val="0070C0"/>
                </a:solidFill>
              </a:rPr>
              <a:t> de cooperare transfrontalier</a:t>
            </a:r>
            <a:r>
              <a:rPr lang="ro-RO" sz="2600" dirty="0" smtClean="0">
                <a:solidFill>
                  <a:srgbClr val="0070C0"/>
                </a:solidFill>
              </a:rPr>
              <a:t>ă </a:t>
            </a:r>
            <a:r>
              <a:rPr lang="sr-Latn-RS" sz="2600" dirty="0" smtClean="0">
                <a:solidFill>
                  <a:srgbClr val="0070C0"/>
                </a:solidFill>
              </a:rPr>
              <a:t>România-Serbia</a:t>
            </a:r>
            <a:endParaRPr lang="sr-Latn-RS" sz="2600" dirty="0">
              <a:solidFill>
                <a:srgbClr val="0070C0"/>
              </a:solidFill>
            </a:endParaRPr>
          </a:p>
        </p:txBody>
      </p:sp>
      <p:sp>
        <p:nvSpPr>
          <p:cNvPr id="4" name="Subtitle 17"/>
          <p:cNvSpPr txBox="1">
            <a:spLocks/>
          </p:cNvSpPr>
          <p:nvPr/>
        </p:nvSpPr>
        <p:spPr>
          <a:xfrm>
            <a:off x="0" y="2852936"/>
            <a:ext cx="9144000" cy="1656184"/>
          </a:xfrm>
          <a:prstGeom prst="rect">
            <a:avLst/>
          </a:prstGeom>
          <a:solidFill>
            <a:srgbClr val="0070C0"/>
          </a:solidFill>
          <a:ln>
            <a:noFill/>
          </a:ln>
        </p:spPr>
        <p:txBody>
          <a:bodyPr vert="horz" lIns="91440" tIns="45720" rIns="91440" bIns="45720" rtlCol="0" anchor="ctr">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sr-Latn-RS" sz="3400" b="1" dirty="0" smtClean="0">
                <a:solidFill>
                  <a:schemeClr val="bg1">
                    <a:lumMod val="85000"/>
                  </a:schemeClr>
                </a:solidFill>
                <a:effectLst>
                  <a:outerShdw blurRad="38100" dist="38100" dir="2700000" algn="tl">
                    <a:srgbClr val="000000">
                      <a:alpha val="43137"/>
                    </a:srgbClr>
                  </a:outerShdw>
                </a:effectLst>
                <a:latin typeface="Open Sans"/>
                <a:ea typeface="Open Sans"/>
                <a:cs typeface="Open Sans"/>
              </a:rPr>
              <a:t>Prim ajutor</a:t>
            </a:r>
            <a:endParaRPr lang="sr-Latn-RS" sz="3400" b="1" dirty="0">
              <a:solidFill>
                <a:schemeClr val="bg1">
                  <a:lumMod val="85000"/>
                </a:schemeClr>
              </a:solidFill>
              <a:effectLst>
                <a:outerShdw blurRad="38100" dist="38100" dir="2700000" algn="tl">
                  <a:srgbClr val="000000">
                    <a:alpha val="43137"/>
                  </a:srgbClr>
                </a:outerShdw>
              </a:effectLst>
            </a:endParaRPr>
          </a:p>
          <a:p>
            <a:endParaRPr lang="sr-Latn-RS" sz="3400" b="1" dirty="0">
              <a:solidFill>
                <a:schemeClr val="bg1"/>
              </a:solidFill>
              <a:effectLst>
                <a:outerShdw blurRad="38100" dist="38100" dir="2700000" algn="tl">
                  <a:srgbClr val="000000">
                    <a:alpha val="43137"/>
                  </a:srgbClr>
                </a:outerShdw>
              </a:effectLst>
            </a:endParaRPr>
          </a:p>
        </p:txBody>
      </p:sp>
      <p:sp>
        <p:nvSpPr>
          <p:cNvPr id="5" name="Subtitle 17"/>
          <p:cNvSpPr txBox="1">
            <a:spLocks/>
          </p:cNvSpPr>
          <p:nvPr/>
        </p:nvSpPr>
        <p:spPr>
          <a:xfrm>
            <a:off x="0" y="5517232"/>
            <a:ext cx="9144000" cy="795032"/>
          </a:xfrm>
          <a:prstGeom prst="rect">
            <a:avLst/>
          </a:prstGeom>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r-Latn-RS" dirty="0">
                <a:solidFill>
                  <a:srgbClr val="C00000"/>
                </a:solidFill>
                <a:latin typeface="Open Sans"/>
                <a:ea typeface="Open Sans"/>
                <a:cs typeface="Open Sans"/>
              </a:rPr>
              <a:t>Zrenjanin</a:t>
            </a:r>
          </a:p>
          <a:p>
            <a:r>
              <a:rPr lang="en-US" dirty="0" smtClean="0">
                <a:solidFill>
                  <a:schemeClr val="bg1">
                    <a:lumMod val="50000"/>
                  </a:schemeClr>
                </a:solidFill>
                <a:effectLst>
                  <a:outerShdw blurRad="38100" dist="38100" dir="2700000" algn="tl">
                    <a:srgbClr val="000000">
                      <a:alpha val="43137"/>
                    </a:srgbClr>
                  </a:outerShdw>
                </a:effectLst>
                <a:latin typeface="Open Sans"/>
                <a:ea typeface="Open Sans"/>
                <a:cs typeface="Open Sans"/>
              </a:rPr>
              <a:t>25-27</a:t>
            </a:r>
            <a:r>
              <a:rPr lang="sr-Latn-RS" dirty="0" smtClean="0">
                <a:solidFill>
                  <a:schemeClr val="bg1">
                    <a:lumMod val="50000"/>
                  </a:schemeClr>
                </a:solidFill>
                <a:effectLst>
                  <a:outerShdw blurRad="38100" dist="38100" dir="2700000" algn="tl">
                    <a:srgbClr val="000000">
                      <a:alpha val="43137"/>
                    </a:srgbClr>
                  </a:outerShdw>
                </a:effectLst>
                <a:latin typeface="Open Sans"/>
                <a:ea typeface="Open Sans"/>
                <a:cs typeface="Open Sans"/>
              </a:rPr>
              <a:t>. </a:t>
            </a:r>
            <a:r>
              <a:rPr lang="sr-Latn-RS" dirty="0" smtClean="0">
                <a:solidFill>
                  <a:schemeClr val="bg1">
                    <a:lumMod val="50000"/>
                  </a:schemeClr>
                </a:solidFill>
                <a:effectLst>
                  <a:outerShdw blurRad="38100" dist="38100" dir="2700000" algn="tl">
                    <a:srgbClr val="000000">
                      <a:alpha val="43137"/>
                    </a:srgbClr>
                  </a:outerShdw>
                </a:effectLst>
                <a:latin typeface="Open Sans"/>
                <a:ea typeface="Open Sans"/>
                <a:cs typeface="Open Sans"/>
              </a:rPr>
              <a:t>aprilie </a:t>
            </a:r>
            <a:r>
              <a:rPr lang="sr-Latn-RS" dirty="0">
                <a:solidFill>
                  <a:schemeClr val="bg1">
                    <a:lumMod val="50000"/>
                  </a:schemeClr>
                </a:solidFill>
                <a:effectLst>
                  <a:outerShdw blurRad="38100" dist="38100" dir="2700000" algn="tl">
                    <a:srgbClr val="000000">
                      <a:alpha val="43137"/>
                    </a:srgbClr>
                  </a:outerShdw>
                </a:effectLst>
                <a:latin typeface="Open Sans"/>
                <a:ea typeface="Open Sans"/>
                <a:cs typeface="Open Sans"/>
              </a:rPr>
              <a:t>2023.</a:t>
            </a:r>
          </a:p>
        </p:txBody>
      </p:sp>
      <p:cxnSp>
        <p:nvCxnSpPr>
          <p:cNvPr id="7" name="Straight Connector 6"/>
          <p:cNvCxnSpPr/>
          <p:nvPr/>
        </p:nvCxnSpPr>
        <p:spPr>
          <a:xfrm>
            <a:off x="0" y="6381328"/>
            <a:ext cx="9144000" cy="0"/>
          </a:xfrm>
          <a:prstGeom prst="line">
            <a:avLst/>
          </a:prstGeom>
          <a:ln w="12700">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88133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C98DEF-1470-24EC-E3AF-210879DF62BF}"/>
              </a:ext>
            </a:extLst>
          </p:cNvPr>
          <p:cNvSpPr>
            <a:spLocks noGrp="1"/>
          </p:cNvSpPr>
          <p:nvPr>
            <p:ph type="title"/>
          </p:nvPr>
        </p:nvSpPr>
        <p:spPr/>
        <p:txBody>
          <a:bodyPr/>
          <a:lstStyle/>
          <a:p>
            <a:r>
              <a:rPr lang="it-IT" dirty="0" smtClean="0">
                <a:latin typeface="Open Sans"/>
                <a:ea typeface="Open Sans"/>
                <a:cs typeface="Open Sans"/>
              </a:rPr>
              <a:t>Evaluarea </a:t>
            </a:r>
            <a:r>
              <a:rPr lang="it-IT" dirty="0">
                <a:latin typeface="Open Sans"/>
                <a:ea typeface="Open Sans"/>
                <a:cs typeface="Open Sans"/>
              </a:rPr>
              <a:t>stării persoanei accidentate</a:t>
            </a:r>
            <a:endParaRPr lang="en-US" dirty="0">
              <a:latin typeface="Open Sans"/>
              <a:ea typeface="Open Sans"/>
              <a:cs typeface="Open Sans"/>
            </a:endParaRPr>
          </a:p>
        </p:txBody>
      </p:sp>
      <p:sp>
        <p:nvSpPr>
          <p:cNvPr id="3" name="Content Placeholder 2">
            <a:extLst>
              <a:ext uri="{FF2B5EF4-FFF2-40B4-BE49-F238E27FC236}">
                <a16:creationId xmlns="" xmlns:a16="http://schemas.microsoft.com/office/drawing/2014/main" id="{9955ECA2-21A4-C4F3-BC0B-2A2346A6AE35}"/>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ro-RO" dirty="0" smtClean="0">
                <a:latin typeface="Calibri" panose="020F0502020204030204" pitchFamily="34" charset="0"/>
                <a:ea typeface="Calibri" panose="020F0502020204030204" pitchFamily="34" charset="0"/>
                <a:cs typeface="Calibri" panose="020F0502020204030204" pitchFamily="34" charset="0"/>
              </a:rPr>
              <a:t>C</a:t>
            </a:r>
            <a:r>
              <a:rPr lang="vi-VN" dirty="0" smtClean="0">
                <a:latin typeface="Calibri" panose="020F0502020204030204" pitchFamily="34" charset="0"/>
                <a:ea typeface="Calibri" panose="020F0502020204030204" pitchFamily="34" charset="0"/>
                <a:cs typeface="Calibri" panose="020F0502020204030204" pitchFamily="34" charset="0"/>
              </a:rPr>
              <a:t>ând </a:t>
            </a:r>
            <a:r>
              <a:rPr lang="vi-VN" dirty="0">
                <a:latin typeface="Calibri" panose="020F0502020204030204" pitchFamily="34" charset="0"/>
                <a:ea typeface="Calibri" panose="020F0502020204030204" pitchFamily="34" charset="0"/>
                <a:cs typeface="Calibri" panose="020F0502020204030204" pitchFamily="34" charset="0"/>
              </a:rPr>
              <a:t>facem această evaluare, trebuie să acordăm atenție la</a:t>
            </a:r>
            <a:r>
              <a:rPr lang="vi-VN" dirty="0" smtClean="0">
                <a:latin typeface="Calibri" panose="020F0502020204030204" pitchFamily="34" charset="0"/>
                <a:ea typeface="Calibri" panose="020F0502020204030204" pitchFamily="34" charset="0"/>
                <a:cs typeface="Calibri" panose="020F0502020204030204" pitchFamily="34" charset="0"/>
              </a:rPr>
              <a:t>:</a:t>
            </a:r>
            <a:endParaRPr lang="ro-RO" dirty="0" smtClean="0">
              <a:latin typeface="Calibri" panose="020F0502020204030204" pitchFamily="34" charset="0"/>
              <a:ea typeface="Calibri" panose="020F0502020204030204" pitchFamily="34" charset="0"/>
              <a:cs typeface="Calibri" panose="020F0502020204030204" pitchFamily="34" charset="0"/>
            </a:endParaRPr>
          </a:p>
          <a:p>
            <a:r>
              <a:rPr lang="vi-VN" b="1" dirty="0" smtClean="0">
                <a:latin typeface="Calibri" panose="020F0502020204030204" pitchFamily="34" charset="0"/>
                <a:ea typeface="Calibri" panose="020F0502020204030204" pitchFamily="34" charset="0"/>
                <a:cs typeface="Calibri" panose="020F0502020204030204" pitchFamily="34" charset="0"/>
              </a:rPr>
              <a:t>Mecanismul </a:t>
            </a:r>
            <a:r>
              <a:rPr lang="vi-VN" b="1" dirty="0">
                <a:latin typeface="Calibri" panose="020F0502020204030204" pitchFamily="34" charset="0"/>
                <a:ea typeface="Calibri" panose="020F0502020204030204" pitchFamily="34" charset="0"/>
                <a:cs typeface="Calibri" panose="020F0502020204030204" pitchFamily="34" charset="0"/>
              </a:rPr>
              <a:t>de vătămare</a:t>
            </a:r>
          </a:p>
          <a:p>
            <a:r>
              <a:rPr lang="vi-VN" b="1" dirty="0" smtClean="0">
                <a:latin typeface="Calibri" panose="020F0502020204030204" pitchFamily="34" charset="0"/>
                <a:ea typeface="Calibri" panose="020F0502020204030204" pitchFamily="34" charset="0"/>
                <a:cs typeface="Calibri" panose="020F0502020204030204" pitchFamily="34" charset="0"/>
              </a:rPr>
              <a:t>Impresia </a:t>
            </a:r>
            <a:r>
              <a:rPr lang="vi-VN" b="1" dirty="0">
                <a:latin typeface="Calibri" panose="020F0502020204030204" pitchFamily="34" charset="0"/>
                <a:ea typeface="Calibri" panose="020F0502020204030204" pitchFamily="34" charset="0"/>
                <a:cs typeface="Calibri" panose="020F0502020204030204" pitchFamily="34" charset="0"/>
              </a:rPr>
              <a:t>generală a persoanei accidentate </a:t>
            </a:r>
            <a:r>
              <a:rPr lang="vi-VN" dirty="0">
                <a:latin typeface="Calibri" panose="020F0502020204030204" pitchFamily="34" charset="0"/>
                <a:ea typeface="Calibri" panose="020F0502020204030204" pitchFamily="34" charset="0"/>
                <a:cs typeface="Calibri" panose="020F0502020204030204" pitchFamily="34" charset="0"/>
              </a:rPr>
              <a:t>- sexul și vârsta persoanei, poziția în care a fost găsită, dacă se poate stabili o comunicare cu persoana, dacă există urme vizibile de sângerare...</a:t>
            </a:r>
          </a:p>
          <a:p>
            <a:r>
              <a:rPr lang="vi-VN" b="1" dirty="0" smtClean="0">
                <a:latin typeface="Calibri" panose="020F0502020204030204" pitchFamily="34" charset="0"/>
                <a:ea typeface="Calibri" panose="020F0502020204030204" pitchFamily="34" charset="0"/>
                <a:cs typeface="Calibri" panose="020F0502020204030204" pitchFamily="34" charset="0"/>
              </a:rPr>
              <a:t>Determinați </a:t>
            </a:r>
            <a:r>
              <a:rPr lang="vi-VN" b="1" dirty="0">
                <a:latin typeface="Calibri" panose="020F0502020204030204" pitchFamily="34" charset="0"/>
                <a:ea typeface="Calibri" panose="020F0502020204030204" pitchFamily="34" charset="0"/>
                <a:cs typeface="Calibri" panose="020F0502020204030204" pitchFamily="34" charset="0"/>
              </a:rPr>
              <a:t>plângerile și tipul de vătămare </a:t>
            </a:r>
            <a:r>
              <a:rPr lang="vi-VN" dirty="0">
                <a:latin typeface="Calibri" panose="020F0502020204030204" pitchFamily="34" charset="0"/>
                <a:ea typeface="Calibri" panose="020F0502020204030204" pitchFamily="34" charset="0"/>
                <a:cs typeface="Calibri" panose="020F0502020204030204" pitchFamily="34" charset="0"/>
              </a:rPr>
              <a:t>- prin examinare primară și secundară, căutăm simptome și semne</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 xmlns:a16="http://schemas.microsoft.com/office/drawing/2014/main" id="{555733F8-33D5-39F8-DBA1-428E89D65A7D}"/>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62209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E1278A-1C51-27C6-49FF-0BF0C12256CF}"/>
              </a:ext>
            </a:extLst>
          </p:cNvPr>
          <p:cNvSpPr>
            <a:spLocks noGrp="1"/>
          </p:cNvSpPr>
          <p:nvPr>
            <p:ph type="title"/>
          </p:nvPr>
        </p:nvSpPr>
        <p:spPr/>
        <p:txBody>
          <a:bodyPr/>
          <a:lstStyle/>
          <a:p>
            <a:r>
              <a:rPr lang="it-IT" dirty="0">
                <a:latin typeface="Open Sans"/>
                <a:ea typeface="Open Sans"/>
                <a:cs typeface="Open Sans"/>
              </a:rPr>
              <a:t>Evaluarea stării persoanei accidentate</a:t>
            </a:r>
            <a:endParaRPr lang="en-US" dirty="0"/>
          </a:p>
        </p:txBody>
      </p:sp>
      <p:sp>
        <p:nvSpPr>
          <p:cNvPr id="3" name="Content Placeholder 2">
            <a:extLst>
              <a:ext uri="{FF2B5EF4-FFF2-40B4-BE49-F238E27FC236}">
                <a16:creationId xmlns="" xmlns:a16="http://schemas.microsoft.com/office/drawing/2014/main" id="{88F47C1A-94CB-E3C7-4333-A658370DDB9F}"/>
              </a:ext>
            </a:extLst>
          </p:cNvPr>
          <p:cNvSpPr>
            <a:spLocks noGrp="1"/>
          </p:cNvSpPr>
          <p:nvPr>
            <p:ph idx="1"/>
          </p:nvPr>
        </p:nvSpPr>
        <p:spPr/>
        <p:txBody>
          <a:bodyPr vert="horz" lIns="91440" tIns="45720" rIns="91440" bIns="45720" rtlCol="0" anchor="t">
            <a:normAutofit fontScale="85000" lnSpcReduction="20000"/>
          </a:bodyPr>
          <a:lstStyle/>
          <a:p>
            <a:pPr>
              <a:buNone/>
            </a:pPr>
            <a:r>
              <a:rPr lang="en-US" dirty="0" err="1" smtClean="0"/>
              <a:t>Când</a:t>
            </a:r>
            <a:r>
              <a:rPr lang="en-US" dirty="0" smtClean="0"/>
              <a:t> </a:t>
            </a:r>
            <a:r>
              <a:rPr lang="en-US" dirty="0" err="1" smtClean="0"/>
              <a:t>examinăm</a:t>
            </a:r>
            <a:r>
              <a:rPr lang="en-US" dirty="0" smtClean="0"/>
              <a:t> </a:t>
            </a:r>
            <a:r>
              <a:rPr lang="en-US" dirty="0" err="1" smtClean="0"/>
              <a:t>accidentatul</a:t>
            </a:r>
            <a:r>
              <a:rPr lang="en-US" dirty="0" smtClean="0"/>
              <a:t>, </a:t>
            </a:r>
            <a:r>
              <a:rPr lang="en-US" dirty="0" err="1" smtClean="0"/>
              <a:t>căutăm</a:t>
            </a:r>
            <a:r>
              <a:rPr lang="en-US" dirty="0" smtClean="0"/>
              <a:t> </a:t>
            </a:r>
            <a:r>
              <a:rPr lang="en-US" dirty="0" err="1" smtClean="0"/>
              <a:t>simptome</a:t>
            </a:r>
            <a:r>
              <a:rPr lang="en-US" dirty="0" smtClean="0"/>
              <a:t> </a:t>
            </a:r>
            <a:r>
              <a:rPr lang="en-US" dirty="0" err="1" smtClean="0"/>
              <a:t>și</a:t>
            </a:r>
            <a:r>
              <a:rPr lang="en-US" dirty="0" smtClean="0"/>
              <a:t> </a:t>
            </a:r>
            <a:r>
              <a:rPr lang="en-US" dirty="0" err="1" smtClean="0"/>
              <a:t>semne</a:t>
            </a:r>
            <a:r>
              <a:rPr lang="ro-RO" dirty="0" smtClean="0"/>
              <a:t>.</a:t>
            </a:r>
            <a:r>
              <a:rPr lang="en-US" dirty="0" smtClean="0"/>
              <a:t> </a:t>
            </a:r>
            <a:endParaRPr lang="en-US" dirty="0" smtClean="0">
              <a:latin typeface="Calibri" panose="020F0502020204030204" pitchFamily="34" charset="0"/>
              <a:ea typeface="Calibri" panose="020F0502020204030204" pitchFamily="34" charset="0"/>
              <a:cs typeface="Calibri" panose="020F0502020204030204" pitchFamily="34" charset="0"/>
            </a:endParaRPr>
          </a:p>
          <a:p>
            <a:pPr>
              <a:buNone/>
            </a:pPr>
            <a:r>
              <a:rPr lang="vi-VN" dirty="0" smtClean="0">
                <a:latin typeface="Calibri" panose="020F0502020204030204" pitchFamily="34" charset="0"/>
                <a:ea typeface="Calibri" panose="020F0502020204030204" pitchFamily="34" charset="0"/>
                <a:cs typeface="Calibri" panose="020F0502020204030204" pitchFamily="34" charset="0"/>
              </a:rPr>
              <a:t>Distingem </a:t>
            </a:r>
            <a:r>
              <a:rPr lang="vi-VN" dirty="0">
                <a:latin typeface="Calibri" panose="020F0502020204030204" pitchFamily="34" charset="0"/>
                <a:ea typeface="Calibri" panose="020F0502020204030204" pitchFamily="34" charset="0"/>
                <a:cs typeface="Calibri" panose="020F0502020204030204" pitchFamily="34" charset="0"/>
              </a:rPr>
              <a:t>trei tipuri de examinări:</a:t>
            </a:r>
          </a:p>
          <a:p>
            <a:r>
              <a:rPr lang="vi-VN" dirty="0" smtClean="0">
                <a:latin typeface="Calibri" panose="020F0502020204030204" pitchFamily="34" charset="0"/>
                <a:ea typeface="Calibri" panose="020F0502020204030204" pitchFamily="34" charset="0"/>
                <a:cs typeface="Calibri" panose="020F0502020204030204" pitchFamily="34" charset="0"/>
              </a:rPr>
              <a:t>Examinare </a:t>
            </a:r>
            <a:r>
              <a:rPr lang="vi-VN" dirty="0">
                <a:latin typeface="Calibri" panose="020F0502020204030204" pitchFamily="34" charset="0"/>
                <a:ea typeface="Calibri" panose="020F0502020204030204" pitchFamily="34" charset="0"/>
                <a:cs typeface="Calibri" panose="020F0502020204030204" pitchFamily="34" charset="0"/>
              </a:rPr>
              <a:t>primară - pentru a determina dacă viața persoanei este în pericol (dacă este conștientă, respiră și sângerează abundent)</a:t>
            </a:r>
          </a:p>
          <a:p>
            <a:r>
              <a:rPr lang="vi-VN" dirty="0" smtClean="0">
                <a:latin typeface="Calibri" panose="020F0502020204030204" pitchFamily="34" charset="0"/>
                <a:ea typeface="Calibri" panose="020F0502020204030204" pitchFamily="34" charset="0"/>
                <a:cs typeface="Calibri" panose="020F0502020204030204" pitchFamily="34" charset="0"/>
              </a:rPr>
              <a:t>Examinare </a:t>
            </a:r>
            <a:r>
              <a:rPr lang="vi-VN" dirty="0">
                <a:latin typeface="Calibri" panose="020F0502020204030204" pitchFamily="34" charset="0"/>
                <a:ea typeface="Calibri" panose="020F0502020204030204" pitchFamily="34" charset="0"/>
                <a:cs typeface="Calibri" panose="020F0502020204030204" pitchFamily="34" charset="0"/>
              </a:rPr>
              <a:t>secundară – examinarea corpului din cap până în picioare cu o conversație cu accidentatul (dacă este posibil)</a:t>
            </a:r>
          </a:p>
          <a:p>
            <a:r>
              <a:rPr lang="vi-VN" dirty="0" smtClean="0">
                <a:latin typeface="Calibri" panose="020F0502020204030204" pitchFamily="34" charset="0"/>
                <a:ea typeface="Calibri" panose="020F0502020204030204" pitchFamily="34" charset="0"/>
                <a:cs typeface="Calibri" panose="020F0502020204030204" pitchFamily="34" charset="0"/>
              </a:rPr>
              <a:t>Examinare </a:t>
            </a:r>
            <a:r>
              <a:rPr lang="vi-VN" dirty="0">
                <a:latin typeface="Calibri" panose="020F0502020204030204" pitchFamily="34" charset="0"/>
                <a:ea typeface="Calibri" panose="020F0502020204030204" pitchFamily="34" charset="0"/>
                <a:cs typeface="Calibri" panose="020F0502020204030204" pitchFamily="34" charset="0"/>
              </a:rPr>
              <a:t>de control - repetarea examinării din cap până în picioare după ce au fost aplicate măsuri de prim ajutor imediat.</a:t>
            </a:r>
          </a:p>
          <a:p>
            <a:endParaRPr lang="en-US" dirty="0">
              <a:cs typeface="Calibri"/>
            </a:endParaRPr>
          </a:p>
        </p:txBody>
      </p:sp>
      <p:sp>
        <p:nvSpPr>
          <p:cNvPr id="4" name="Date Placeholder 3">
            <a:extLst>
              <a:ext uri="{FF2B5EF4-FFF2-40B4-BE49-F238E27FC236}">
                <a16:creationId xmlns="" xmlns:a16="http://schemas.microsoft.com/office/drawing/2014/main" id="{D3AE01CB-F8AE-02F6-6705-2C702F62409B}"/>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271358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latin typeface="Open Sans"/>
                <a:ea typeface="Open Sans"/>
                <a:cs typeface="Open Sans"/>
              </a:rPr>
              <a:t>Evaluarea stării persoanei accidentate</a:t>
            </a:r>
            <a:endParaRPr lang="en-US" dirty="0"/>
          </a:p>
        </p:txBody>
      </p:sp>
      <p:sp>
        <p:nvSpPr>
          <p:cNvPr id="4" name="Date Placeholder 3"/>
          <p:cNvSpPr>
            <a:spLocks noGrp="1"/>
          </p:cNvSpPr>
          <p:nvPr>
            <p:ph type="dt" sz="half" idx="10"/>
          </p:nvPr>
        </p:nvSpPr>
        <p:spPr/>
        <p:txBody>
          <a:bodyPr/>
          <a:lstStyle/>
          <a:p>
            <a:endParaRPr lang="en-GB"/>
          </a:p>
        </p:txBody>
      </p:sp>
      <p:pic>
        <p:nvPicPr>
          <p:cNvPr id="5" name="Picture 6">
            <a:extLst>
              <a:ext uri="{FF2B5EF4-FFF2-40B4-BE49-F238E27FC236}">
                <a16:creationId xmlns:a16="http://schemas.microsoft.com/office/drawing/2014/main" xmlns="" id="{62EC17D2-852C-D53E-35CB-C3413CD44CCB}"/>
              </a:ext>
            </a:extLst>
          </p:cNvPr>
          <p:cNvPicPr>
            <a:picLocks noGrp="1" noChangeAspect="1"/>
          </p:cNvPicPr>
          <p:nvPr>
            <p:ph idx="1"/>
          </p:nvPr>
        </p:nvPicPr>
        <p:blipFill>
          <a:blip r:embed="rId2" cstate="print"/>
          <a:stretch>
            <a:fillRect/>
          </a:stretch>
        </p:blipFill>
        <p:spPr>
          <a:xfrm>
            <a:off x="1311904" y="2006600"/>
            <a:ext cx="6917696" cy="31368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D24401-8320-6042-09BF-C6AA4C424354}"/>
              </a:ext>
            </a:extLst>
          </p:cNvPr>
          <p:cNvSpPr>
            <a:spLocks noGrp="1"/>
          </p:cNvSpPr>
          <p:nvPr>
            <p:ph type="title"/>
          </p:nvPr>
        </p:nvSpPr>
        <p:spPr/>
        <p:txBody>
          <a:bodyPr/>
          <a:lstStyle/>
          <a:p>
            <a:r>
              <a:rPr lang="en-GB">
                <a:latin typeface="Open Sans"/>
                <a:ea typeface="Open Sans"/>
                <a:cs typeface="Open Sans"/>
              </a:rPr>
              <a:t>Mere </a:t>
            </a:r>
            <a:r>
              <a:rPr lang="en-GB" err="1">
                <a:latin typeface="Open Sans"/>
                <a:ea typeface="Open Sans"/>
                <a:cs typeface="Open Sans"/>
              </a:rPr>
              <a:t>osnovne</a:t>
            </a:r>
            <a:r>
              <a:rPr lang="en-GB">
                <a:latin typeface="Open Sans"/>
                <a:ea typeface="Open Sans"/>
                <a:cs typeface="Open Sans"/>
              </a:rPr>
              <a:t> </a:t>
            </a:r>
            <a:r>
              <a:rPr lang="en-GB" err="1">
                <a:latin typeface="Open Sans"/>
                <a:ea typeface="Open Sans"/>
                <a:cs typeface="Open Sans"/>
              </a:rPr>
              <a:t>životne</a:t>
            </a:r>
            <a:r>
              <a:rPr lang="en-GB">
                <a:latin typeface="Open Sans"/>
                <a:ea typeface="Open Sans"/>
                <a:cs typeface="Open Sans"/>
              </a:rPr>
              <a:t> </a:t>
            </a:r>
            <a:r>
              <a:rPr lang="en-GB" err="1">
                <a:latin typeface="Open Sans"/>
                <a:ea typeface="Open Sans"/>
                <a:cs typeface="Open Sans"/>
              </a:rPr>
              <a:t>potpore</a:t>
            </a:r>
            <a:endParaRPr lang="en-US">
              <a:latin typeface="Open Sans"/>
              <a:ea typeface="Open Sans"/>
              <a:cs typeface="Open Sans"/>
            </a:endParaRPr>
          </a:p>
          <a:p>
            <a:endParaRPr lang="en-US"/>
          </a:p>
        </p:txBody>
      </p:sp>
      <p:sp>
        <p:nvSpPr>
          <p:cNvPr id="3" name="Content Placeholder 2">
            <a:extLst>
              <a:ext uri="{FF2B5EF4-FFF2-40B4-BE49-F238E27FC236}">
                <a16:creationId xmlns="" xmlns:a16="http://schemas.microsoft.com/office/drawing/2014/main" id="{5DBA79BF-1B64-C04A-1FF9-243206BD54BF}"/>
              </a:ext>
            </a:extLst>
          </p:cNvPr>
          <p:cNvSpPr>
            <a:spLocks noGrp="1"/>
          </p:cNvSpPr>
          <p:nvPr>
            <p:ph idx="1"/>
          </p:nvPr>
        </p:nvSpPr>
        <p:spPr>
          <a:xfrm>
            <a:off x="457200" y="1600200"/>
            <a:ext cx="8229600" cy="2073174"/>
          </a:xfrm>
        </p:spPr>
        <p:txBody>
          <a:bodyPr vert="horz" lIns="91440" tIns="45720" rIns="91440" bIns="45720" rtlCol="0" anchor="t">
            <a:normAutofit/>
          </a:bodyPr>
          <a:lstStyle/>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Dacă în timpul verificării respirației constatăm că persoana nu respiră, trebuie să aplicăm măsuri de resuscitare (resuscitare cardiopulmonară – RCP)</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 xmlns:a16="http://schemas.microsoft.com/office/drawing/2014/main" id="{EE2BA5BC-0632-460E-5AAF-371789B9347D}"/>
              </a:ext>
            </a:extLst>
          </p:cNvPr>
          <p:cNvSpPr>
            <a:spLocks noGrp="1"/>
          </p:cNvSpPr>
          <p:nvPr>
            <p:ph type="dt" sz="half" idx="10"/>
          </p:nvPr>
        </p:nvSpPr>
        <p:spPr/>
        <p:txBody>
          <a:bodyPr/>
          <a:lstStyle/>
          <a:p>
            <a:endParaRPr lang="en-GB"/>
          </a:p>
        </p:txBody>
      </p:sp>
      <p:pic>
        <p:nvPicPr>
          <p:cNvPr id="6" name="Picture 6">
            <a:extLst>
              <a:ext uri="{FF2B5EF4-FFF2-40B4-BE49-F238E27FC236}">
                <a16:creationId xmlns="" xmlns:a16="http://schemas.microsoft.com/office/drawing/2014/main" id="{62D6BA86-FBB2-8D0D-476B-7882522B7DEA}"/>
              </a:ext>
            </a:extLst>
          </p:cNvPr>
          <p:cNvPicPr>
            <a:picLocks noChangeAspect="1"/>
          </p:cNvPicPr>
          <p:nvPr/>
        </p:nvPicPr>
        <p:blipFill>
          <a:blip r:embed="rId2" cstate="print"/>
          <a:stretch>
            <a:fillRect/>
          </a:stretch>
        </p:blipFill>
        <p:spPr>
          <a:xfrm>
            <a:off x="2337018" y="3517027"/>
            <a:ext cx="4568075" cy="2551448"/>
          </a:xfrm>
          <a:prstGeom prst="rect">
            <a:avLst/>
          </a:prstGeom>
        </p:spPr>
      </p:pic>
    </p:spTree>
    <p:extLst>
      <p:ext uri="{BB962C8B-B14F-4D97-AF65-F5344CB8AC3E}">
        <p14:creationId xmlns:p14="http://schemas.microsoft.com/office/powerpoint/2010/main" xmlns="" val="230584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C5ECE2-3990-607F-B776-B80FB05161AA}"/>
              </a:ext>
            </a:extLst>
          </p:cNvPr>
          <p:cNvSpPr>
            <a:spLocks noGrp="1"/>
          </p:cNvSpPr>
          <p:nvPr>
            <p:ph type="title"/>
          </p:nvPr>
        </p:nvSpPr>
        <p:spPr>
          <a:xfrm>
            <a:off x="4967536" y="611157"/>
            <a:ext cx="4176464" cy="699896"/>
          </a:xfrm>
        </p:spPr>
        <p:txBody>
          <a:bodyPr/>
          <a:lstStyle/>
          <a:p>
            <a:pPr lvl="0"/>
            <a:r>
              <a:rPr lang="en-US" dirty="0" err="1"/>
              <a:t>Măsuri</a:t>
            </a:r>
            <a:r>
              <a:rPr lang="en-US" dirty="0"/>
              <a:t> </a:t>
            </a:r>
            <a:r>
              <a:rPr lang="en-US" dirty="0" err="1"/>
              <a:t>pentru</a:t>
            </a:r>
            <a:r>
              <a:rPr lang="en-US" dirty="0"/>
              <a:t> </a:t>
            </a:r>
            <a:r>
              <a:rPr lang="en-US" dirty="0" err="1"/>
              <a:t>susținerea</a:t>
            </a:r>
            <a:r>
              <a:rPr lang="en-US" dirty="0"/>
              <a:t> </a:t>
            </a:r>
            <a:r>
              <a:rPr lang="en-US" dirty="0" err="1"/>
              <a:t>vieții</a:t>
            </a:r>
            <a:endParaRPr lang="ro-RO" dirty="0"/>
          </a:p>
        </p:txBody>
      </p:sp>
      <p:sp>
        <p:nvSpPr>
          <p:cNvPr id="4" name="Date Placeholder 3">
            <a:extLst>
              <a:ext uri="{FF2B5EF4-FFF2-40B4-BE49-F238E27FC236}">
                <a16:creationId xmlns="" xmlns:a16="http://schemas.microsoft.com/office/drawing/2014/main" id="{C29D4EE1-99B0-AF5B-1A0F-C4BD480CC618}"/>
              </a:ext>
            </a:extLst>
          </p:cNvPr>
          <p:cNvSpPr>
            <a:spLocks noGrp="1"/>
          </p:cNvSpPr>
          <p:nvPr>
            <p:ph type="dt" sz="half" idx="10"/>
          </p:nvPr>
        </p:nvSpPr>
        <p:spPr/>
        <p:txBody>
          <a:bodyPr/>
          <a:lstStyle/>
          <a:p>
            <a:endParaRPr lang="en-GB"/>
          </a:p>
        </p:txBody>
      </p:sp>
      <p:sp>
        <p:nvSpPr>
          <p:cNvPr id="5" name="TextBox 1">
            <a:extLst>
              <a:ext uri="{FF2B5EF4-FFF2-40B4-BE49-F238E27FC236}">
                <a16:creationId xmlns="" xmlns:a16="http://schemas.microsoft.com/office/drawing/2014/main" id="{7C287EAC-E338-CB44-0D1E-10F3B791B07D}"/>
              </a:ext>
            </a:extLst>
          </p:cNvPr>
          <p:cNvSpPr txBox="1"/>
          <p:nvPr/>
        </p:nvSpPr>
        <p:spPr>
          <a:xfrm>
            <a:off x="737068" y="1664600"/>
            <a:ext cx="7874287" cy="48320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vi-VN" sz="2800" dirty="0">
                <a:latin typeface="Calibri"/>
                <a:cs typeface="Calibri"/>
              </a:rPr>
              <a:t>Etapele procedurii de reanimare:</a:t>
            </a:r>
          </a:p>
          <a:p>
            <a:r>
              <a:rPr lang="vi-VN" sz="2800" dirty="0">
                <a:latin typeface="Calibri"/>
                <a:cs typeface="Calibri"/>
              </a:rPr>
              <a:t>1</a:t>
            </a:r>
            <a:r>
              <a:rPr lang="vi-VN" sz="2800" dirty="0" smtClean="0">
                <a:latin typeface="Calibri"/>
                <a:cs typeface="Calibri"/>
              </a:rPr>
              <a:t>.</a:t>
            </a:r>
            <a:r>
              <a:rPr lang="ro-RO" sz="2800" dirty="0" smtClean="0">
                <a:latin typeface="Calibri"/>
                <a:cs typeface="Calibri"/>
              </a:rPr>
              <a:t> </a:t>
            </a:r>
            <a:r>
              <a:rPr lang="vi-VN" sz="2800" dirty="0" smtClean="0">
                <a:latin typeface="Calibri"/>
                <a:cs typeface="Calibri"/>
              </a:rPr>
              <a:t>Acces </a:t>
            </a:r>
            <a:r>
              <a:rPr lang="vi-VN" sz="2800" dirty="0">
                <a:latin typeface="Calibri"/>
                <a:cs typeface="Calibri"/>
              </a:rPr>
              <a:t>securizat</a:t>
            </a:r>
          </a:p>
          <a:p>
            <a:r>
              <a:rPr lang="vi-VN" sz="2800" dirty="0">
                <a:latin typeface="Calibri"/>
                <a:cs typeface="Calibri"/>
              </a:rPr>
              <a:t>2</a:t>
            </a:r>
            <a:r>
              <a:rPr lang="vi-VN" sz="2800" dirty="0" smtClean="0">
                <a:latin typeface="Calibri"/>
                <a:cs typeface="Calibri"/>
              </a:rPr>
              <a:t>.</a:t>
            </a:r>
            <a:r>
              <a:rPr lang="ro-RO" sz="2800" dirty="0" smtClean="0">
                <a:latin typeface="Calibri"/>
                <a:cs typeface="Calibri"/>
              </a:rPr>
              <a:t> </a:t>
            </a:r>
            <a:r>
              <a:rPr lang="vi-VN" sz="2800" dirty="0" smtClean="0">
                <a:latin typeface="Calibri"/>
                <a:cs typeface="Calibri"/>
              </a:rPr>
              <a:t>Verificarea </a:t>
            </a:r>
            <a:r>
              <a:rPr lang="vi-VN" sz="2800" dirty="0">
                <a:latin typeface="Calibri"/>
                <a:cs typeface="Calibri"/>
              </a:rPr>
              <a:t>conștiinței</a:t>
            </a:r>
          </a:p>
          <a:p>
            <a:r>
              <a:rPr lang="vi-VN" sz="2800" dirty="0">
                <a:latin typeface="Calibri"/>
                <a:cs typeface="Calibri"/>
              </a:rPr>
              <a:t>3</a:t>
            </a:r>
            <a:r>
              <a:rPr lang="vi-VN" sz="2800" dirty="0" smtClean="0">
                <a:latin typeface="Calibri"/>
                <a:cs typeface="Calibri"/>
              </a:rPr>
              <a:t>.</a:t>
            </a:r>
            <a:r>
              <a:rPr lang="ro-RO" sz="2800" dirty="0" smtClean="0">
                <a:latin typeface="Calibri"/>
                <a:cs typeface="Calibri"/>
              </a:rPr>
              <a:t> </a:t>
            </a:r>
            <a:r>
              <a:rPr lang="vi-VN" sz="2800" dirty="0" smtClean="0">
                <a:latin typeface="Calibri"/>
                <a:cs typeface="Calibri"/>
              </a:rPr>
              <a:t>Căutam </a:t>
            </a:r>
            <a:r>
              <a:rPr lang="vi-VN" sz="2800" dirty="0">
                <a:latin typeface="Calibri"/>
                <a:cs typeface="Calibri"/>
              </a:rPr>
              <a:t>ajutor din mediul inconjurator (căutam cea mai liniștită persoană dacă suntem singuri, care </a:t>
            </a:r>
            <a:r>
              <a:rPr lang="vi-VN" sz="2800" dirty="0" smtClean="0">
                <a:latin typeface="Calibri"/>
                <a:cs typeface="Calibri"/>
              </a:rPr>
              <a:t>s</a:t>
            </a:r>
            <a:r>
              <a:rPr lang="ro-RO" sz="2800" dirty="0" smtClean="0">
                <a:latin typeface="Calibri"/>
                <a:cs typeface="Calibri"/>
              </a:rPr>
              <a:t>ă</a:t>
            </a:r>
            <a:r>
              <a:rPr lang="vi-VN" sz="2800" dirty="0" smtClean="0">
                <a:latin typeface="Calibri"/>
                <a:cs typeface="Calibri"/>
              </a:rPr>
              <a:t> </a:t>
            </a:r>
            <a:r>
              <a:rPr lang="vi-VN" sz="2800" dirty="0">
                <a:latin typeface="Calibri"/>
                <a:cs typeface="Calibri"/>
              </a:rPr>
              <a:t>sune macar SMU)</a:t>
            </a:r>
          </a:p>
          <a:p>
            <a:r>
              <a:rPr lang="vi-VN" sz="2800" dirty="0">
                <a:latin typeface="Calibri"/>
                <a:cs typeface="Calibri"/>
              </a:rPr>
              <a:t>4</a:t>
            </a:r>
            <a:r>
              <a:rPr lang="vi-VN" sz="2800" dirty="0" smtClean="0">
                <a:latin typeface="Calibri"/>
                <a:cs typeface="Calibri"/>
              </a:rPr>
              <a:t>.</a:t>
            </a:r>
            <a:r>
              <a:rPr lang="ro-RO" sz="2800" dirty="0" smtClean="0">
                <a:latin typeface="Calibri"/>
                <a:cs typeface="Calibri"/>
              </a:rPr>
              <a:t> </a:t>
            </a:r>
            <a:r>
              <a:rPr lang="vi-VN" sz="2800" dirty="0" smtClean="0">
                <a:latin typeface="Calibri"/>
                <a:cs typeface="Calibri"/>
              </a:rPr>
              <a:t>Deschide </a:t>
            </a:r>
            <a:r>
              <a:rPr lang="vi-VN" sz="2800" dirty="0">
                <a:latin typeface="Calibri"/>
                <a:cs typeface="Calibri"/>
              </a:rPr>
              <a:t>căile respiratorii (înclinarea capului pe spate)</a:t>
            </a:r>
          </a:p>
          <a:p>
            <a:r>
              <a:rPr lang="vi-VN" sz="2800" dirty="0">
                <a:latin typeface="Calibri"/>
                <a:cs typeface="Calibri"/>
              </a:rPr>
              <a:t>5</a:t>
            </a:r>
            <a:r>
              <a:rPr lang="vi-VN" sz="2800" dirty="0" smtClean="0">
                <a:latin typeface="Calibri"/>
                <a:cs typeface="Calibri"/>
              </a:rPr>
              <a:t>.</a:t>
            </a:r>
            <a:r>
              <a:rPr lang="ro-RO" sz="2800" dirty="0" smtClean="0">
                <a:latin typeface="Calibri"/>
                <a:cs typeface="Calibri"/>
              </a:rPr>
              <a:t> </a:t>
            </a:r>
            <a:r>
              <a:rPr lang="vi-VN" sz="2800" dirty="0" smtClean="0">
                <a:latin typeface="Calibri"/>
                <a:cs typeface="Calibri"/>
              </a:rPr>
              <a:t>Apelați </a:t>
            </a:r>
            <a:r>
              <a:rPr lang="vi-VN" sz="2800" dirty="0">
                <a:latin typeface="Calibri"/>
                <a:cs typeface="Calibri"/>
              </a:rPr>
              <a:t>SMU la 194</a:t>
            </a:r>
          </a:p>
          <a:p>
            <a:r>
              <a:rPr lang="vi-VN" sz="2800" dirty="0">
                <a:latin typeface="Calibri"/>
                <a:cs typeface="Calibri"/>
              </a:rPr>
              <a:t>6</a:t>
            </a:r>
            <a:r>
              <a:rPr lang="vi-VN" sz="2800" dirty="0" smtClean="0">
                <a:latin typeface="Calibri"/>
                <a:cs typeface="Calibri"/>
              </a:rPr>
              <a:t>.</a:t>
            </a:r>
            <a:r>
              <a:rPr lang="ro-RO" sz="2800" dirty="0" smtClean="0">
                <a:latin typeface="Calibri"/>
                <a:cs typeface="Calibri"/>
              </a:rPr>
              <a:t> </a:t>
            </a:r>
            <a:r>
              <a:rPr lang="vi-VN" sz="2800" dirty="0" smtClean="0">
                <a:latin typeface="Calibri"/>
                <a:cs typeface="Calibri"/>
              </a:rPr>
              <a:t>30 </a:t>
            </a:r>
            <a:r>
              <a:rPr lang="vi-VN" sz="2800" dirty="0">
                <a:latin typeface="Calibri"/>
                <a:cs typeface="Calibri"/>
              </a:rPr>
              <a:t>compresii toracice</a:t>
            </a:r>
          </a:p>
          <a:p>
            <a:r>
              <a:rPr lang="vi-VN" sz="2800" dirty="0">
                <a:latin typeface="Calibri"/>
                <a:cs typeface="Calibri"/>
              </a:rPr>
              <a:t>7</a:t>
            </a:r>
            <a:r>
              <a:rPr lang="vi-VN" sz="2800" dirty="0" smtClean="0">
                <a:latin typeface="Calibri"/>
                <a:cs typeface="Calibri"/>
              </a:rPr>
              <a:t>.</a:t>
            </a:r>
            <a:r>
              <a:rPr lang="ro-RO" sz="2800" dirty="0" smtClean="0">
                <a:latin typeface="Calibri"/>
                <a:cs typeface="Calibri"/>
              </a:rPr>
              <a:t> </a:t>
            </a:r>
            <a:r>
              <a:rPr lang="vi-VN" sz="2800" dirty="0" smtClean="0">
                <a:latin typeface="Calibri"/>
                <a:cs typeface="Calibri"/>
              </a:rPr>
              <a:t>2 </a:t>
            </a:r>
            <a:r>
              <a:rPr lang="vi-VN" sz="2800" dirty="0">
                <a:latin typeface="Calibri"/>
                <a:cs typeface="Calibri"/>
              </a:rPr>
              <a:t>respirații (respirație artificială gură la gură)</a:t>
            </a:r>
          </a:p>
        </p:txBody>
      </p:sp>
    </p:spTree>
    <p:extLst>
      <p:ext uri="{BB962C8B-B14F-4D97-AF65-F5344CB8AC3E}">
        <p14:creationId xmlns:p14="http://schemas.microsoft.com/office/powerpoint/2010/main" xmlns="" val="755794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Măsuri</a:t>
            </a:r>
            <a:r>
              <a:rPr lang="en-US" dirty="0" smtClean="0"/>
              <a:t> </a:t>
            </a:r>
            <a:r>
              <a:rPr lang="en-US" dirty="0" err="1" smtClean="0"/>
              <a:t>pentru</a:t>
            </a:r>
            <a:r>
              <a:rPr lang="en-US" dirty="0" smtClean="0"/>
              <a:t> </a:t>
            </a:r>
            <a:r>
              <a:rPr lang="en-US" dirty="0" err="1" smtClean="0"/>
              <a:t>susținerea</a:t>
            </a:r>
            <a:r>
              <a:rPr lang="en-US" dirty="0" smtClean="0"/>
              <a:t> </a:t>
            </a:r>
            <a:r>
              <a:rPr lang="en-US" dirty="0" err="1" smtClean="0"/>
              <a:t>vieții</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sz="2200" dirty="0" err="1" smtClean="0"/>
              <a:t>Există</a:t>
            </a:r>
            <a:r>
              <a:rPr lang="en-US" sz="2200" dirty="0" smtClean="0"/>
              <a:t> </a:t>
            </a:r>
            <a:r>
              <a:rPr lang="en-US" sz="2200" dirty="0" err="1" smtClean="0"/>
              <a:t>diferite</a:t>
            </a:r>
            <a:r>
              <a:rPr lang="en-US" sz="2200" dirty="0" smtClean="0"/>
              <a:t> </a:t>
            </a:r>
            <a:r>
              <a:rPr lang="en-US" sz="2200" dirty="0" err="1" smtClean="0"/>
              <a:t>modele</a:t>
            </a:r>
            <a:r>
              <a:rPr lang="en-US" sz="2200" dirty="0" smtClean="0"/>
              <a:t> de stop cardiac </a:t>
            </a:r>
            <a:r>
              <a:rPr lang="en-US" sz="2200" dirty="0" err="1" smtClean="0"/>
              <a:t>brusc</a:t>
            </a:r>
            <a:r>
              <a:rPr lang="en-US" sz="2200" dirty="0" smtClean="0"/>
              <a:t>, cum </a:t>
            </a:r>
            <a:r>
              <a:rPr lang="en-US" sz="2200" dirty="0" err="1" smtClean="0"/>
              <a:t>ar</a:t>
            </a:r>
            <a:r>
              <a:rPr lang="en-US" sz="2200" dirty="0" smtClean="0"/>
              <a:t> </a:t>
            </a:r>
            <a:r>
              <a:rPr lang="en-US" sz="2200" dirty="0" err="1" smtClean="0"/>
              <a:t>fi</a:t>
            </a:r>
            <a:r>
              <a:rPr lang="en-US" sz="2200" dirty="0" smtClean="0"/>
              <a:t>:</a:t>
            </a:r>
          </a:p>
          <a:p>
            <a:pPr lvl="0"/>
            <a:r>
              <a:rPr lang="de-DE" sz="2200" b="1" dirty="0" smtClean="0"/>
              <a:t>Boli de inimă</a:t>
            </a:r>
            <a:r>
              <a:rPr lang="de-DE" sz="2200" dirty="0" smtClean="0"/>
              <a:t> (cele mai frecvente – aproximativ 85% din cazuri)</a:t>
            </a:r>
            <a:endParaRPr lang="en-US" sz="2200" dirty="0" smtClean="0"/>
          </a:p>
          <a:p>
            <a:pPr lvl="0"/>
            <a:r>
              <a:rPr lang="en-US" sz="2200" dirty="0" err="1" smtClean="0"/>
              <a:t>Obstrucția</a:t>
            </a:r>
            <a:r>
              <a:rPr lang="en-US" sz="2200" dirty="0" smtClean="0"/>
              <a:t> </a:t>
            </a:r>
            <a:r>
              <a:rPr lang="en-US" sz="2200" dirty="0" err="1" smtClean="0"/>
              <a:t>căilor</a:t>
            </a:r>
            <a:r>
              <a:rPr lang="en-US" sz="2200" dirty="0" smtClean="0"/>
              <a:t> </a:t>
            </a:r>
            <a:r>
              <a:rPr lang="en-US" sz="2200" dirty="0" err="1" smtClean="0"/>
              <a:t>respiratorii</a:t>
            </a:r>
            <a:endParaRPr lang="en-US" sz="2200" dirty="0" smtClean="0"/>
          </a:p>
          <a:p>
            <a:pPr lvl="0"/>
            <a:r>
              <a:rPr lang="en-US" sz="2200" dirty="0" err="1" smtClean="0"/>
              <a:t>Înecarea</a:t>
            </a:r>
            <a:endParaRPr lang="en-US" sz="2200" dirty="0" smtClean="0"/>
          </a:p>
          <a:p>
            <a:pPr lvl="0"/>
            <a:r>
              <a:rPr lang="en-US" sz="2200" dirty="0" err="1" smtClean="0"/>
              <a:t>Sângerare</a:t>
            </a:r>
            <a:r>
              <a:rPr lang="en-US" sz="2200" dirty="0" smtClean="0"/>
              <a:t> </a:t>
            </a:r>
            <a:r>
              <a:rPr lang="en-US" sz="2200" dirty="0" err="1" smtClean="0"/>
              <a:t>abundentă</a:t>
            </a:r>
            <a:endParaRPr lang="en-US" sz="2200" dirty="0" smtClean="0"/>
          </a:p>
          <a:p>
            <a:pPr lvl="0"/>
            <a:r>
              <a:rPr lang="en-US" sz="2200" dirty="0" err="1" smtClean="0"/>
              <a:t>Șoc</a:t>
            </a:r>
            <a:r>
              <a:rPr lang="en-US" sz="2200" dirty="0" smtClean="0"/>
              <a:t> </a:t>
            </a:r>
            <a:r>
              <a:rPr lang="en-US" sz="2200" dirty="0" err="1" smtClean="0"/>
              <a:t>anafilactic</a:t>
            </a:r>
            <a:endParaRPr lang="en-US" sz="2200" dirty="0" smtClean="0"/>
          </a:p>
          <a:p>
            <a:pPr lvl="0"/>
            <a:r>
              <a:rPr lang="en-US" sz="2200" dirty="0" err="1" smtClean="0"/>
              <a:t>Șoc</a:t>
            </a:r>
            <a:r>
              <a:rPr lang="en-US" sz="2200" dirty="0" smtClean="0"/>
              <a:t> electric</a:t>
            </a:r>
          </a:p>
          <a:p>
            <a:pPr lvl="0"/>
            <a:endParaRPr lang="en-US" sz="2200" dirty="0" smtClean="0"/>
          </a:p>
          <a:p>
            <a:pPr>
              <a:buNone/>
            </a:pPr>
            <a:r>
              <a:rPr lang="en-US" sz="2200" dirty="0" err="1" smtClean="0"/>
              <a:t>Efectuăm</a:t>
            </a:r>
            <a:r>
              <a:rPr lang="en-US" sz="2200" dirty="0" smtClean="0"/>
              <a:t> </a:t>
            </a:r>
            <a:r>
              <a:rPr lang="en-US" sz="2200" dirty="0" err="1" smtClean="0"/>
              <a:t>alternativ</a:t>
            </a:r>
            <a:r>
              <a:rPr lang="en-US" sz="2200" dirty="0" smtClean="0"/>
              <a:t> </a:t>
            </a:r>
            <a:r>
              <a:rPr lang="en-US" sz="2200" b="1" dirty="0" smtClean="0"/>
              <a:t>30</a:t>
            </a:r>
            <a:r>
              <a:rPr lang="en-US" sz="2200" dirty="0" smtClean="0"/>
              <a:t> de </a:t>
            </a:r>
            <a:r>
              <a:rPr lang="en-US" sz="2200" dirty="0" err="1" smtClean="0"/>
              <a:t>compresii</a:t>
            </a:r>
            <a:r>
              <a:rPr lang="en-US" sz="2200" dirty="0" smtClean="0"/>
              <a:t> </a:t>
            </a:r>
            <a:r>
              <a:rPr lang="en-US" sz="2200" dirty="0" err="1" smtClean="0"/>
              <a:t>toracice</a:t>
            </a:r>
            <a:r>
              <a:rPr lang="en-US" sz="2200" dirty="0" smtClean="0"/>
              <a:t>, </a:t>
            </a:r>
            <a:r>
              <a:rPr lang="en-US" sz="2200" dirty="0" err="1" smtClean="0"/>
              <a:t>urmate</a:t>
            </a:r>
            <a:r>
              <a:rPr lang="en-US" sz="2200" dirty="0" smtClean="0"/>
              <a:t> de</a:t>
            </a:r>
            <a:r>
              <a:rPr lang="en-US" sz="2200" b="1" dirty="0" smtClean="0"/>
              <a:t> 2 </a:t>
            </a:r>
            <a:r>
              <a:rPr lang="en-US" sz="2200" dirty="0" err="1" smtClean="0"/>
              <a:t>respirații</a:t>
            </a:r>
            <a:r>
              <a:rPr lang="en-US" sz="2200" dirty="0" smtClean="0"/>
              <a:t>. </a:t>
            </a:r>
            <a:r>
              <a:rPr lang="en-US" sz="2200" dirty="0" err="1" smtClean="0"/>
              <a:t>Repetăm</a:t>
            </a:r>
            <a:r>
              <a:rPr lang="en-US" sz="2200" dirty="0" smtClean="0"/>
              <a:t> ​​</a:t>
            </a:r>
            <a:r>
              <a:rPr lang="en-US" sz="2200" dirty="0" err="1" smtClean="0"/>
              <a:t>acest</a:t>
            </a:r>
            <a:r>
              <a:rPr lang="en-US" sz="2200" dirty="0" smtClean="0"/>
              <a:t> </a:t>
            </a:r>
            <a:r>
              <a:rPr lang="en-US" sz="2200" dirty="0" err="1" smtClean="0"/>
              <a:t>ciclu</a:t>
            </a:r>
            <a:r>
              <a:rPr lang="en-US" sz="2200" dirty="0" smtClean="0"/>
              <a:t> </a:t>
            </a:r>
            <a:r>
              <a:rPr lang="en-US" sz="2200" dirty="0" err="1" smtClean="0"/>
              <a:t>până</a:t>
            </a:r>
            <a:r>
              <a:rPr lang="en-US" sz="2200" dirty="0" smtClean="0"/>
              <a:t> </a:t>
            </a:r>
            <a:r>
              <a:rPr lang="en-US" sz="2200" dirty="0" err="1" smtClean="0"/>
              <a:t>când</a:t>
            </a:r>
            <a:r>
              <a:rPr lang="en-US" sz="2200" dirty="0" smtClean="0"/>
              <a:t>:</a:t>
            </a:r>
          </a:p>
          <a:p>
            <a:pPr lvl="0"/>
            <a:r>
              <a:rPr lang="en-US" sz="2200" dirty="0" err="1" smtClean="0"/>
              <a:t>persoana</a:t>
            </a:r>
            <a:r>
              <a:rPr lang="en-US" sz="2200" dirty="0" smtClean="0"/>
              <a:t> nu-</a:t>
            </a:r>
            <a:r>
              <a:rPr lang="en-US" sz="2200" dirty="0" err="1" smtClean="0"/>
              <a:t>și</a:t>
            </a:r>
            <a:r>
              <a:rPr lang="en-US" sz="2200" dirty="0" smtClean="0"/>
              <a:t> </a:t>
            </a:r>
            <a:r>
              <a:rPr lang="en-US" sz="2200" dirty="0" err="1" smtClean="0"/>
              <a:t>recapătă</a:t>
            </a:r>
            <a:r>
              <a:rPr lang="en-US" sz="2200" dirty="0" smtClean="0"/>
              <a:t> </a:t>
            </a:r>
            <a:r>
              <a:rPr lang="en-US" sz="2200" dirty="0" err="1" smtClean="0"/>
              <a:t>respirația</a:t>
            </a:r>
            <a:r>
              <a:rPr lang="en-US" sz="2200" dirty="0" smtClean="0"/>
              <a:t>,</a:t>
            </a:r>
          </a:p>
          <a:p>
            <a:pPr lvl="0"/>
            <a:r>
              <a:rPr lang="en-US" sz="2200" dirty="0" err="1" smtClean="0"/>
              <a:t>nimeni</a:t>
            </a:r>
            <a:r>
              <a:rPr lang="en-US" sz="2200" dirty="0" smtClean="0"/>
              <a:t> nu ne </a:t>
            </a:r>
            <a:r>
              <a:rPr lang="en-US" sz="2200" dirty="0" err="1" smtClean="0"/>
              <a:t>înlocuiește</a:t>
            </a:r>
            <a:r>
              <a:rPr lang="en-US" sz="2200" dirty="0" smtClean="0"/>
              <a:t>,</a:t>
            </a:r>
          </a:p>
          <a:p>
            <a:pPr lvl="0"/>
            <a:r>
              <a:rPr lang="en-US" sz="2200" dirty="0" err="1" smtClean="0"/>
              <a:t>până</a:t>
            </a:r>
            <a:r>
              <a:rPr lang="en-US" sz="2200" dirty="0" smtClean="0"/>
              <a:t> la </a:t>
            </a:r>
            <a:r>
              <a:rPr lang="en-US" sz="2200" dirty="0" err="1" smtClean="0"/>
              <a:t>sosirea</a:t>
            </a:r>
            <a:r>
              <a:rPr lang="en-US" sz="2200" dirty="0" smtClean="0"/>
              <a:t> SMU.</a:t>
            </a:r>
          </a:p>
          <a:p>
            <a:pPr>
              <a:buNone/>
            </a:pPr>
            <a:endParaRPr lang="en-US" dirty="0"/>
          </a:p>
        </p:txBody>
      </p:sp>
      <p:sp>
        <p:nvSpPr>
          <p:cNvPr id="4" name="Date Placeholder 3"/>
          <p:cNvSpPr>
            <a:spLocks noGrp="1"/>
          </p:cNvSpPr>
          <p:nvPr>
            <p:ph type="dt" sz="half" idx="10"/>
          </p:nvPr>
        </p:nvSpPr>
        <p:spPr/>
        <p:txBody>
          <a:bodyPr/>
          <a:lstStyle/>
          <a:p>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
            </a:r>
            <a:br>
              <a:rPr lang="en-US" dirty="0" smtClean="0"/>
            </a:br>
            <a:r>
              <a:rPr lang="en-US" dirty="0" smtClean="0"/>
              <a:t>Le</a:t>
            </a:r>
            <a:r>
              <a:rPr lang="ro-RO" dirty="0" smtClean="0"/>
              <a:t>ziuni și hemoragii</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pPr lvl="0">
              <a:buNone/>
            </a:pPr>
            <a:r>
              <a:rPr lang="en-US" dirty="0" err="1" smtClean="0"/>
              <a:t>Împărțirea</a:t>
            </a:r>
            <a:r>
              <a:rPr lang="en-US" dirty="0" smtClean="0"/>
              <a:t> </a:t>
            </a:r>
            <a:r>
              <a:rPr lang="en-US" dirty="0" err="1" smtClean="0"/>
              <a:t>în</a:t>
            </a:r>
            <a:r>
              <a:rPr lang="en-US" dirty="0" smtClean="0"/>
              <a:t> </a:t>
            </a:r>
            <a:r>
              <a:rPr lang="en-US" dirty="0" err="1" smtClean="0"/>
              <a:t>funcție</a:t>
            </a:r>
            <a:r>
              <a:rPr lang="en-US" dirty="0" smtClean="0"/>
              <a:t> de </a:t>
            </a:r>
            <a:r>
              <a:rPr lang="en-US" dirty="0" err="1" smtClean="0"/>
              <a:t>locul</a:t>
            </a:r>
            <a:r>
              <a:rPr lang="en-US" dirty="0" smtClean="0"/>
              <a:t> </a:t>
            </a:r>
            <a:r>
              <a:rPr lang="en-US" dirty="0" err="1" smtClean="0"/>
              <a:t>sângerării</a:t>
            </a:r>
            <a:endParaRPr lang="en-US" dirty="0" smtClean="0"/>
          </a:p>
          <a:p>
            <a:pPr lvl="0"/>
            <a:r>
              <a:rPr lang="en-US" dirty="0" err="1" smtClean="0"/>
              <a:t>Sângerare</a:t>
            </a:r>
            <a:r>
              <a:rPr lang="en-US" dirty="0" smtClean="0"/>
              <a:t> </a:t>
            </a:r>
            <a:r>
              <a:rPr lang="en-US" dirty="0" err="1" smtClean="0"/>
              <a:t>internă</a:t>
            </a:r>
            <a:r>
              <a:rPr lang="en-US" dirty="0" smtClean="0"/>
              <a:t> (</a:t>
            </a:r>
            <a:r>
              <a:rPr lang="en-US" dirty="0" err="1" smtClean="0"/>
              <a:t>în</a:t>
            </a:r>
            <a:r>
              <a:rPr lang="en-US" dirty="0" smtClean="0"/>
              <a:t> </a:t>
            </a:r>
            <a:r>
              <a:rPr lang="en-US" dirty="0" err="1" smtClean="0"/>
              <a:t>cavitățile</a:t>
            </a:r>
            <a:r>
              <a:rPr lang="en-US" dirty="0" smtClean="0"/>
              <a:t> </a:t>
            </a:r>
            <a:r>
              <a:rPr lang="en-US" dirty="0" err="1" smtClean="0"/>
              <a:t>corpului</a:t>
            </a:r>
            <a:r>
              <a:rPr lang="en-US" dirty="0" smtClean="0"/>
              <a:t>)</a:t>
            </a:r>
          </a:p>
          <a:p>
            <a:pPr lvl="0"/>
            <a:r>
              <a:rPr lang="en-US" dirty="0" err="1" smtClean="0"/>
              <a:t>Sângerare</a:t>
            </a:r>
            <a:r>
              <a:rPr lang="en-US" dirty="0" smtClean="0"/>
              <a:t> </a:t>
            </a:r>
            <a:r>
              <a:rPr lang="en-US" dirty="0" err="1" smtClean="0"/>
              <a:t>externă</a:t>
            </a:r>
            <a:r>
              <a:rPr lang="en-US" dirty="0" smtClean="0"/>
              <a:t> (din </a:t>
            </a:r>
            <a:r>
              <a:rPr lang="en-US" dirty="0" err="1" smtClean="0"/>
              <a:t>tăieturi</a:t>
            </a:r>
            <a:r>
              <a:rPr lang="en-US" dirty="0" smtClean="0"/>
              <a:t>)	</a:t>
            </a:r>
          </a:p>
          <a:p>
            <a:pPr>
              <a:buNone/>
            </a:pPr>
            <a:r>
              <a:rPr lang="en-US" dirty="0" smtClean="0"/>
              <a:t> </a:t>
            </a:r>
          </a:p>
          <a:p>
            <a:pPr lvl="0">
              <a:buNone/>
            </a:pPr>
            <a:r>
              <a:rPr lang="en-US" dirty="0" err="1" smtClean="0"/>
              <a:t>Împărțirea</a:t>
            </a:r>
            <a:r>
              <a:rPr lang="en-US" dirty="0" smtClean="0"/>
              <a:t> </a:t>
            </a:r>
            <a:r>
              <a:rPr lang="en-US" dirty="0" err="1" smtClean="0"/>
              <a:t>în</a:t>
            </a:r>
            <a:r>
              <a:rPr lang="en-US" dirty="0" smtClean="0"/>
              <a:t> </a:t>
            </a:r>
            <a:r>
              <a:rPr lang="en-US" dirty="0" err="1" smtClean="0"/>
              <a:t>funcție</a:t>
            </a:r>
            <a:r>
              <a:rPr lang="en-US" dirty="0" smtClean="0"/>
              <a:t> de </a:t>
            </a:r>
            <a:r>
              <a:rPr lang="en-US" dirty="0" err="1" smtClean="0"/>
              <a:t>tipul</a:t>
            </a:r>
            <a:r>
              <a:rPr lang="en-US" dirty="0" smtClean="0"/>
              <a:t> de vas de </a:t>
            </a:r>
            <a:r>
              <a:rPr lang="en-US" dirty="0" err="1" smtClean="0"/>
              <a:t>sânge</a:t>
            </a:r>
            <a:r>
              <a:rPr lang="en-US" dirty="0" smtClean="0"/>
              <a:t> </a:t>
            </a:r>
            <a:r>
              <a:rPr lang="en-US" dirty="0" err="1" smtClean="0"/>
              <a:t>lezat</a:t>
            </a:r>
            <a:r>
              <a:rPr lang="en-US" dirty="0" smtClean="0"/>
              <a:t>:</a:t>
            </a:r>
          </a:p>
          <a:p>
            <a:pPr lvl="0"/>
            <a:r>
              <a:rPr lang="en-US" dirty="0" err="1" smtClean="0"/>
              <a:t>Sângerare</a:t>
            </a:r>
            <a:r>
              <a:rPr lang="en-US" dirty="0" smtClean="0"/>
              <a:t> </a:t>
            </a:r>
            <a:r>
              <a:rPr lang="en-US" dirty="0" err="1" smtClean="0"/>
              <a:t>arterială</a:t>
            </a:r>
            <a:endParaRPr lang="en-US" dirty="0" smtClean="0"/>
          </a:p>
          <a:p>
            <a:pPr lvl="0"/>
            <a:r>
              <a:rPr lang="en-US" dirty="0" err="1" smtClean="0"/>
              <a:t>Sângerare</a:t>
            </a:r>
            <a:r>
              <a:rPr lang="en-US" dirty="0" smtClean="0"/>
              <a:t> </a:t>
            </a:r>
            <a:r>
              <a:rPr lang="en-US" dirty="0" err="1" smtClean="0"/>
              <a:t>venoasă</a:t>
            </a:r>
            <a:endParaRPr lang="en-US" dirty="0" smtClean="0"/>
          </a:p>
          <a:p>
            <a:pPr lvl="0"/>
            <a:r>
              <a:rPr lang="en-US" dirty="0" err="1" smtClean="0"/>
              <a:t>Sângerare</a:t>
            </a:r>
            <a:r>
              <a:rPr lang="en-US" dirty="0" smtClean="0"/>
              <a:t> </a:t>
            </a:r>
            <a:r>
              <a:rPr lang="en-US" dirty="0" err="1" smtClean="0"/>
              <a:t>capilară</a:t>
            </a:r>
            <a:endParaRPr lang="en-US" dirty="0" smtClean="0"/>
          </a:p>
          <a:p>
            <a:pPr>
              <a:buNone/>
            </a:pPr>
            <a:endParaRPr lang="en-US" dirty="0"/>
          </a:p>
        </p:txBody>
      </p:sp>
      <p:sp>
        <p:nvSpPr>
          <p:cNvPr id="4" name="Date Placeholder 3"/>
          <p:cNvSpPr>
            <a:spLocks noGrp="1"/>
          </p:cNvSpPr>
          <p:nvPr>
            <p:ph type="dt" sz="half" idx="10"/>
          </p:nvPr>
        </p:nvSpPr>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B661F8-BB3E-D5D2-D768-B19C96CC7528}"/>
              </a:ext>
            </a:extLst>
          </p:cNvPr>
          <p:cNvSpPr>
            <a:spLocks noGrp="1"/>
          </p:cNvSpPr>
          <p:nvPr>
            <p:ph type="title"/>
          </p:nvPr>
        </p:nvSpPr>
        <p:spPr>
          <a:xfrm>
            <a:off x="4664297" y="683047"/>
            <a:ext cx="4176464" cy="699896"/>
          </a:xfrm>
        </p:spPr>
        <p:txBody>
          <a:bodyPr/>
          <a:lstStyle/>
          <a:p>
            <a:r>
              <a:rPr lang="ro-RO" dirty="0" smtClean="0">
                <a:latin typeface="Open Sans"/>
                <a:ea typeface="Open Sans"/>
                <a:cs typeface="Open Sans"/>
              </a:rPr>
              <a:t>Leziuni şi hemoragii</a:t>
            </a:r>
            <a:endParaRPr lang="en-US" dirty="0" err="1"/>
          </a:p>
          <a:p>
            <a:endParaRPr lang="en-US" dirty="0"/>
          </a:p>
        </p:txBody>
      </p:sp>
      <p:sp>
        <p:nvSpPr>
          <p:cNvPr id="4" name="Date Placeholder 3">
            <a:extLst>
              <a:ext uri="{FF2B5EF4-FFF2-40B4-BE49-F238E27FC236}">
                <a16:creationId xmlns="" xmlns:a16="http://schemas.microsoft.com/office/drawing/2014/main" id="{A2103069-091E-2A4E-9DE5-31A4DE565C12}"/>
              </a:ext>
            </a:extLst>
          </p:cNvPr>
          <p:cNvSpPr>
            <a:spLocks noGrp="1"/>
          </p:cNvSpPr>
          <p:nvPr>
            <p:ph type="dt" sz="half" idx="10"/>
          </p:nvPr>
        </p:nvSpPr>
        <p:spPr/>
        <p:txBody>
          <a:bodyPr/>
          <a:lstStyle/>
          <a:p>
            <a:endParaRPr lang="en-GB"/>
          </a:p>
        </p:txBody>
      </p:sp>
      <p:sp>
        <p:nvSpPr>
          <p:cNvPr id="5" name="TextBox 4">
            <a:extLst>
              <a:ext uri="{FF2B5EF4-FFF2-40B4-BE49-F238E27FC236}">
                <a16:creationId xmlns="" xmlns:a16="http://schemas.microsoft.com/office/drawing/2014/main" id="{6706D744-3ABA-0E73-0A55-6978838B2C65}"/>
              </a:ext>
            </a:extLst>
          </p:cNvPr>
          <p:cNvSpPr txBox="1"/>
          <p:nvPr/>
        </p:nvSpPr>
        <p:spPr>
          <a:xfrm>
            <a:off x="0" y="1540118"/>
            <a:ext cx="8766447"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sz="2800" dirty="0">
                <a:latin typeface="Calibri"/>
                <a:cs typeface="Calibri"/>
              </a:rPr>
              <a:t>Măsuri de prim ajutor pentru oprirea sângerării (externe</a:t>
            </a:r>
            <a:r>
              <a:rPr lang="vi-VN" sz="2800" dirty="0" smtClean="0">
                <a:latin typeface="Calibri"/>
                <a:cs typeface="Calibri"/>
              </a:rPr>
              <a:t>):</a:t>
            </a:r>
            <a:endParaRPr lang="ro-RO" sz="2800" dirty="0" smtClean="0">
              <a:latin typeface="Calibri"/>
              <a:cs typeface="Calibri"/>
            </a:endParaRPr>
          </a:p>
          <a:p>
            <a:pPr marL="514350" indent="-514350">
              <a:buFont typeface="+mj-lt"/>
              <a:buAutoNum type="arabicPeriod"/>
            </a:pPr>
            <a:r>
              <a:rPr lang="it-IT" sz="2800" dirty="0" smtClean="0">
                <a:cs typeface="Calibri"/>
              </a:rPr>
              <a:t>Plasarea </a:t>
            </a:r>
            <a:r>
              <a:rPr lang="it-IT" sz="2800" dirty="0">
                <a:cs typeface="Calibri"/>
              </a:rPr>
              <a:t>unui tifon peste rană și aplicarea unei </a:t>
            </a:r>
            <a:r>
              <a:rPr lang="it-IT" sz="2800" b="1" dirty="0" smtClean="0">
                <a:cs typeface="Calibri"/>
              </a:rPr>
              <a:t>presiuni directe </a:t>
            </a:r>
            <a:r>
              <a:rPr lang="it-IT" sz="2800" dirty="0" smtClean="0">
                <a:cs typeface="Calibri"/>
              </a:rPr>
              <a:t>pe </a:t>
            </a:r>
            <a:r>
              <a:rPr lang="it-IT" sz="2800" dirty="0">
                <a:cs typeface="Calibri"/>
              </a:rPr>
              <a:t>rană </a:t>
            </a:r>
            <a:r>
              <a:rPr lang="en-GB" sz="2800" dirty="0">
                <a:latin typeface="Calibri"/>
                <a:cs typeface="Calibri"/>
              </a:rPr>
              <a:t> </a:t>
            </a:r>
          </a:p>
          <a:p>
            <a:pPr marL="514350" indent="-514350">
              <a:buAutoNum type="arabicPeriod"/>
            </a:pPr>
            <a:r>
              <a:rPr lang="en-US" sz="2800" dirty="0" err="1"/>
              <a:t>Plasarea</a:t>
            </a:r>
            <a:r>
              <a:rPr lang="en-US" sz="2800" dirty="0"/>
              <a:t> </a:t>
            </a:r>
            <a:r>
              <a:rPr lang="en-US" sz="2800" dirty="0" err="1"/>
              <a:t>accidentatului</a:t>
            </a:r>
            <a:r>
              <a:rPr lang="en-US" sz="2800" dirty="0"/>
              <a:t> in </a:t>
            </a:r>
            <a:r>
              <a:rPr lang="ro-RO" sz="2800" b="1" dirty="0" smtClean="0"/>
              <a:t>poziţia </a:t>
            </a:r>
            <a:r>
              <a:rPr lang="en-US" sz="2800" dirty="0" err="1" smtClean="0"/>
              <a:t>corespunz</a:t>
            </a:r>
            <a:r>
              <a:rPr lang="ro-RO" sz="2800" dirty="0" smtClean="0"/>
              <a:t>ă</a:t>
            </a:r>
            <a:r>
              <a:rPr lang="en-US" sz="2800" dirty="0" err="1" smtClean="0"/>
              <a:t>toare</a:t>
            </a:r>
            <a:r>
              <a:rPr lang="en-US" sz="2800" dirty="0" smtClean="0"/>
              <a:t> </a:t>
            </a:r>
            <a:r>
              <a:rPr lang="en-GB" sz="2800" b="1" dirty="0">
                <a:latin typeface="Calibri"/>
                <a:cs typeface="Calibri"/>
              </a:rPr>
              <a:t> </a:t>
            </a:r>
          </a:p>
          <a:p>
            <a:pPr marL="514350" indent="-514350">
              <a:buAutoNum type="arabicPeriod"/>
            </a:pPr>
            <a:r>
              <a:rPr lang="vi-VN" sz="2800" b="1" dirty="0" smtClean="0">
                <a:latin typeface="Calibri"/>
                <a:cs typeface="Calibri"/>
              </a:rPr>
              <a:t>Bandajarea </a:t>
            </a:r>
            <a:r>
              <a:rPr lang="vi-VN" sz="2800" dirty="0">
                <a:latin typeface="Calibri"/>
                <a:cs typeface="Calibri"/>
              </a:rPr>
              <a:t>răni cu un bandaj calico (sângerare mai puternică) sau o maramă triunghiulară (sângerare mai slabă</a:t>
            </a:r>
            <a:r>
              <a:rPr lang="vi-VN" sz="2800" dirty="0" smtClean="0">
                <a:latin typeface="Calibri"/>
                <a:cs typeface="Calibri"/>
              </a:rPr>
              <a:t>)</a:t>
            </a:r>
            <a:endParaRPr lang="ro-RO" sz="2800" dirty="0" smtClean="0">
              <a:latin typeface="Calibri"/>
              <a:cs typeface="Calibri"/>
            </a:endParaRPr>
          </a:p>
          <a:p>
            <a:pPr marL="514350" indent="-514350">
              <a:buAutoNum type="arabicPeriod"/>
            </a:pPr>
            <a:r>
              <a:rPr lang="en-US" sz="2800" dirty="0" err="1"/>
              <a:t>Prevenirea</a:t>
            </a:r>
            <a:r>
              <a:rPr lang="en-US" sz="2800" dirty="0"/>
              <a:t> </a:t>
            </a:r>
            <a:r>
              <a:rPr lang="en-US" sz="2800" dirty="0" err="1"/>
              <a:t>apariției</a:t>
            </a:r>
            <a:r>
              <a:rPr lang="en-US" sz="2800" dirty="0"/>
              <a:t> </a:t>
            </a:r>
            <a:r>
              <a:rPr lang="en-US" sz="2800" dirty="0" err="1"/>
              <a:t>șocului</a:t>
            </a:r>
            <a:r>
              <a:rPr lang="en-US" sz="2800" dirty="0"/>
              <a:t> </a:t>
            </a:r>
            <a:endParaRPr lang="en-US" sz="2800" dirty="0">
              <a:latin typeface="Calibri"/>
              <a:cs typeface="Calibri"/>
            </a:endParaRPr>
          </a:p>
        </p:txBody>
      </p:sp>
    </p:spTree>
    <p:extLst>
      <p:ext uri="{BB962C8B-B14F-4D97-AF65-F5344CB8AC3E}">
        <p14:creationId xmlns:p14="http://schemas.microsoft.com/office/powerpoint/2010/main" xmlns="" val="4129737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FBFC15-0F4F-1F31-3449-770F1D7AF2EE}"/>
              </a:ext>
            </a:extLst>
          </p:cNvPr>
          <p:cNvSpPr>
            <a:spLocks noGrp="1"/>
          </p:cNvSpPr>
          <p:nvPr>
            <p:ph type="title"/>
          </p:nvPr>
        </p:nvSpPr>
        <p:spPr>
          <a:xfrm>
            <a:off x="4716016" y="455481"/>
            <a:ext cx="4176464" cy="606801"/>
          </a:xfrm>
        </p:spPr>
        <p:txBody>
          <a:bodyPr/>
          <a:lstStyle/>
          <a:p>
            <a:r>
              <a:rPr lang="ro-RO" dirty="0" smtClean="0">
                <a:latin typeface="Open Sans"/>
                <a:ea typeface="Open Sans"/>
                <a:cs typeface="Open Sans"/>
              </a:rPr>
              <a:t>Tipuri de sângerări</a:t>
            </a:r>
            <a:endParaRPr lang="en-US" dirty="0" err="1"/>
          </a:p>
        </p:txBody>
      </p:sp>
      <p:sp>
        <p:nvSpPr>
          <p:cNvPr id="4" name="Date Placeholder 3">
            <a:extLst>
              <a:ext uri="{FF2B5EF4-FFF2-40B4-BE49-F238E27FC236}">
                <a16:creationId xmlns="" xmlns:a16="http://schemas.microsoft.com/office/drawing/2014/main" id="{D72B9F77-9FB3-2EEB-5C04-44AC1B90EEB5}"/>
              </a:ext>
            </a:extLst>
          </p:cNvPr>
          <p:cNvSpPr>
            <a:spLocks noGrp="1"/>
          </p:cNvSpPr>
          <p:nvPr>
            <p:ph type="dt" sz="half" idx="10"/>
          </p:nvPr>
        </p:nvSpPr>
        <p:spPr/>
        <p:txBody>
          <a:bodyPr/>
          <a:lstStyle/>
          <a:p>
            <a:endParaRPr lang="en-GB"/>
          </a:p>
        </p:txBody>
      </p:sp>
      <p:pic>
        <p:nvPicPr>
          <p:cNvPr id="5" name="Picture 4">
            <a:extLst>
              <a:ext uri="{FF2B5EF4-FFF2-40B4-BE49-F238E27FC236}">
                <a16:creationId xmlns="" xmlns:a16="http://schemas.microsoft.com/office/drawing/2014/main" id="{681C9A3B-6518-DEA2-CC9A-776D164753F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99008" y="609494"/>
            <a:ext cx="4709486" cy="3889001"/>
          </a:xfrm>
          <a:prstGeom prst="rect">
            <a:avLst/>
          </a:prstGeom>
        </p:spPr>
      </p:pic>
      <p:pic>
        <p:nvPicPr>
          <p:cNvPr id="6" name="Picture 5">
            <a:extLst>
              <a:ext uri="{FF2B5EF4-FFF2-40B4-BE49-F238E27FC236}">
                <a16:creationId xmlns="" xmlns:a16="http://schemas.microsoft.com/office/drawing/2014/main" id="{F5E508C4-994B-7575-D106-2032EFD40A9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2226" y="896953"/>
            <a:ext cx="4461234" cy="4085533"/>
          </a:xfrm>
          <a:prstGeom prst="rect">
            <a:avLst/>
          </a:prstGeom>
        </p:spPr>
      </p:pic>
      <p:pic>
        <p:nvPicPr>
          <p:cNvPr id="7" name="Picture 6">
            <a:extLst>
              <a:ext uri="{FF2B5EF4-FFF2-40B4-BE49-F238E27FC236}">
                <a16:creationId xmlns="" xmlns:a16="http://schemas.microsoft.com/office/drawing/2014/main" id="{0C813A95-B335-E59A-986E-DB76987B3A4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747364" y="2939720"/>
            <a:ext cx="5930066" cy="4282069"/>
          </a:xfrm>
          <a:prstGeom prst="rect">
            <a:avLst/>
          </a:prstGeom>
        </p:spPr>
      </p:pic>
    </p:spTree>
    <p:extLst>
      <p:ext uri="{BB962C8B-B14F-4D97-AF65-F5344CB8AC3E}">
        <p14:creationId xmlns:p14="http://schemas.microsoft.com/office/powerpoint/2010/main" xmlns="" val="2542217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F6FA16-2D2E-4A89-18CB-80CA278F34C4}"/>
              </a:ext>
            </a:extLst>
          </p:cNvPr>
          <p:cNvSpPr>
            <a:spLocks noGrp="1"/>
          </p:cNvSpPr>
          <p:nvPr>
            <p:ph type="title"/>
          </p:nvPr>
        </p:nvSpPr>
        <p:spPr/>
        <p:txBody>
          <a:bodyPr/>
          <a:lstStyle/>
          <a:p>
            <a:r>
              <a:rPr lang="ro-RO" dirty="0" smtClean="0">
                <a:latin typeface="Open Sans"/>
                <a:ea typeface="Open Sans"/>
                <a:cs typeface="Open Sans"/>
              </a:rPr>
              <a:t>Răni şi hemoragii</a:t>
            </a:r>
            <a:endParaRPr lang="en-US" dirty="0" err="1"/>
          </a:p>
        </p:txBody>
      </p:sp>
      <p:sp>
        <p:nvSpPr>
          <p:cNvPr id="3" name="Content Placeholder 2">
            <a:extLst>
              <a:ext uri="{FF2B5EF4-FFF2-40B4-BE49-F238E27FC236}">
                <a16:creationId xmlns="" xmlns:a16="http://schemas.microsoft.com/office/drawing/2014/main" id="{6E561F82-517A-0527-FFC9-7D753C50D662}"/>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Măsuri de prim ajutor pentru sângerare internă:</a:t>
            </a:r>
          </a:p>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1</a:t>
            </a: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Ajută </a:t>
            </a:r>
            <a:r>
              <a:rPr lang="vi-VN" dirty="0">
                <a:latin typeface="Calibri" panose="020F0502020204030204" pitchFamily="34" charset="0"/>
                <a:ea typeface="Calibri" panose="020F0502020204030204" pitchFamily="34" charset="0"/>
                <a:cs typeface="Calibri" panose="020F0502020204030204" pitchFamily="34" charset="0"/>
              </a:rPr>
              <a:t>persoana să se întindă pe spate</a:t>
            </a:r>
          </a:p>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2</a:t>
            </a: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Îndoiți </a:t>
            </a:r>
            <a:r>
              <a:rPr lang="vi-VN" dirty="0">
                <a:latin typeface="Calibri" panose="020F0502020204030204" pitchFamily="34" charset="0"/>
                <a:ea typeface="Calibri" panose="020F0502020204030204" pitchFamily="34" charset="0"/>
                <a:cs typeface="Calibri" panose="020F0502020204030204" pitchFamily="34" charset="0"/>
              </a:rPr>
              <a:t>picioarele persoanei accidentate la 90 de grade și așezați un sprijin pentru picioarele acestuia, de exemplu un scaun</a:t>
            </a:r>
          </a:p>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3</a:t>
            </a: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Eliberează-l </a:t>
            </a:r>
            <a:r>
              <a:rPr lang="vi-VN" dirty="0">
                <a:latin typeface="Calibri" panose="020F0502020204030204" pitchFamily="34" charset="0"/>
                <a:ea typeface="Calibri" panose="020F0502020204030204" pitchFamily="34" charset="0"/>
                <a:cs typeface="Calibri" panose="020F0502020204030204" pitchFamily="34" charset="0"/>
              </a:rPr>
              <a:t>de haine strâmte (curele, pantaloni...)</a:t>
            </a:r>
          </a:p>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4</a:t>
            </a: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Încălziți </a:t>
            </a:r>
            <a:r>
              <a:rPr lang="vi-VN" dirty="0">
                <a:latin typeface="Calibri" panose="020F0502020204030204" pitchFamily="34" charset="0"/>
                <a:ea typeface="Calibri" panose="020F0502020204030204" pitchFamily="34" charset="0"/>
                <a:cs typeface="Calibri" panose="020F0502020204030204" pitchFamily="34" charset="0"/>
              </a:rPr>
              <a:t>persoana accidentată</a:t>
            </a:r>
          </a:p>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5</a:t>
            </a: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Verificați </a:t>
            </a:r>
            <a:r>
              <a:rPr lang="vi-VN" dirty="0">
                <a:latin typeface="Calibri" panose="020F0502020204030204" pitchFamily="34" charset="0"/>
                <a:ea typeface="Calibri" panose="020F0502020204030204" pitchFamily="34" charset="0"/>
                <a:cs typeface="Calibri" panose="020F0502020204030204" pitchFamily="34" charset="0"/>
              </a:rPr>
              <a:t>respirația și pulsul persoanei accidentate la fiecare 2 până la 5 minute.</a:t>
            </a:r>
          </a:p>
        </p:txBody>
      </p:sp>
      <p:sp>
        <p:nvSpPr>
          <p:cNvPr id="4" name="Date Placeholder 3">
            <a:extLst>
              <a:ext uri="{FF2B5EF4-FFF2-40B4-BE49-F238E27FC236}">
                <a16:creationId xmlns="" xmlns:a16="http://schemas.microsoft.com/office/drawing/2014/main" id="{9EA55B85-47A8-C478-957A-C5ADF05754B1}"/>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16847818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Open Sans"/>
                <a:ea typeface="Open Sans"/>
                <a:cs typeface="Open Sans"/>
              </a:rPr>
              <a:t>Introducere</a:t>
            </a:r>
            <a:endParaRPr lang="en-GB" dirty="0"/>
          </a:p>
        </p:txBody>
      </p:sp>
      <p:sp>
        <p:nvSpPr>
          <p:cNvPr id="3" name="Content Placeholder 2"/>
          <p:cNvSpPr>
            <a:spLocks noGrp="1"/>
          </p:cNvSpPr>
          <p:nvPr>
            <p:ph idx="1"/>
          </p:nvPr>
        </p:nvSpPr>
        <p:spPr/>
        <p:txBody>
          <a:bodyPr vert="horz" lIns="91440" tIns="45720" rIns="91440" bIns="45720" rtlCol="0" anchor="t">
            <a:normAutofit/>
          </a:bodyPr>
          <a:lstStyle/>
          <a:p>
            <a:r>
              <a:rPr lang="vi-VN" sz="2400" dirty="0">
                <a:ea typeface="+mn-lt"/>
                <a:cs typeface="+mn-lt"/>
              </a:rPr>
              <a:t>Primul ajutor este un ansamblu de măsuri și proceduri care sunt luate după o accidentare sau o boală bruscă cu scopul de a salva viața și de a menține sănătea persoanei accidentate sau bolnave de către persoana care acordă primul ajutor. </a:t>
            </a:r>
            <a:endParaRPr lang="ro-RO" sz="2400" dirty="0" smtClean="0">
              <a:ea typeface="+mn-lt"/>
              <a:cs typeface="+mn-lt"/>
            </a:endParaRPr>
          </a:p>
          <a:p>
            <a:pPr marL="0" indent="0">
              <a:buNone/>
            </a:pPr>
            <a:endParaRPr lang="en-GB" sz="2400" dirty="0">
              <a:cs typeface="Calibri"/>
            </a:endParaRPr>
          </a:p>
          <a:p>
            <a:r>
              <a:rPr lang="vi-VN" sz="2400" dirty="0">
                <a:cs typeface="Calibri"/>
              </a:rPr>
              <a:t>Obiectivele primului ajutor sunt:</a:t>
            </a:r>
          </a:p>
          <a:p>
            <a:pPr lvl="1">
              <a:buFont typeface="Arial" panose="020B0604020202020204" pitchFamily="34" charset="0"/>
              <a:buChar char="•"/>
            </a:pPr>
            <a:r>
              <a:rPr lang="vi-VN" sz="2000" dirty="0" smtClean="0">
                <a:cs typeface="Calibri"/>
              </a:rPr>
              <a:t>Salvarea </a:t>
            </a:r>
            <a:r>
              <a:rPr lang="vi-VN" sz="2000" dirty="0">
                <a:cs typeface="Calibri"/>
              </a:rPr>
              <a:t>vieții unei persoane accidentate,</a:t>
            </a:r>
          </a:p>
          <a:p>
            <a:pPr lvl="1">
              <a:buFont typeface="Arial" panose="020B0604020202020204" pitchFamily="34" charset="0"/>
              <a:buChar char="•"/>
            </a:pPr>
            <a:r>
              <a:rPr lang="vi-VN" sz="2000" dirty="0" smtClean="0">
                <a:cs typeface="Calibri"/>
              </a:rPr>
              <a:t>Accelerarea </a:t>
            </a:r>
            <a:r>
              <a:rPr lang="vi-VN" sz="2000" dirty="0">
                <a:cs typeface="Calibri"/>
              </a:rPr>
              <a:t>vindecării,</a:t>
            </a:r>
          </a:p>
          <a:p>
            <a:pPr lvl="1">
              <a:buFont typeface="Arial" panose="020B0604020202020204" pitchFamily="34" charset="0"/>
              <a:buChar char="•"/>
            </a:pPr>
            <a:r>
              <a:rPr lang="vi-VN" sz="2000" dirty="0" smtClean="0">
                <a:cs typeface="Calibri"/>
              </a:rPr>
              <a:t>Reducerea </a:t>
            </a:r>
            <a:r>
              <a:rPr lang="vi-VN" sz="2000" dirty="0">
                <a:cs typeface="Calibri"/>
              </a:rPr>
              <a:t>invalidității şi</a:t>
            </a:r>
          </a:p>
          <a:p>
            <a:pPr lvl="1">
              <a:buFont typeface="Arial" panose="020B0604020202020204" pitchFamily="34" charset="0"/>
              <a:buChar char="•"/>
            </a:pPr>
            <a:r>
              <a:rPr lang="vi-VN" sz="2000" dirty="0" smtClean="0">
                <a:cs typeface="Calibri"/>
              </a:rPr>
              <a:t>Reabilitare </a:t>
            </a:r>
            <a:r>
              <a:rPr lang="vi-VN" sz="2000" dirty="0">
                <a:cs typeface="Calibri"/>
              </a:rPr>
              <a:t>precoce.</a:t>
            </a:r>
          </a:p>
        </p:txBody>
      </p:sp>
      <p:sp>
        <p:nvSpPr>
          <p:cNvPr id="4" name="Date Placeholder 3"/>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2905438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E4F9A4-90BA-442B-C9E6-FFF31D3C3BA1}"/>
              </a:ext>
            </a:extLst>
          </p:cNvPr>
          <p:cNvSpPr>
            <a:spLocks noGrp="1"/>
          </p:cNvSpPr>
          <p:nvPr>
            <p:ph type="title"/>
          </p:nvPr>
        </p:nvSpPr>
        <p:spPr/>
        <p:txBody>
          <a:bodyPr/>
          <a:lstStyle/>
          <a:p>
            <a:r>
              <a:rPr lang="ro-RO" dirty="0" smtClean="0">
                <a:latin typeface="Open Sans"/>
                <a:ea typeface="Open Sans"/>
                <a:cs typeface="Open Sans"/>
              </a:rPr>
              <a:t>Răni şi heomragii</a:t>
            </a:r>
            <a:endParaRPr lang="en-US" dirty="0" err="1"/>
          </a:p>
        </p:txBody>
      </p:sp>
      <p:sp>
        <p:nvSpPr>
          <p:cNvPr id="3" name="Content Placeholder 2">
            <a:extLst>
              <a:ext uri="{FF2B5EF4-FFF2-40B4-BE49-F238E27FC236}">
                <a16:creationId xmlns="" xmlns:a16="http://schemas.microsoft.com/office/drawing/2014/main" id="{BBC3149A-007F-C4DD-9381-99660355B795}"/>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Măsuri de prim ajutor pentru sângerări nazale:</a:t>
            </a:r>
          </a:p>
          <a:p>
            <a:pPr marL="514350" indent="-514350">
              <a:buFont typeface="+mj-lt"/>
              <a:buAutoNum type="arabicPeriod"/>
            </a:pPr>
            <a:r>
              <a:rPr lang="vi-VN" dirty="0" smtClean="0">
                <a:latin typeface="Calibri" panose="020F0502020204030204" pitchFamily="34" charset="0"/>
                <a:ea typeface="Calibri" panose="020F0502020204030204" pitchFamily="34" charset="0"/>
                <a:cs typeface="Calibri" panose="020F0502020204030204" pitchFamily="34" charset="0"/>
              </a:rPr>
              <a:t>Așezați </a:t>
            </a:r>
            <a:r>
              <a:rPr lang="vi-VN" dirty="0">
                <a:latin typeface="Calibri" panose="020F0502020204030204" pitchFamily="34" charset="0"/>
                <a:ea typeface="Calibri" panose="020F0502020204030204" pitchFamily="34" charset="0"/>
                <a:cs typeface="Calibri" panose="020F0502020204030204" pitchFamily="34" charset="0"/>
              </a:rPr>
              <a:t>persoana accidentată în poziție șezând, sprijinindu-se pe genunchi</a:t>
            </a:r>
          </a:p>
          <a:p>
            <a:pPr marL="514350" indent="-514350">
              <a:buFont typeface="+mj-lt"/>
              <a:buAutoNum type="arabicPeriod"/>
            </a:pPr>
            <a:r>
              <a:rPr lang="vi-VN" dirty="0" smtClean="0">
                <a:latin typeface="Calibri" panose="020F0502020204030204" pitchFamily="34" charset="0"/>
                <a:ea typeface="Calibri" panose="020F0502020204030204" pitchFamily="34" charset="0"/>
                <a:cs typeface="Calibri" panose="020F0502020204030204" pitchFamily="34" charset="0"/>
              </a:rPr>
              <a:t>Instruiți </a:t>
            </a:r>
            <a:r>
              <a:rPr lang="vi-VN" dirty="0">
                <a:latin typeface="Calibri" panose="020F0502020204030204" pitchFamily="34" charset="0"/>
                <a:ea typeface="Calibri" panose="020F0502020204030204" pitchFamily="34" charset="0"/>
                <a:cs typeface="Calibri" panose="020F0502020204030204" pitchFamily="34" charset="0"/>
              </a:rPr>
              <a:t>accidentatul să apase partea de sus a nasului cu degetele mari pentru a opri sângerarea</a:t>
            </a:r>
          </a:p>
          <a:p>
            <a:pPr marL="514350" indent="-514350">
              <a:buFont typeface="+mj-lt"/>
              <a:buAutoNum type="arabicPeriod"/>
            </a:pPr>
            <a:r>
              <a:rPr lang="vi-VN" dirty="0" smtClean="0">
                <a:latin typeface="Calibri" panose="020F0502020204030204" pitchFamily="34" charset="0"/>
                <a:ea typeface="Calibri" panose="020F0502020204030204" pitchFamily="34" charset="0"/>
                <a:cs typeface="Calibri" panose="020F0502020204030204" pitchFamily="34" charset="0"/>
              </a:rPr>
              <a:t>Spuneți </a:t>
            </a:r>
            <a:r>
              <a:rPr lang="vi-VN" dirty="0">
                <a:latin typeface="Calibri" panose="020F0502020204030204" pitchFamily="34" charset="0"/>
                <a:ea typeface="Calibri" panose="020F0502020204030204" pitchFamily="34" charset="0"/>
                <a:cs typeface="Calibri" panose="020F0502020204030204" pitchFamily="34" charset="0"/>
              </a:rPr>
              <a:t>persoanei accidentate să respire pe gură</a:t>
            </a:r>
          </a:p>
          <a:p>
            <a:pPr marL="514350" indent="-514350">
              <a:buFont typeface="+mj-lt"/>
              <a:buAutoNum type="arabicPeriod"/>
            </a:pPr>
            <a:r>
              <a:rPr lang="vi-VN" dirty="0" smtClean="0">
                <a:latin typeface="Calibri" panose="020F0502020204030204" pitchFamily="34" charset="0"/>
                <a:ea typeface="Calibri" panose="020F0502020204030204" pitchFamily="34" charset="0"/>
                <a:cs typeface="Calibri" panose="020F0502020204030204" pitchFamily="34" charset="0"/>
              </a:rPr>
              <a:t>Dați </a:t>
            </a:r>
            <a:r>
              <a:rPr lang="vi-VN" dirty="0">
                <a:latin typeface="Calibri" panose="020F0502020204030204" pitchFamily="34" charset="0"/>
                <a:ea typeface="Calibri" panose="020F0502020204030204" pitchFamily="34" charset="0"/>
                <a:cs typeface="Calibri" panose="020F0502020204030204" pitchFamily="34" charset="0"/>
              </a:rPr>
              <a:t>persoanei accidentate tifon sau un șervețel curat pentru a se șterge</a:t>
            </a:r>
          </a:p>
          <a:p>
            <a:pPr marL="514350" indent="-514350">
              <a:buFont typeface="+mj-lt"/>
              <a:buAutoNum type="arabicPeriod"/>
            </a:pPr>
            <a:r>
              <a:rPr lang="vi-VN" dirty="0" smtClean="0">
                <a:latin typeface="Calibri" panose="020F0502020204030204" pitchFamily="34" charset="0"/>
                <a:ea typeface="Calibri" panose="020F0502020204030204" pitchFamily="34" charset="0"/>
                <a:cs typeface="Calibri" panose="020F0502020204030204" pitchFamily="34" charset="0"/>
              </a:rPr>
              <a:t>Presiunea </a:t>
            </a:r>
            <a:r>
              <a:rPr lang="vi-VN" dirty="0">
                <a:latin typeface="Calibri" panose="020F0502020204030204" pitchFamily="34" charset="0"/>
                <a:ea typeface="Calibri" panose="020F0502020204030204" pitchFamily="34" charset="0"/>
                <a:cs typeface="Calibri" panose="020F0502020204030204" pitchFamily="34" charset="0"/>
              </a:rPr>
              <a:t>trebuie menținută timp de 10 minute, după care trebuie verificat dacă sângerarea s-a oprit (după 30 de minute, dacă sângerarea nu se oprește, este necesar să mergeți la spital)</a:t>
            </a:r>
          </a:p>
          <a:p>
            <a:pPr marL="514350" indent="-514350">
              <a:buAutoNum type="arabicPeriod"/>
            </a:pP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 xmlns:a16="http://schemas.microsoft.com/office/drawing/2014/main" id="{45431602-321B-D1A8-C77E-AE1F65A11396}"/>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1686226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Open Sans"/>
                <a:ea typeface="Open Sans"/>
                <a:cs typeface="Open Sans"/>
              </a:rPr>
              <a:t>Răni şi heomragii</a:t>
            </a:r>
            <a:endParaRPr lang="en-US" dirty="0"/>
          </a:p>
        </p:txBody>
      </p:sp>
      <p:sp>
        <p:nvSpPr>
          <p:cNvPr id="4" name="Date Placeholder 3"/>
          <p:cNvSpPr>
            <a:spLocks noGrp="1"/>
          </p:cNvSpPr>
          <p:nvPr>
            <p:ph type="dt" sz="half" idx="10"/>
          </p:nvPr>
        </p:nvSpPr>
        <p:spPr/>
        <p:txBody>
          <a:bodyPr/>
          <a:lstStyle/>
          <a:p>
            <a:endParaRPr lang="en-GB"/>
          </a:p>
        </p:txBody>
      </p:sp>
      <p:pic>
        <p:nvPicPr>
          <p:cNvPr id="5" name="Picture 5" descr="A picture containing icon&#10;&#10;Description automatically generated">
            <a:extLst>
              <a:ext uri="{FF2B5EF4-FFF2-40B4-BE49-F238E27FC236}">
                <a16:creationId xmlns="" xmlns:a16="http://schemas.microsoft.com/office/drawing/2014/main" id="{BE481920-D67B-E787-945B-9B01773AA9FD}"/>
              </a:ext>
            </a:extLst>
          </p:cNvPr>
          <p:cNvPicPr>
            <a:picLocks noGrp="1" noChangeAspect="1"/>
          </p:cNvPicPr>
          <p:nvPr>
            <p:ph idx="1"/>
          </p:nvPr>
        </p:nvPicPr>
        <p:blipFill>
          <a:blip r:embed="rId2" cstate="print"/>
          <a:stretch>
            <a:fillRect/>
          </a:stretch>
        </p:blipFill>
        <p:spPr>
          <a:xfrm>
            <a:off x="1855122" y="1612900"/>
            <a:ext cx="5544215" cy="37139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411E86-F073-A560-19B6-3E09733FD706}"/>
              </a:ext>
            </a:extLst>
          </p:cNvPr>
          <p:cNvSpPr>
            <a:spLocks noGrp="1"/>
          </p:cNvSpPr>
          <p:nvPr>
            <p:ph type="title"/>
          </p:nvPr>
        </p:nvSpPr>
        <p:spPr/>
        <p:txBody>
          <a:bodyPr/>
          <a:lstStyle/>
          <a:p>
            <a:r>
              <a:rPr lang="ro-RO" dirty="0" smtClean="0"/>
              <a:t>Leziuni cu care ne întâlnim cel mai des</a:t>
            </a:r>
            <a:endParaRPr lang="en-US" dirty="0"/>
          </a:p>
        </p:txBody>
      </p:sp>
      <p:sp>
        <p:nvSpPr>
          <p:cNvPr id="3" name="Content Placeholder 2">
            <a:extLst>
              <a:ext uri="{FF2B5EF4-FFF2-40B4-BE49-F238E27FC236}">
                <a16:creationId xmlns="" xmlns:a16="http://schemas.microsoft.com/office/drawing/2014/main" id="{F1F44387-3058-E5E9-8A61-35174A409209}"/>
              </a:ext>
            </a:extLst>
          </p:cNvPr>
          <p:cNvSpPr>
            <a:spLocks noGrp="1"/>
          </p:cNvSpPr>
          <p:nvPr>
            <p:ph idx="1"/>
          </p:nvPr>
        </p:nvSpPr>
        <p:spPr/>
        <p:txBody>
          <a:bodyPr vert="horz" lIns="91440" tIns="45720" rIns="91440" bIns="45720" rtlCol="0" anchor="t">
            <a:normAutofit fontScale="70000" lnSpcReduction="20000"/>
          </a:bodyPr>
          <a:lstStyle/>
          <a:p>
            <a:r>
              <a:rPr lang="ro-RO" dirty="0" smtClean="0">
                <a:cs typeface="Calibri"/>
              </a:rPr>
              <a:t>Răni</a:t>
            </a:r>
            <a:endParaRPr lang="en-US" dirty="0">
              <a:cs typeface="Calibri"/>
            </a:endParaRPr>
          </a:p>
          <a:p>
            <a:pPr marL="514350" indent="-514350">
              <a:buAutoNum type="arabicPeriod"/>
            </a:pPr>
            <a:r>
              <a:rPr lang="vi-VN" dirty="0" smtClean="0">
                <a:ea typeface="+mn-lt"/>
                <a:cs typeface="+mn-lt"/>
              </a:rPr>
              <a:t>Excoriații </a:t>
            </a:r>
            <a:r>
              <a:rPr lang="vi-VN" dirty="0">
                <a:ea typeface="+mn-lt"/>
                <a:cs typeface="+mn-lt"/>
              </a:rPr>
              <a:t>– doar stratul superficial al pielii este deteriorat</a:t>
            </a:r>
          </a:p>
          <a:p>
            <a:pPr marL="514350" indent="-514350">
              <a:buAutoNum type="arabicPeriod"/>
            </a:pPr>
            <a:r>
              <a:rPr lang="vi-VN" dirty="0" smtClean="0">
                <a:ea typeface="+mn-lt"/>
                <a:cs typeface="+mn-lt"/>
              </a:rPr>
              <a:t>Lacerații </a:t>
            </a:r>
            <a:r>
              <a:rPr lang="vi-VN" dirty="0">
                <a:ea typeface="+mn-lt"/>
                <a:cs typeface="+mn-lt"/>
              </a:rPr>
              <a:t>– cauzate de forța mecanică contondente (lovită cu un băț sau căzând pe o suprafață solidă)</a:t>
            </a:r>
          </a:p>
          <a:p>
            <a:pPr marL="514350" indent="-514350">
              <a:buAutoNum type="arabicPeriod"/>
            </a:pPr>
            <a:r>
              <a:rPr lang="vi-VN" dirty="0" smtClean="0">
                <a:ea typeface="+mn-lt"/>
                <a:cs typeface="+mn-lt"/>
              </a:rPr>
              <a:t>Tăieturi </a:t>
            </a:r>
            <a:r>
              <a:rPr lang="vi-VN" dirty="0">
                <a:ea typeface="+mn-lt"/>
                <a:cs typeface="+mn-lt"/>
              </a:rPr>
              <a:t>- cauzate de forța mecanică ascuțită (lame de cuțit, foarfece etc.)</a:t>
            </a:r>
          </a:p>
          <a:p>
            <a:pPr marL="514350" indent="-514350">
              <a:buAutoNum type="arabicPeriod"/>
            </a:pPr>
            <a:r>
              <a:rPr lang="vi-VN" dirty="0" smtClean="0">
                <a:ea typeface="+mn-lt"/>
                <a:cs typeface="+mn-lt"/>
              </a:rPr>
              <a:t>Mușcături </a:t>
            </a:r>
            <a:r>
              <a:rPr lang="vi-VN" dirty="0">
                <a:ea typeface="+mn-lt"/>
                <a:cs typeface="+mn-lt"/>
              </a:rPr>
              <a:t>– cauzate de mușcăturile de animale</a:t>
            </a:r>
          </a:p>
          <a:p>
            <a:pPr marL="514350" indent="-514350">
              <a:buAutoNum type="arabicPeriod"/>
            </a:pPr>
            <a:r>
              <a:rPr lang="vi-VN" dirty="0" smtClean="0">
                <a:ea typeface="+mn-lt"/>
                <a:cs typeface="+mn-lt"/>
              </a:rPr>
              <a:t>Puncturi </a:t>
            </a:r>
            <a:r>
              <a:rPr lang="vi-VN" dirty="0">
                <a:ea typeface="+mn-lt"/>
                <a:cs typeface="+mn-lt"/>
              </a:rPr>
              <a:t>– cauzate de acţiunea obiectelor ascuţite (punctură, șurubelniţă) care pot ramâne in rană</a:t>
            </a:r>
          </a:p>
          <a:p>
            <a:pPr marL="514350" indent="-514350">
              <a:buAutoNum type="arabicPeriod"/>
            </a:pPr>
            <a:r>
              <a:rPr lang="vi-VN" dirty="0" smtClean="0">
                <a:ea typeface="+mn-lt"/>
                <a:cs typeface="+mn-lt"/>
              </a:rPr>
              <a:t>Amputații </a:t>
            </a:r>
            <a:r>
              <a:rPr lang="vi-VN" dirty="0">
                <a:ea typeface="+mn-lt"/>
                <a:cs typeface="+mn-lt"/>
              </a:rPr>
              <a:t>– secționarea părților corpului prin forță externă</a:t>
            </a:r>
          </a:p>
          <a:p>
            <a:pPr marL="514350" indent="-514350">
              <a:buAutoNum type="arabicPeriod"/>
            </a:pPr>
            <a:r>
              <a:rPr lang="vi-VN" dirty="0" smtClean="0">
                <a:ea typeface="+mn-lt"/>
                <a:cs typeface="+mn-lt"/>
              </a:rPr>
              <a:t>Răni </a:t>
            </a:r>
            <a:r>
              <a:rPr lang="vi-VN" dirty="0">
                <a:ea typeface="+mn-lt"/>
                <a:cs typeface="+mn-lt"/>
              </a:rPr>
              <a:t>cauzate de arme de foc - pot fi împușcate, împușcături și explozive</a:t>
            </a:r>
            <a:r>
              <a:rPr lang="vi-VN" dirty="0" smtClean="0">
                <a:ea typeface="+mn-lt"/>
                <a:cs typeface="+mn-lt"/>
              </a:rPr>
              <a:t>.</a:t>
            </a:r>
            <a:endParaRPr lang="vi-VN" dirty="0">
              <a:ea typeface="+mn-lt"/>
              <a:cs typeface="+mn-lt"/>
            </a:endParaRPr>
          </a:p>
        </p:txBody>
      </p:sp>
      <p:sp>
        <p:nvSpPr>
          <p:cNvPr id="4" name="Date Placeholder 3">
            <a:extLst>
              <a:ext uri="{FF2B5EF4-FFF2-40B4-BE49-F238E27FC236}">
                <a16:creationId xmlns="" xmlns:a16="http://schemas.microsoft.com/office/drawing/2014/main" id="{E8A02DED-36A4-F232-0424-67FB7B5A94DC}"/>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292795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Leziuni cu care ne întâlnim cel mai des</a:t>
            </a:r>
            <a:endParaRPr lang="en-US" dirty="0"/>
          </a:p>
        </p:txBody>
      </p:sp>
      <p:sp>
        <p:nvSpPr>
          <p:cNvPr id="3" name="Content Placeholder 2"/>
          <p:cNvSpPr>
            <a:spLocks noGrp="1"/>
          </p:cNvSpPr>
          <p:nvPr>
            <p:ph idx="1"/>
          </p:nvPr>
        </p:nvSpPr>
        <p:spPr/>
        <p:txBody>
          <a:bodyPr/>
          <a:lstStyle/>
          <a:p>
            <a:pPr>
              <a:buNone/>
            </a:pPr>
            <a:r>
              <a:rPr lang="vi-VN" dirty="0" smtClean="0">
                <a:latin typeface="Calibri"/>
                <a:cs typeface="Calibri"/>
              </a:rPr>
              <a:t>Măsuri generale de prim ajutor pentru răni:</a:t>
            </a:r>
          </a:p>
          <a:p>
            <a:r>
              <a:rPr lang="vi-VN" dirty="0" smtClean="0">
                <a:latin typeface="Calibri"/>
                <a:cs typeface="Calibri"/>
              </a:rPr>
              <a:t>Oprirea sângerării</a:t>
            </a:r>
          </a:p>
          <a:p>
            <a:r>
              <a:rPr lang="vi-VN" dirty="0" smtClean="0">
                <a:latin typeface="Calibri"/>
                <a:cs typeface="Calibri"/>
              </a:rPr>
              <a:t>Plasarea accidentatului in poziția corespunzătoare</a:t>
            </a:r>
          </a:p>
          <a:p>
            <a:r>
              <a:rPr lang="vi-VN" dirty="0" smtClean="0">
                <a:latin typeface="Calibri"/>
                <a:cs typeface="Calibri"/>
              </a:rPr>
              <a:t>Protejarea răni împotriva infecțiilor și uscării</a:t>
            </a:r>
          </a:p>
          <a:p>
            <a:r>
              <a:rPr lang="vi-VN" dirty="0" smtClean="0">
                <a:latin typeface="Calibri"/>
                <a:cs typeface="Calibri"/>
              </a:rPr>
              <a:t>Suport mecanic al țesutului lezat (imobilizare)</a:t>
            </a:r>
          </a:p>
          <a:p>
            <a:r>
              <a:rPr lang="vi-VN" dirty="0" smtClean="0">
                <a:latin typeface="Calibri"/>
                <a:cs typeface="Calibri"/>
              </a:rPr>
              <a:t>Îngrijirea accidentatului</a:t>
            </a:r>
          </a:p>
          <a:p>
            <a:endParaRPr lang="en-US" dirty="0"/>
          </a:p>
        </p:txBody>
      </p:sp>
      <p:sp>
        <p:nvSpPr>
          <p:cNvPr id="4" name="Date Placeholder 3"/>
          <p:cNvSpPr>
            <a:spLocks noGrp="1"/>
          </p:cNvSpPr>
          <p:nvPr>
            <p:ph type="dt" sz="half" idx="10"/>
          </p:nvPr>
        </p:nvSpPr>
        <p:spPr/>
        <p:txBody>
          <a:bodyPr/>
          <a:lstStyle/>
          <a:p>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9BEC20-D898-5B8A-88A9-E51A7CABCF72}"/>
              </a:ext>
            </a:extLst>
          </p:cNvPr>
          <p:cNvSpPr>
            <a:spLocks noGrp="1"/>
          </p:cNvSpPr>
          <p:nvPr>
            <p:ph type="title"/>
          </p:nvPr>
        </p:nvSpPr>
        <p:spPr>
          <a:xfrm>
            <a:off x="4643609" y="734767"/>
            <a:ext cx="4248871" cy="699896"/>
          </a:xfrm>
        </p:spPr>
        <p:txBody>
          <a:bodyPr/>
          <a:lstStyle/>
          <a:p>
            <a:r>
              <a:rPr lang="ro-RO" dirty="0"/>
              <a:t>Leziuni cu care ne întâlnim cel mai des</a:t>
            </a:r>
            <a:endParaRPr lang="en-US" dirty="0"/>
          </a:p>
        </p:txBody>
      </p:sp>
      <p:sp>
        <p:nvSpPr>
          <p:cNvPr id="3" name="Content Placeholder 2">
            <a:extLst>
              <a:ext uri="{FF2B5EF4-FFF2-40B4-BE49-F238E27FC236}">
                <a16:creationId xmlns="" xmlns:a16="http://schemas.microsoft.com/office/drawing/2014/main" id="{34C57407-84D2-9324-8D36-F1FD01C2F4CB}"/>
              </a:ext>
            </a:extLst>
          </p:cNvPr>
          <p:cNvSpPr>
            <a:spLocks noGrp="1"/>
          </p:cNvSpPr>
          <p:nvPr>
            <p:ph idx="1"/>
          </p:nvPr>
        </p:nvSpPr>
        <p:spPr/>
        <p:txBody>
          <a:bodyPr vert="horz" lIns="91440" tIns="45720" rIns="91440" bIns="45720" rtlCol="0" anchor="t">
            <a:normAutofit fontScale="85000" lnSpcReduction="10000"/>
          </a:bodyPr>
          <a:lstStyle/>
          <a:p>
            <a:pPr lvl="1">
              <a:buFont typeface="Arial" panose="020B0604020202020204" pitchFamily="34" charset="0"/>
              <a:buChar char="•"/>
            </a:pPr>
            <a:r>
              <a:rPr lang="en-US" dirty="0" err="1"/>
              <a:t>Niciun</a:t>
            </a:r>
            <a:r>
              <a:rPr lang="en-US" dirty="0"/>
              <a:t> tip de </a:t>
            </a:r>
            <a:r>
              <a:rPr lang="en-US" dirty="0" err="1"/>
              <a:t>rană</a:t>
            </a:r>
            <a:r>
              <a:rPr lang="en-US" dirty="0"/>
              <a:t> nu </a:t>
            </a:r>
            <a:r>
              <a:rPr lang="en-US" dirty="0" err="1"/>
              <a:t>trebuie</a:t>
            </a:r>
            <a:r>
              <a:rPr lang="en-US" dirty="0"/>
              <a:t> </a:t>
            </a:r>
            <a:r>
              <a:rPr lang="en-US" dirty="0" err="1"/>
              <a:t>atins</a:t>
            </a:r>
            <a:r>
              <a:rPr lang="en-US" dirty="0"/>
              <a:t> cu </a:t>
            </a:r>
            <a:r>
              <a:rPr lang="en-US" dirty="0" err="1"/>
              <a:t>degetele</a:t>
            </a:r>
            <a:r>
              <a:rPr lang="en-US" dirty="0"/>
              <a:t>,</a:t>
            </a:r>
            <a:endParaRPr lang="ro-RO" dirty="0"/>
          </a:p>
          <a:p>
            <a:pPr lvl="1">
              <a:buFont typeface="Arial" panose="020B0604020202020204" pitchFamily="34" charset="0"/>
              <a:buChar char="•"/>
            </a:pPr>
            <a:r>
              <a:rPr lang="de-DE" dirty="0"/>
              <a:t>Nu puneți unguente sau pulberi pe rană,</a:t>
            </a:r>
            <a:endParaRPr lang="ro-RO" dirty="0"/>
          </a:p>
          <a:p>
            <a:pPr lvl="1">
              <a:buFont typeface="Arial" panose="020B0604020202020204" pitchFamily="34" charset="0"/>
              <a:buChar char="•"/>
            </a:pPr>
            <a:r>
              <a:rPr lang="de-DE" dirty="0"/>
              <a:t>Nu trebuie să punem vată direct pe rană,</a:t>
            </a:r>
            <a:endParaRPr lang="ro-RO" dirty="0"/>
          </a:p>
          <a:p>
            <a:pPr lvl="1">
              <a:buFont typeface="Arial" panose="020B0604020202020204" pitchFamily="34" charset="0"/>
              <a:buChar char="•"/>
            </a:pPr>
            <a:r>
              <a:rPr lang="de-DE" dirty="0"/>
              <a:t>În cazul rănilor perforate cu un corp străin, acesta nu trebuie scos sub nicio formă, deoarece pot apărea sângerări severe și leziuni tisulare ulterioare.</a:t>
            </a:r>
            <a:endParaRPr lang="ro-RO" dirty="0"/>
          </a:p>
          <a:p>
            <a:pPr lvl="1">
              <a:buFont typeface="Arial" panose="020B0604020202020204" pitchFamily="34" charset="0"/>
              <a:buChar char="•"/>
            </a:pPr>
            <a:r>
              <a:rPr lang="de-DE" dirty="0"/>
              <a:t>Spre deosebire de toate celelalte răni, rănile de mușcături sunt deja considerate infectate imediat după apariție și, prin urmare, trebuie spălate cu apă și săpun.</a:t>
            </a:r>
            <a:endParaRPr lang="ro-RO" dirty="0"/>
          </a:p>
          <a:p>
            <a:pPr lvl="1">
              <a:buFont typeface="Arial" panose="020B0604020202020204" pitchFamily="34" charset="0"/>
              <a:buChar char="•"/>
            </a:pPr>
            <a:r>
              <a:rPr lang="en-US" dirty="0" err="1"/>
              <a:t>Lacerațiile</a:t>
            </a:r>
            <a:r>
              <a:rPr lang="en-US" dirty="0"/>
              <a:t> </a:t>
            </a:r>
            <a:r>
              <a:rPr lang="en-US" dirty="0" err="1"/>
              <a:t>trebuie</a:t>
            </a:r>
            <a:r>
              <a:rPr lang="en-US" dirty="0"/>
              <a:t> </a:t>
            </a:r>
            <a:r>
              <a:rPr lang="en-US" dirty="0" err="1"/>
              <a:t>spălate</a:t>
            </a:r>
            <a:r>
              <a:rPr lang="en-US" dirty="0"/>
              <a:t> </a:t>
            </a:r>
            <a:r>
              <a:rPr lang="en-US" dirty="0" err="1"/>
              <a:t>numai</a:t>
            </a:r>
            <a:r>
              <a:rPr lang="en-US" dirty="0"/>
              <a:t> cu </a:t>
            </a:r>
            <a:r>
              <a:rPr lang="en-US" dirty="0" err="1"/>
              <a:t>apă</a:t>
            </a:r>
            <a:r>
              <a:rPr lang="en-US" dirty="0"/>
              <a:t>,</a:t>
            </a:r>
            <a:endParaRPr lang="ro-RO" dirty="0"/>
          </a:p>
          <a:p>
            <a:pPr lvl="1">
              <a:buFont typeface="Arial" panose="020B0604020202020204" pitchFamily="34" charset="0"/>
              <a:buChar char="•"/>
            </a:pPr>
            <a:r>
              <a:rPr lang="en-US" dirty="0" err="1"/>
              <a:t>Rănile</a:t>
            </a:r>
            <a:r>
              <a:rPr lang="en-US" dirty="0"/>
              <a:t> </a:t>
            </a:r>
            <a:r>
              <a:rPr lang="en-US" dirty="0" err="1"/>
              <a:t>capului</a:t>
            </a:r>
            <a:r>
              <a:rPr lang="en-US" dirty="0"/>
              <a:t> par </a:t>
            </a:r>
            <a:r>
              <a:rPr lang="en-US" dirty="0" err="1"/>
              <a:t>adesea</a:t>
            </a:r>
            <a:r>
              <a:rPr lang="en-US" dirty="0"/>
              <a:t> </a:t>
            </a:r>
            <a:r>
              <a:rPr lang="en-US" dirty="0" err="1"/>
              <a:t>mai</a:t>
            </a:r>
            <a:r>
              <a:rPr lang="en-US" dirty="0"/>
              <a:t> </a:t>
            </a:r>
            <a:r>
              <a:rPr lang="en-US" dirty="0" err="1"/>
              <a:t>grele</a:t>
            </a:r>
            <a:r>
              <a:rPr lang="en-US" dirty="0"/>
              <a:t> </a:t>
            </a:r>
            <a:r>
              <a:rPr lang="en-US" dirty="0" err="1"/>
              <a:t>decât</a:t>
            </a:r>
            <a:r>
              <a:rPr lang="en-US" dirty="0"/>
              <a:t> </a:t>
            </a:r>
            <a:r>
              <a:rPr lang="en-US" dirty="0" err="1"/>
              <a:t>ce</a:t>
            </a:r>
            <a:r>
              <a:rPr lang="en-US" dirty="0"/>
              <a:t> </a:t>
            </a:r>
            <a:r>
              <a:rPr lang="en-US" dirty="0" err="1"/>
              <a:t>sunt</a:t>
            </a:r>
            <a:r>
              <a:rPr lang="en-US" dirty="0"/>
              <a:t> de </a:t>
            </a:r>
            <a:r>
              <a:rPr lang="en-US" dirty="0" err="1"/>
              <a:t>obicei</a:t>
            </a:r>
            <a:r>
              <a:rPr lang="en-US" dirty="0"/>
              <a:t> (</a:t>
            </a:r>
            <a:r>
              <a:rPr lang="en-US" dirty="0" err="1"/>
              <a:t>sângerarea</a:t>
            </a:r>
            <a:r>
              <a:rPr lang="en-US" dirty="0"/>
              <a:t> nu </a:t>
            </a:r>
            <a:r>
              <a:rPr lang="en-US" dirty="0" err="1"/>
              <a:t>este</a:t>
            </a:r>
            <a:r>
              <a:rPr lang="en-US" dirty="0"/>
              <a:t> </a:t>
            </a:r>
            <a:r>
              <a:rPr lang="en-US" dirty="0" err="1"/>
              <a:t>atât</a:t>
            </a:r>
            <a:r>
              <a:rPr lang="en-US" dirty="0"/>
              <a:t> de </a:t>
            </a:r>
            <a:r>
              <a:rPr lang="en-US" dirty="0" err="1"/>
              <a:t>gravă</a:t>
            </a:r>
            <a:r>
              <a:rPr lang="en-US" dirty="0"/>
              <a:t> </a:t>
            </a:r>
            <a:r>
              <a:rPr lang="en-US" dirty="0" err="1"/>
              <a:t>pe</a:t>
            </a:r>
            <a:r>
              <a:rPr lang="en-US" dirty="0"/>
              <a:t> </a:t>
            </a:r>
            <a:r>
              <a:rPr lang="en-US" dirty="0" err="1"/>
              <a:t>cât</a:t>
            </a:r>
            <a:r>
              <a:rPr lang="en-US" dirty="0"/>
              <a:t> </a:t>
            </a:r>
            <a:r>
              <a:rPr lang="en-US" dirty="0" err="1"/>
              <a:t>ar</a:t>
            </a:r>
            <a:r>
              <a:rPr lang="en-US" dirty="0"/>
              <a:t> </a:t>
            </a:r>
            <a:r>
              <a:rPr lang="en-US" dirty="0" err="1"/>
              <a:t>putea</a:t>
            </a:r>
            <a:r>
              <a:rPr lang="en-US" dirty="0"/>
              <a:t> </a:t>
            </a:r>
            <a:r>
              <a:rPr lang="en-US" dirty="0" err="1"/>
              <a:t>părea</a:t>
            </a:r>
            <a:r>
              <a:rPr lang="en-US" dirty="0"/>
              <a:t>).</a:t>
            </a:r>
            <a:endParaRPr lang="ro-RO" dirty="0"/>
          </a:p>
          <a:p>
            <a:endParaRPr lang="en-US" dirty="0">
              <a:cs typeface="Calibri"/>
            </a:endParaRPr>
          </a:p>
        </p:txBody>
      </p:sp>
      <p:sp>
        <p:nvSpPr>
          <p:cNvPr id="4" name="Date Placeholder 3">
            <a:extLst>
              <a:ext uri="{FF2B5EF4-FFF2-40B4-BE49-F238E27FC236}">
                <a16:creationId xmlns="" xmlns:a16="http://schemas.microsoft.com/office/drawing/2014/main" id="{702E28E3-E7BA-A09C-75B1-1E6A6A33E5C5}"/>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1558914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B95180-F72B-CE79-9FFB-68CFC49653D0}"/>
              </a:ext>
            </a:extLst>
          </p:cNvPr>
          <p:cNvSpPr>
            <a:spLocks noGrp="1"/>
          </p:cNvSpPr>
          <p:nvPr>
            <p:ph type="title"/>
          </p:nvPr>
        </p:nvSpPr>
        <p:spPr/>
        <p:txBody>
          <a:bodyPr/>
          <a:lstStyle/>
          <a:p>
            <a:r>
              <a:rPr lang="ro-RO" dirty="0"/>
              <a:t>Leziuni cu care ne întâlnim cel mai des</a:t>
            </a:r>
            <a:endParaRPr lang="en-US" dirty="0"/>
          </a:p>
        </p:txBody>
      </p:sp>
      <p:sp>
        <p:nvSpPr>
          <p:cNvPr id="3" name="Content Placeholder 2">
            <a:extLst>
              <a:ext uri="{FF2B5EF4-FFF2-40B4-BE49-F238E27FC236}">
                <a16:creationId xmlns="" xmlns:a16="http://schemas.microsoft.com/office/drawing/2014/main" id="{7778EE68-55BE-4AD4-27AF-5A374282BE05}"/>
              </a:ext>
            </a:extLst>
          </p:cNvPr>
          <p:cNvSpPr>
            <a:spLocks noGrp="1"/>
          </p:cNvSpPr>
          <p:nvPr>
            <p:ph idx="1"/>
          </p:nvPr>
        </p:nvSpPr>
        <p:spPr/>
        <p:txBody>
          <a:bodyPr vert="horz" lIns="91440" tIns="45720" rIns="91440" bIns="45720" rtlCol="0" anchor="t">
            <a:normAutofit fontScale="92500"/>
          </a:bodyPr>
          <a:lstStyle/>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Măsuri de prim ajutor pentru o rană la cap:</a:t>
            </a:r>
          </a:p>
          <a:p>
            <a:pPr marL="0" indent="0">
              <a:buNone/>
            </a:pP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b="1" dirty="0" smtClean="0">
                <a:latin typeface="Calibri" panose="020F0502020204030204" pitchFamily="34" charset="0"/>
                <a:ea typeface="Calibri" panose="020F0502020204030204" pitchFamily="34" charset="0"/>
                <a:cs typeface="Calibri" panose="020F0502020204030204" pitchFamily="34" charset="0"/>
              </a:rPr>
              <a:t>Presiune </a:t>
            </a:r>
            <a:r>
              <a:rPr lang="vi-VN" b="1" dirty="0">
                <a:latin typeface="Calibri" panose="020F0502020204030204" pitchFamily="34" charset="0"/>
                <a:ea typeface="Calibri" panose="020F0502020204030204" pitchFamily="34" charset="0"/>
                <a:cs typeface="Calibri" panose="020F0502020204030204" pitchFamily="34" charset="0"/>
              </a:rPr>
              <a:t>directă asupra rănii </a:t>
            </a:r>
            <a:r>
              <a:rPr lang="vi-VN" dirty="0">
                <a:latin typeface="Calibri" panose="020F0502020204030204" pitchFamily="34" charset="0"/>
                <a:ea typeface="Calibri" panose="020F0502020204030204" pitchFamily="34" charset="0"/>
                <a:cs typeface="Calibri" panose="020F0502020204030204" pitchFamily="34" charset="0"/>
              </a:rPr>
              <a:t>prin tifon steril</a:t>
            </a:r>
          </a:p>
          <a:p>
            <a:pPr marL="0" indent="0">
              <a:buNone/>
            </a:pP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Așezați-l </a:t>
            </a:r>
            <a:r>
              <a:rPr lang="vi-VN" dirty="0">
                <a:latin typeface="Calibri" panose="020F0502020204030204" pitchFamily="34" charset="0"/>
                <a:ea typeface="Calibri" panose="020F0502020204030204" pitchFamily="34" charset="0"/>
                <a:cs typeface="Calibri" panose="020F0502020204030204" pitchFamily="34" charset="0"/>
              </a:rPr>
              <a:t>într-o </a:t>
            </a:r>
            <a:r>
              <a:rPr lang="vi-VN" b="1" dirty="0">
                <a:latin typeface="Calibri" panose="020F0502020204030204" pitchFamily="34" charset="0"/>
                <a:ea typeface="Calibri" panose="020F0502020204030204" pitchFamily="34" charset="0"/>
                <a:cs typeface="Calibri" panose="020F0502020204030204" pitchFamily="34" charset="0"/>
              </a:rPr>
              <a:t>poziție semi-șezând sau șezând</a:t>
            </a:r>
          </a:p>
          <a:p>
            <a:pPr marL="0" indent="0">
              <a:buNone/>
            </a:pP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Bandaj </a:t>
            </a:r>
            <a:r>
              <a:rPr lang="vi-VN" dirty="0">
                <a:latin typeface="Calibri" panose="020F0502020204030204" pitchFamily="34" charset="0"/>
                <a:ea typeface="Calibri" panose="020F0502020204030204" pitchFamily="34" charset="0"/>
                <a:cs typeface="Calibri" panose="020F0502020204030204" pitchFamily="34" charset="0"/>
              </a:rPr>
              <a:t>compresiv (în caz de sângerare abundentă)</a:t>
            </a:r>
          </a:p>
          <a:p>
            <a:pPr marL="0" indent="0">
              <a:buNone/>
            </a:pP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Orice </a:t>
            </a:r>
            <a:r>
              <a:rPr lang="vi-VN" dirty="0">
                <a:latin typeface="Calibri" panose="020F0502020204030204" pitchFamily="34" charset="0"/>
                <a:ea typeface="Calibri" panose="020F0502020204030204" pitchFamily="34" charset="0"/>
                <a:cs typeface="Calibri" panose="020F0502020204030204" pitchFamily="34" charset="0"/>
              </a:rPr>
              <a:t>vătămare gravă a capului, mai ales dacă este însoțită de pierderea conștienței, necesită stabilizarea gâtului și a capului</a:t>
            </a:r>
          </a:p>
          <a:p>
            <a:pPr marL="0" indent="0">
              <a:buNone/>
            </a:pP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Asigurați </a:t>
            </a:r>
            <a:r>
              <a:rPr lang="vi-VN" dirty="0">
                <a:latin typeface="Calibri" panose="020F0502020204030204" pitchFamily="34" charset="0"/>
                <a:ea typeface="Calibri" panose="020F0502020204030204" pitchFamily="34" charset="0"/>
                <a:cs typeface="Calibri" panose="020F0502020204030204" pitchFamily="34" charset="0"/>
              </a:rPr>
              <a:t>transport la o unitate de sănătate.</a:t>
            </a:r>
          </a:p>
          <a:p>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 xmlns:a16="http://schemas.microsoft.com/office/drawing/2014/main" id="{4C8D9E11-4E3D-134A-85AB-3FAE5E9F8BEC}"/>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6763780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019BB3-77C6-1D5C-2C22-9FB580E41238}"/>
              </a:ext>
            </a:extLst>
          </p:cNvPr>
          <p:cNvSpPr>
            <a:spLocks noGrp="1"/>
          </p:cNvSpPr>
          <p:nvPr>
            <p:ph type="title"/>
          </p:nvPr>
        </p:nvSpPr>
        <p:spPr/>
        <p:txBody>
          <a:bodyPr/>
          <a:lstStyle/>
          <a:p>
            <a:r>
              <a:rPr lang="en-GB" dirty="0" err="1">
                <a:latin typeface="Open Sans"/>
                <a:ea typeface="Open Sans"/>
                <a:cs typeface="Open Sans"/>
              </a:rPr>
              <a:t>Arsuri</a:t>
            </a:r>
            <a:endParaRPr lang="en-GB" dirty="0">
              <a:latin typeface="Open Sans"/>
              <a:ea typeface="Open Sans"/>
              <a:cs typeface="Open Sans"/>
            </a:endParaRPr>
          </a:p>
        </p:txBody>
      </p:sp>
      <p:sp>
        <p:nvSpPr>
          <p:cNvPr id="3" name="Content Placeholder 2">
            <a:extLst>
              <a:ext uri="{FF2B5EF4-FFF2-40B4-BE49-F238E27FC236}">
                <a16:creationId xmlns="" xmlns:a16="http://schemas.microsoft.com/office/drawing/2014/main" id="{15CE9635-94CF-A07D-1411-261BE80100DF}"/>
              </a:ext>
            </a:extLst>
          </p:cNvPr>
          <p:cNvSpPr>
            <a:spLocks noGrp="1"/>
          </p:cNvSpPr>
          <p:nvPr>
            <p:ph idx="1"/>
          </p:nvPr>
        </p:nvSpPr>
        <p:spPr/>
        <p:txBody>
          <a:bodyPr vert="horz" lIns="91440" tIns="45720" rIns="91440" bIns="45720" rtlCol="0" anchor="t">
            <a:normAutofit/>
          </a:bodyPr>
          <a:lstStyle/>
          <a:p>
            <a:r>
              <a:rPr lang="ro-RO" b="1" i="1" dirty="0" smtClean="0">
                <a:ea typeface="+mn-lt"/>
                <a:cs typeface="+mn-lt"/>
              </a:rPr>
              <a:t>Arsuri</a:t>
            </a:r>
            <a:endParaRPr lang="en-US" dirty="0">
              <a:cs typeface="Calibri"/>
            </a:endParaRPr>
          </a:p>
          <a:p>
            <a:pPr lvl="1"/>
            <a:r>
              <a:rPr lang="vi-VN" dirty="0">
                <a:ea typeface="+mn-lt"/>
                <a:cs typeface="+mn-lt"/>
              </a:rPr>
              <a:t>Distingem 3 grade de arsuri:</a:t>
            </a:r>
          </a:p>
          <a:p>
            <a:pPr lvl="2"/>
            <a:r>
              <a:rPr lang="ro-RO" dirty="0" smtClean="0">
                <a:ea typeface="+mn-lt"/>
                <a:cs typeface="+mn-lt"/>
              </a:rPr>
              <a:t> </a:t>
            </a:r>
            <a:r>
              <a:rPr lang="vi-VN" dirty="0" smtClean="0">
                <a:ea typeface="+mn-lt"/>
                <a:cs typeface="+mn-lt"/>
              </a:rPr>
              <a:t>Arsuri </a:t>
            </a:r>
            <a:r>
              <a:rPr lang="vi-VN" dirty="0">
                <a:ea typeface="+mn-lt"/>
                <a:cs typeface="+mn-lt"/>
              </a:rPr>
              <a:t>de </a:t>
            </a:r>
            <a:r>
              <a:rPr lang="vi-VN" b="1" dirty="0">
                <a:ea typeface="+mn-lt"/>
                <a:cs typeface="+mn-lt"/>
              </a:rPr>
              <a:t>gradul I </a:t>
            </a:r>
            <a:r>
              <a:rPr lang="vi-VN" dirty="0">
                <a:ea typeface="+mn-lt"/>
                <a:cs typeface="+mn-lt"/>
              </a:rPr>
              <a:t>– pielea roșie, caldă și dureroasă la atingere</a:t>
            </a:r>
          </a:p>
          <a:p>
            <a:pPr lvl="2"/>
            <a:r>
              <a:rPr lang="ro-RO" dirty="0" smtClean="0">
                <a:ea typeface="+mn-lt"/>
                <a:cs typeface="+mn-lt"/>
              </a:rPr>
              <a:t> A</a:t>
            </a:r>
            <a:r>
              <a:rPr lang="vi-VN" dirty="0" smtClean="0">
                <a:ea typeface="+mn-lt"/>
                <a:cs typeface="+mn-lt"/>
              </a:rPr>
              <a:t>rsuri </a:t>
            </a:r>
            <a:r>
              <a:rPr lang="vi-VN" dirty="0">
                <a:ea typeface="+mn-lt"/>
                <a:cs typeface="+mn-lt"/>
              </a:rPr>
              <a:t>de </a:t>
            </a:r>
            <a:r>
              <a:rPr lang="vi-VN" b="1" dirty="0">
                <a:ea typeface="+mn-lt"/>
                <a:cs typeface="+mn-lt"/>
              </a:rPr>
              <a:t>gradul </a:t>
            </a:r>
            <a:r>
              <a:rPr lang="ro-RO" b="1" dirty="0" smtClean="0">
                <a:ea typeface="+mn-lt"/>
                <a:cs typeface="+mn-lt"/>
              </a:rPr>
              <a:t>II</a:t>
            </a:r>
            <a:r>
              <a:rPr lang="vi-VN" dirty="0" smtClean="0">
                <a:ea typeface="+mn-lt"/>
                <a:cs typeface="+mn-lt"/>
              </a:rPr>
              <a:t>– </a:t>
            </a:r>
            <a:r>
              <a:rPr lang="vi-VN" dirty="0">
                <a:ea typeface="+mn-lt"/>
                <a:cs typeface="+mn-lt"/>
              </a:rPr>
              <a:t>apar vezicule pe piele (care nu trebuie străpunsă!)</a:t>
            </a:r>
          </a:p>
          <a:p>
            <a:pPr lvl="2"/>
            <a:r>
              <a:rPr lang="ro-RO" dirty="0" smtClean="0">
                <a:ea typeface="+mn-lt"/>
                <a:cs typeface="+mn-lt"/>
              </a:rPr>
              <a:t> A</a:t>
            </a:r>
            <a:r>
              <a:rPr lang="vi-VN" dirty="0" smtClean="0">
                <a:ea typeface="+mn-lt"/>
                <a:cs typeface="+mn-lt"/>
              </a:rPr>
              <a:t>rsuri </a:t>
            </a:r>
            <a:r>
              <a:rPr lang="vi-VN" dirty="0">
                <a:ea typeface="+mn-lt"/>
                <a:cs typeface="+mn-lt"/>
              </a:rPr>
              <a:t>de </a:t>
            </a:r>
            <a:r>
              <a:rPr lang="vi-VN" b="1" dirty="0">
                <a:ea typeface="+mn-lt"/>
                <a:cs typeface="+mn-lt"/>
              </a:rPr>
              <a:t>gradul III</a:t>
            </a:r>
            <a:r>
              <a:rPr lang="vi-VN" dirty="0">
                <a:ea typeface="+mn-lt"/>
                <a:cs typeface="+mn-lt"/>
              </a:rPr>
              <a:t> – țesut negru carbonizat (straturile sus vi ale pielii deteriorate) și absența durerii</a:t>
            </a:r>
            <a:r>
              <a:rPr lang="vi-VN" dirty="0" smtClean="0">
                <a:ea typeface="+mn-lt"/>
                <a:cs typeface="+mn-lt"/>
              </a:rPr>
              <a:t>.</a:t>
            </a:r>
            <a:endParaRPr lang="vi-VN" dirty="0">
              <a:ea typeface="+mn-lt"/>
              <a:cs typeface="+mn-lt"/>
            </a:endParaRPr>
          </a:p>
        </p:txBody>
      </p:sp>
      <p:sp>
        <p:nvSpPr>
          <p:cNvPr id="4" name="Date Placeholder 3">
            <a:extLst>
              <a:ext uri="{FF2B5EF4-FFF2-40B4-BE49-F238E27FC236}">
                <a16:creationId xmlns="" xmlns:a16="http://schemas.microsoft.com/office/drawing/2014/main" id="{441F0032-F9A8-8E79-F111-9CF74C7BABCD}"/>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3465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Open Sans"/>
                <a:ea typeface="Open Sans"/>
                <a:cs typeface="Open Sans"/>
              </a:rPr>
              <a:t>Arsuri</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Arial"/>
              <a:buChar char="•"/>
            </a:pPr>
            <a:r>
              <a:rPr lang="vi-VN" dirty="0" smtClean="0">
                <a:latin typeface="Calibri" panose="020F0502020204030204" pitchFamily="34" charset="0"/>
                <a:ea typeface="Calibri" panose="020F0502020204030204" pitchFamily="34" charset="0"/>
                <a:cs typeface="Calibri" panose="020F0502020204030204" pitchFamily="34" charset="0"/>
              </a:rPr>
              <a:t>Este foarte important să nu răciți prea mult rana pentru a nu provoca un contraefect, adică degerături. </a:t>
            </a:r>
            <a:endParaRPr lang="ro-RO" dirty="0" smtClean="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Char char="•"/>
            </a:pPr>
            <a:r>
              <a:rPr lang="vi-VN" dirty="0" smtClean="0">
                <a:latin typeface="Calibri" panose="020F0502020204030204" pitchFamily="34" charset="0"/>
                <a:ea typeface="Calibri" panose="020F0502020204030204" pitchFamily="34" charset="0"/>
                <a:cs typeface="Calibri" panose="020F0502020204030204" pitchFamily="34" charset="0"/>
              </a:rPr>
              <a:t>Dacă unele haine se lipesc de piele atunci când apare o arsură, nu trebuie să încercăm niciodată să o îndepărtăm deoarece putem crea răni și mai mari pe piele</a:t>
            </a:r>
          </a:p>
          <a:p>
            <a:pPr marL="457200" indent="-457200">
              <a:buFont typeface="Arial"/>
              <a:buChar char="•"/>
            </a:pPr>
            <a:r>
              <a:rPr lang="vi-VN" dirty="0" smtClean="0">
                <a:latin typeface="Calibri" panose="020F0502020204030204" pitchFamily="34" charset="0"/>
                <a:ea typeface="Calibri" panose="020F0502020204030204" pitchFamily="34" charset="0"/>
                <a:cs typeface="Calibri" panose="020F0502020204030204" pitchFamily="34" charset="0"/>
              </a:rPr>
              <a:t>Blisterele nu trebuie niciodată perforate</a:t>
            </a:r>
            <a:endParaRPr lang="ro-RO" dirty="0" smtClean="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a:buChar char="•"/>
            </a:pPr>
            <a:r>
              <a:rPr lang="vi-VN" dirty="0" smtClean="0">
                <a:latin typeface="Calibri" panose="020F0502020204030204" pitchFamily="34" charset="0"/>
                <a:ea typeface="Calibri" panose="020F0502020204030204" pitchFamily="34" charset="0"/>
                <a:cs typeface="Calibri" panose="020F0502020204030204" pitchFamily="34" charset="0"/>
              </a:rPr>
              <a:t>Pe arsuri nu punem unguente sau pulberi</a:t>
            </a:r>
          </a:p>
          <a:p>
            <a:pPr marL="457200" indent="-457200">
              <a:buFont typeface="Arial"/>
              <a:buChar char="•"/>
            </a:pPr>
            <a:r>
              <a:rPr lang="vi-VN" dirty="0" smtClean="0">
                <a:latin typeface="Calibri" panose="020F0502020204030204" pitchFamily="34" charset="0"/>
                <a:ea typeface="Calibri" panose="020F0502020204030204" pitchFamily="34" charset="0"/>
                <a:cs typeface="Calibri" panose="020F0502020204030204" pitchFamily="34" charset="0"/>
              </a:rPr>
              <a:t>Arsurile de pe față nu sunt niciodată bandate, ci doar răcite</a:t>
            </a:r>
          </a:p>
          <a:p>
            <a:endParaRPr lang="en-US" dirty="0"/>
          </a:p>
        </p:txBody>
      </p:sp>
      <p:sp>
        <p:nvSpPr>
          <p:cNvPr id="4" name="Date Placeholder 3"/>
          <p:cNvSpPr>
            <a:spLocks noGrp="1"/>
          </p:cNvSpPr>
          <p:nvPr>
            <p:ph type="dt" sz="half" idx="10"/>
          </p:nvPr>
        </p:nvSpPr>
        <p:spPr/>
        <p:txBody>
          <a:bodyP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D6D3AB8-52F3-CCB1-EC63-26DB9011B3E3}"/>
              </a:ext>
            </a:extLst>
          </p:cNvPr>
          <p:cNvSpPr>
            <a:spLocks noGrp="1"/>
          </p:cNvSpPr>
          <p:nvPr>
            <p:ph type="title"/>
          </p:nvPr>
        </p:nvSpPr>
        <p:spPr/>
        <p:txBody>
          <a:bodyPr/>
          <a:lstStyle/>
          <a:p>
            <a:r>
              <a:rPr lang="ro-RO" dirty="0" smtClean="0">
                <a:latin typeface="Open Sans"/>
                <a:ea typeface="Open Sans"/>
                <a:cs typeface="Open Sans"/>
              </a:rPr>
              <a:t>Imobilizarea</a:t>
            </a:r>
            <a:endParaRPr lang="en-US" dirty="0" err="1"/>
          </a:p>
        </p:txBody>
      </p:sp>
      <p:sp>
        <p:nvSpPr>
          <p:cNvPr id="3" name="Content Placeholder 2">
            <a:extLst>
              <a:ext uri="{FF2B5EF4-FFF2-40B4-BE49-F238E27FC236}">
                <a16:creationId xmlns="" xmlns:a16="http://schemas.microsoft.com/office/drawing/2014/main" id="{21AC91D4-0F24-6A1C-EC5D-D949A96EDA63}"/>
              </a:ext>
            </a:extLst>
          </p:cNvPr>
          <p:cNvSpPr>
            <a:spLocks noGrp="1"/>
          </p:cNvSpPr>
          <p:nvPr>
            <p:ph idx="1"/>
          </p:nvPr>
        </p:nvSpPr>
        <p:spPr>
          <a:xfrm>
            <a:off x="461268" y="1681103"/>
            <a:ext cx="8229600" cy="4525963"/>
          </a:xfrm>
        </p:spPr>
        <p:txBody>
          <a:bodyPr vert="horz" lIns="91440" tIns="45720" rIns="91440" bIns="45720" rtlCol="0" anchor="t">
            <a:normAutofit fontScale="92500" lnSpcReduction="20000"/>
          </a:bodyPr>
          <a:lstStyle/>
          <a:p>
            <a:pPr marL="0" indent="0">
              <a:buNone/>
            </a:pPr>
            <a:r>
              <a:rPr lang="vi-VN" b="1" i="1" dirty="0">
                <a:latin typeface="Calibri" panose="020F0502020204030204" pitchFamily="34" charset="0"/>
                <a:ea typeface="Calibri" panose="020F0502020204030204" pitchFamily="34" charset="0"/>
                <a:cs typeface="Calibri" panose="020F0502020204030204" pitchFamily="34" charset="0"/>
              </a:rPr>
              <a:t>Imobilizarea </a:t>
            </a:r>
            <a:r>
              <a:rPr lang="vi-VN" i="1" dirty="0">
                <a:latin typeface="Calibri" panose="020F0502020204030204" pitchFamily="34" charset="0"/>
                <a:ea typeface="Calibri" panose="020F0502020204030204" pitchFamily="34" charset="0"/>
                <a:cs typeface="Calibri" panose="020F0502020204030204" pitchFamily="34" charset="0"/>
              </a:rPr>
              <a:t>înseamnă plasarea unei părți accidentate a corpului într-o poziție imobilă pentru a preveni rănirea și complicațiile </a:t>
            </a:r>
            <a:r>
              <a:rPr lang="vi-VN" i="1" dirty="0" smtClean="0">
                <a:latin typeface="Calibri" panose="020F0502020204030204" pitchFamily="34" charset="0"/>
                <a:ea typeface="Calibri" panose="020F0502020204030204" pitchFamily="34" charset="0"/>
                <a:cs typeface="Calibri" panose="020F0502020204030204" pitchFamily="34" charset="0"/>
              </a:rPr>
              <a:t>ulterioare</a:t>
            </a:r>
            <a:endParaRPr lang="ro-RO" i="1"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La imobilizarea acestuia, este întotdeauna important să urmați </a:t>
            </a:r>
            <a:r>
              <a:rPr lang="vi-VN" b="1" dirty="0">
                <a:latin typeface="Calibri" panose="020F0502020204030204" pitchFamily="34" charset="0"/>
                <a:ea typeface="Calibri" panose="020F0502020204030204" pitchFamily="34" charset="0"/>
                <a:cs typeface="Calibri" panose="020F0502020204030204" pitchFamily="34" charset="0"/>
              </a:rPr>
              <a:t>regula celor doi </a:t>
            </a:r>
            <a:r>
              <a:rPr lang="vi-VN" dirty="0">
                <a:latin typeface="Calibri" panose="020F0502020204030204" pitchFamily="34" charset="0"/>
                <a:ea typeface="Calibri" panose="020F0502020204030204" pitchFamily="34" charset="0"/>
                <a:cs typeface="Calibri" panose="020F0502020204030204" pitchFamily="34" charset="0"/>
              </a:rPr>
              <a:t>- să fixați articulațiile adiacente, adică acele articulații deasupra și dedesubtul leziunii (de exemplu, în cazul unei leziuni la nivelul piciorului inferior, articulația genunchiului și gleznei trebuie să fie fi imobilizat).</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 xmlns:a16="http://schemas.microsoft.com/office/drawing/2014/main" id="{6EA532E1-F35F-5D92-91AC-D1395877DBAF}"/>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42775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Open Sans"/>
                <a:ea typeface="Open Sans"/>
                <a:cs typeface="Open Sans"/>
              </a:rPr>
              <a:t>Imobilizarea</a:t>
            </a:r>
            <a:endParaRPr lang="en-US" dirty="0"/>
          </a:p>
        </p:txBody>
      </p:sp>
      <p:sp>
        <p:nvSpPr>
          <p:cNvPr id="4" name="Date Placeholder 3"/>
          <p:cNvSpPr>
            <a:spLocks noGrp="1"/>
          </p:cNvSpPr>
          <p:nvPr>
            <p:ph type="dt" sz="half" idx="10"/>
          </p:nvPr>
        </p:nvSpPr>
        <p:spPr/>
        <p:txBody>
          <a:bodyPr/>
          <a:lstStyle/>
          <a:p>
            <a:endParaRPr lang="en-GB"/>
          </a:p>
        </p:txBody>
      </p:sp>
      <p:pic>
        <p:nvPicPr>
          <p:cNvPr id="5" name="Picture 5" descr="A picture containing clipart&#10;&#10;Description automatically generated">
            <a:extLst>
              <a:ext uri="{FF2B5EF4-FFF2-40B4-BE49-F238E27FC236}">
                <a16:creationId xmlns="" xmlns:a16="http://schemas.microsoft.com/office/drawing/2014/main" id="{84EB1ED7-9395-F55E-6E3E-E5B7F36DEE2F}"/>
              </a:ext>
            </a:extLst>
          </p:cNvPr>
          <p:cNvPicPr>
            <a:picLocks noGrp="1" noChangeAspect="1"/>
          </p:cNvPicPr>
          <p:nvPr>
            <p:ph idx="1"/>
          </p:nvPr>
        </p:nvPicPr>
        <p:blipFill>
          <a:blip r:embed="rId2" cstate="print"/>
          <a:stretch>
            <a:fillRect/>
          </a:stretch>
        </p:blipFill>
        <p:spPr>
          <a:xfrm>
            <a:off x="1271968" y="2620502"/>
            <a:ext cx="2106232" cy="3635655"/>
          </a:xfrm>
          <a:prstGeom prst="rect">
            <a:avLst/>
          </a:prstGeom>
        </p:spPr>
      </p:pic>
      <p:pic>
        <p:nvPicPr>
          <p:cNvPr id="6" name="Picture 6" descr="A picture containing text&#10;&#10;Description automatically generated">
            <a:extLst>
              <a:ext uri="{FF2B5EF4-FFF2-40B4-BE49-F238E27FC236}">
                <a16:creationId xmlns="" xmlns:a16="http://schemas.microsoft.com/office/drawing/2014/main" id="{F87A0C24-DF5D-F051-490B-866FE0D1DBB5}"/>
              </a:ext>
            </a:extLst>
          </p:cNvPr>
          <p:cNvPicPr>
            <a:picLocks noChangeAspect="1"/>
          </p:cNvPicPr>
          <p:nvPr/>
        </p:nvPicPr>
        <p:blipFill>
          <a:blip r:embed="rId3" cstate="print"/>
          <a:stretch>
            <a:fillRect/>
          </a:stretch>
        </p:blipFill>
        <p:spPr>
          <a:xfrm>
            <a:off x="3541195" y="2774724"/>
            <a:ext cx="5117500" cy="1296996"/>
          </a:xfrm>
          <a:prstGeom prst="rect">
            <a:avLst/>
          </a:prstGeom>
        </p:spPr>
      </p:pic>
      <p:sp>
        <p:nvSpPr>
          <p:cNvPr id="7" name="Rectangle 6"/>
          <p:cNvSpPr/>
          <p:nvPr/>
        </p:nvSpPr>
        <p:spPr>
          <a:xfrm>
            <a:off x="1054101" y="1491734"/>
            <a:ext cx="6172200" cy="1077218"/>
          </a:xfrm>
          <a:prstGeom prst="rect">
            <a:avLst/>
          </a:prstGeom>
        </p:spPr>
        <p:txBody>
          <a:bodyPr wrap="square">
            <a:spAutoFit/>
          </a:bodyPr>
          <a:lstStyle/>
          <a:p>
            <a:r>
              <a:rPr lang="ro-RO" sz="3200" dirty="0" smtClean="0">
                <a:ea typeface="+mn-lt"/>
                <a:cs typeface="+mn-lt"/>
              </a:rPr>
              <a:t>Prezentarea imobilizării mâinii şi a piciorului</a:t>
            </a:r>
            <a:endParaRPr lang="en-US" sz="3200" dirty="0">
              <a:ea typeface="+mn-lt"/>
              <a:cs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D17ED3-54AC-91AC-202A-70BF10A1595B}"/>
              </a:ext>
            </a:extLst>
          </p:cNvPr>
          <p:cNvSpPr>
            <a:spLocks noGrp="1"/>
          </p:cNvSpPr>
          <p:nvPr>
            <p:ph type="title"/>
          </p:nvPr>
        </p:nvSpPr>
        <p:spPr/>
        <p:txBody>
          <a:bodyPr/>
          <a:lstStyle/>
          <a:p>
            <a:r>
              <a:rPr lang="ro-RO" dirty="0">
                <a:latin typeface="Open Sans"/>
                <a:ea typeface="Open Sans"/>
                <a:cs typeface="Open Sans"/>
              </a:rPr>
              <a:t>Introducere</a:t>
            </a:r>
            <a:endParaRPr lang="en-US" dirty="0"/>
          </a:p>
        </p:txBody>
      </p:sp>
      <p:sp>
        <p:nvSpPr>
          <p:cNvPr id="3" name="Content Placeholder 2">
            <a:extLst>
              <a:ext uri="{FF2B5EF4-FFF2-40B4-BE49-F238E27FC236}">
                <a16:creationId xmlns="" xmlns:a16="http://schemas.microsoft.com/office/drawing/2014/main" id="{F10ED6B1-414F-D439-77A8-B7C0C1C28482}"/>
              </a:ext>
            </a:extLst>
          </p:cNvPr>
          <p:cNvSpPr>
            <a:spLocks noGrp="1"/>
          </p:cNvSpPr>
          <p:nvPr>
            <p:ph idx="1"/>
          </p:nvPr>
        </p:nvSpPr>
        <p:spPr/>
        <p:txBody>
          <a:bodyPr vert="horz" lIns="91440" tIns="45720" rIns="91440" bIns="45720" rtlCol="0" anchor="t">
            <a:normAutofit fontScale="77500" lnSpcReduction="20000"/>
          </a:bodyPr>
          <a:lstStyle/>
          <a:p>
            <a:r>
              <a:rPr lang="vi-VN" dirty="0">
                <a:cs typeface="Calibri"/>
              </a:rPr>
              <a:t>Responsabilitatea persoanei care acordă primul ajutor:</a:t>
            </a:r>
          </a:p>
          <a:p>
            <a:pPr lvl="1"/>
            <a:r>
              <a:rPr lang="vi-VN" dirty="0" smtClean="0">
                <a:cs typeface="Calibri"/>
              </a:rPr>
              <a:t>Evaluarea </a:t>
            </a:r>
            <a:r>
              <a:rPr lang="vi-VN" dirty="0">
                <a:cs typeface="Calibri"/>
              </a:rPr>
              <a:t>locului accidentului și apel de urgență</a:t>
            </a:r>
          </a:p>
          <a:p>
            <a:pPr lvl="1"/>
            <a:r>
              <a:rPr lang="vi-VN" dirty="0" smtClean="0">
                <a:cs typeface="Calibri"/>
              </a:rPr>
              <a:t>Măsuri </a:t>
            </a:r>
            <a:r>
              <a:rPr lang="vi-VN" dirty="0">
                <a:cs typeface="Calibri"/>
              </a:rPr>
              <a:t>de securitate</a:t>
            </a:r>
          </a:p>
          <a:p>
            <a:pPr lvl="1"/>
            <a:r>
              <a:rPr lang="vi-VN" dirty="0" smtClean="0">
                <a:cs typeface="Calibri"/>
              </a:rPr>
              <a:t>Recunoașterea </a:t>
            </a:r>
            <a:r>
              <a:rPr lang="vi-VN" dirty="0">
                <a:cs typeface="Calibri"/>
              </a:rPr>
              <a:t>în timp util a stării persoanei acidentate și a tipurilor de leziuni</a:t>
            </a:r>
          </a:p>
          <a:p>
            <a:pPr lvl="1"/>
            <a:r>
              <a:rPr lang="vi-VN" dirty="0" smtClean="0">
                <a:cs typeface="Calibri"/>
              </a:rPr>
              <a:t>Aplicarea </a:t>
            </a:r>
            <a:r>
              <a:rPr lang="vi-VN" dirty="0">
                <a:cs typeface="Calibri"/>
              </a:rPr>
              <a:t>rapidă a măsurilor adecvate de prim ajutor cu respectarea ordini de urgență</a:t>
            </a:r>
          </a:p>
          <a:p>
            <a:pPr lvl="1"/>
            <a:r>
              <a:rPr lang="vi-VN" dirty="0" smtClean="0">
                <a:cs typeface="Calibri"/>
              </a:rPr>
              <a:t>Organizarea</a:t>
            </a:r>
            <a:r>
              <a:rPr lang="vi-VN" dirty="0">
                <a:cs typeface="Calibri"/>
              </a:rPr>
              <a:t>, pregătirea și efectuarea transportului către o unitate sanitară sau rămânerea cu persoana accidentată până la sosirea Serviciului Medical de Urgență (SMU)</a:t>
            </a:r>
          </a:p>
          <a:p>
            <a:pPr lvl="1"/>
            <a:r>
              <a:rPr lang="vi-VN" dirty="0" smtClean="0">
                <a:cs typeface="Calibri"/>
              </a:rPr>
              <a:t>Protecție </a:t>
            </a:r>
            <a:r>
              <a:rPr lang="vi-VN" dirty="0">
                <a:cs typeface="Calibri"/>
              </a:rPr>
              <a:t>împotriva transmiterii infecției</a:t>
            </a:r>
          </a:p>
          <a:p>
            <a:pPr lvl="1"/>
            <a:r>
              <a:rPr lang="vi-VN" dirty="0" smtClean="0">
                <a:cs typeface="Calibri"/>
              </a:rPr>
              <a:t>Depunerea </a:t>
            </a:r>
            <a:r>
              <a:rPr lang="vi-VN" dirty="0">
                <a:cs typeface="Calibri"/>
              </a:rPr>
              <a:t>răpoartelor către SMU</a:t>
            </a:r>
          </a:p>
        </p:txBody>
      </p:sp>
      <p:sp>
        <p:nvSpPr>
          <p:cNvPr id="4" name="Date Placeholder 3">
            <a:extLst>
              <a:ext uri="{FF2B5EF4-FFF2-40B4-BE49-F238E27FC236}">
                <a16:creationId xmlns="" xmlns:a16="http://schemas.microsoft.com/office/drawing/2014/main" id="{26C9A24C-9545-97FF-27EB-E1C7076B80D5}"/>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24298639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EF2D4F8-22FC-AD96-4EB5-49CA59215370}"/>
              </a:ext>
            </a:extLst>
          </p:cNvPr>
          <p:cNvSpPr>
            <a:spLocks noGrp="1"/>
          </p:cNvSpPr>
          <p:nvPr>
            <p:ph type="title"/>
          </p:nvPr>
        </p:nvSpPr>
        <p:spPr>
          <a:xfrm>
            <a:off x="4167791" y="693391"/>
            <a:ext cx="5221195" cy="699896"/>
          </a:xfrm>
        </p:spPr>
        <p:txBody>
          <a:bodyPr/>
          <a:lstStyle/>
          <a:p>
            <a:r>
              <a:rPr lang="en-US" sz="2400" dirty="0" err="1"/>
              <a:t>Fracturi</a:t>
            </a:r>
            <a:endParaRPr lang="en-GB" sz="2400" dirty="0" err="1"/>
          </a:p>
          <a:p>
            <a:endParaRPr lang="en-US" dirty="0"/>
          </a:p>
        </p:txBody>
      </p:sp>
      <p:sp>
        <p:nvSpPr>
          <p:cNvPr id="3" name="Content Placeholder 2">
            <a:extLst>
              <a:ext uri="{FF2B5EF4-FFF2-40B4-BE49-F238E27FC236}">
                <a16:creationId xmlns="" xmlns:a16="http://schemas.microsoft.com/office/drawing/2014/main" id="{4C4BB7D6-8431-B698-80A8-DDBAEB02A0CF}"/>
              </a:ext>
            </a:extLst>
          </p:cNvPr>
          <p:cNvSpPr>
            <a:spLocks noGrp="1"/>
          </p:cNvSpPr>
          <p:nvPr>
            <p:ph idx="1"/>
          </p:nvPr>
        </p:nvSpPr>
        <p:spPr/>
        <p:txBody>
          <a:bodyPr vert="horz" lIns="91440" tIns="45720" rIns="91440" bIns="45720" rtlCol="0" anchor="t">
            <a:normAutofit/>
          </a:bodyPr>
          <a:lstStyle/>
          <a:p>
            <a:r>
              <a:rPr lang="en-GB" b="1" dirty="0" err="1">
                <a:ea typeface="+mn-lt"/>
                <a:cs typeface="+mn-lt"/>
              </a:rPr>
              <a:t>Leziuni</a:t>
            </a:r>
            <a:r>
              <a:rPr lang="en-GB" b="1" dirty="0">
                <a:ea typeface="+mn-lt"/>
                <a:cs typeface="+mn-lt"/>
              </a:rPr>
              <a:t> ale </a:t>
            </a:r>
            <a:r>
              <a:rPr lang="en-GB" b="1" dirty="0" err="1">
                <a:ea typeface="+mn-lt"/>
                <a:cs typeface="+mn-lt"/>
              </a:rPr>
              <a:t>sistemului</a:t>
            </a:r>
            <a:r>
              <a:rPr lang="en-GB" b="1" dirty="0">
                <a:ea typeface="+mn-lt"/>
                <a:cs typeface="+mn-lt"/>
              </a:rPr>
              <a:t> </a:t>
            </a:r>
            <a:r>
              <a:rPr lang="en-GB" b="1" dirty="0" err="1" smtClean="0">
                <a:ea typeface="+mn-lt"/>
                <a:cs typeface="+mn-lt"/>
              </a:rPr>
              <a:t>os</a:t>
            </a:r>
            <a:r>
              <a:rPr lang="ro-RO" b="1" dirty="0" smtClean="0">
                <a:ea typeface="+mn-lt"/>
                <a:cs typeface="+mn-lt"/>
              </a:rPr>
              <a:t>os</a:t>
            </a:r>
            <a:r>
              <a:rPr lang="en-GB" b="1" dirty="0" smtClean="0">
                <a:ea typeface="+mn-lt"/>
                <a:cs typeface="+mn-lt"/>
              </a:rPr>
              <a:t>-articular</a:t>
            </a:r>
            <a:endParaRPr lang="ro-RO" b="1" dirty="0" smtClean="0">
              <a:ea typeface="+mn-lt"/>
              <a:cs typeface="+mn-lt"/>
            </a:endParaRPr>
          </a:p>
          <a:p>
            <a:r>
              <a:rPr lang="ro-RO" b="1" dirty="0" smtClean="0">
                <a:ea typeface="+mn-lt"/>
                <a:cs typeface="+mn-lt"/>
              </a:rPr>
              <a:t>Fracturi</a:t>
            </a:r>
            <a:endParaRPr lang="en-US" dirty="0">
              <a:cs typeface="Calibri"/>
            </a:endParaRPr>
          </a:p>
          <a:p>
            <a:r>
              <a:rPr lang="en-GB" dirty="0" err="1">
                <a:ea typeface="+mn-lt"/>
                <a:cs typeface="+mn-lt"/>
              </a:rPr>
              <a:t>În</a:t>
            </a:r>
            <a:r>
              <a:rPr lang="en-GB" dirty="0">
                <a:ea typeface="+mn-lt"/>
                <a:cs typeface="+mn-lt"/>
              </a:rPr>
              <a:t> </a:t>
            </a:r>
            <a:r>
              <a:rPr lang="en-GB" dirty="0" err="1">
                <a:ea typeface="+mn-lt"/>
                <a:cs typeface="+mn-lt"/>
              </a:rPr>
              <a:t>funcție</a:t>
            </a:r>
            <a:r>
              <a:rPr lang="en-GB" dirty="0">
                <a:ea typeface="+mn-lt"/>
                <a:cs typeface="+mn-lt"/>
              </a:rPr>
              <a:t> de </a:t>
            </a:r>
            <a:r>
              <a:rPr lang="en-GB" dirty="0" err="1">
                <a:ea typeface="+mn-lt"/>
                <a:cs typeface="+mn-lt"/>
              </a:rPr>
              <a:t>starea</a:t>
            </a:r>
            <a:r>
              <a:rPr lang="en-GB" dirty="0">
                <a:ea typeface="+mn-lt"/>
                <a:cs typeface="+mn-lt"/>
              </a:rPr>
              <a:t> </a:t>
            </a:r>
            <a:r>
              <a:rPr lang="en-GB" dirty="0" err="1">
                <a:ea typeface="+mn-lt"/>
                <a:cs typeface="+mn-lt"/>
              </a:rPr>
              <a:t>pielii</a:t>
            </a:r>
            <a:r>
              <a:rPr lang="en-GB" dirty="0">
                <a:ea typeface="+mn-lt"/>
                <a:cs typeface="+mn-lt"/>
              </a:rPr>
              <a:t> </a:t>
            </a:r>
            <a:r>
              <a:rPr lang="en-GB" dirty="0" err="1">
                <a:ea typeface="+mn-lt"/>
                <a:cs typeface="+mn-lt"/>
              </a:rPr>
              <a:t>deasupra</a:t>
            </a:r>
            <a:r>
              <a:rPr lang="en-GB" dirty="0">
                <a:ea typeface="+mn-lt"/>
                <a:cs typeface="+mn-lt"/>
              </a:rPr>
              <a:t> </a:t>
            </a:r>
            <a:r>
              <a:rPr lang="en-GB" dirty="0" err="1">
                <a:ea typeface="+mn-lt"/>
                <a:cs typeface="+mn-lt"/>
              </a:rPr>
              <a:t>locului</a:t>
            </a:r>
            <a:r>
              <a:rPr lang="en-GB" dirty="0">
                <a:ea typeface="+mn-lt"/>
                <a:cs typeface="+mn-lt"/>
              </a:rPr>
              <a:t> </a:t>
            </a:r>
            <a:r>
              <a:rPr lang="en-GB" dirty="0" err="1">
                <a:ea typeface="+mn-lt"/>
                <a:cs typeface="+mn-lt"/>
              </a:rPr>
              <a:t>leziunii</a:t>
            </a:r>
            <a:r>
              <a:rPr lang="en-GB" dirty="0">
                <a:ea typeface="+mn-lt"/>
                <a:cs typeface="+mn-lt"/>
              </a:rPr>
              <a:t>, </a:t>
            </a:r>
            <a:r>
              <a:rPr lang="en-GB" dirty="0" err="1" smtClean="0">
                <a:ea typeface="+mn-lt"/>
                <a:cs typeface="+mn-lt"/>
              </a:rPr>
              <a:t>distingem</a:t>
            </a:r>
            <a:r>
              <a:rPr lang="ro-RO" dirty="0" smtClean="0">
                <a:ea typeface="+mn-lt"/>
                <a:cs typeface="+mn-lt"/>
              </a:rPr>
              <a:t> leziuni închise şi leziuni deschise</a:t>
            </a:r>
            <a:endParaRPr lang="en-GB" i="1" dirty="0">
              <a:cs typeface="Calibri"/>
            </a:endParaRPr>
          </a:p>
        </p:txBody>
      </p:sp>
      <p:sp>
        <p:nvSpPr>
          <p:cNvPr id="4" name="Date Placeholder 3">
            <a:extLst>
              <a:ext uri="{FF2B5EF4-FFF2-40B4-BE49-F238E27FC236}">
                <a16:creationId xmlns="" xmlns:a16="http://schemas.microsoft.com/office/drawing/2014/main" id="{D51B6C6E-7E5F-E160-C6DF-7464F9A2D4F4}"/>
              </a:ext>
            </a:extLst>
          </p:cNvPr>
          <p:cNvSpPr>
            <a:spLocks noGrp="1"/>
          </p:cNvSpPr>
          <p:nvPr>
            <p:ph type="dt" sz="half" idx="10"/>
          </p:nvPr>
        </p:nvSpPr>
        <p:spPr/>
        <p:txBody>
          <a:bodyPr/>
          <a:lstStyle/>
          <a:p>
            <a:endParaRPr lang="en-GB"/>
          </a:p>
        </p:txBody>
      </p:sp>
      <p:pic>
        <p:nvPicPr>
          <p:cNvPr id="5" name="Picture 5" descr="Graphical user interface, application&#10;&#10;Description automatically generated">
            <a:extLst>
              <a:ext uri="{FF2B5EF4-FFF2-40B4-BE49-F238E27FC236}">
                <a16:creationId xmlns="" xmlns:a16="http://schemas.microsoft.com/office/drawing/2014/main" id="{61D1325C-8F54-48E3-CFA1-52A527C327F8}"/>
              </a:ext>
            </a:extLst>
          </p:cNvPr>
          <p:cNvPicPr>
            <a:picLocks noChangeAspect="1"/>
          </p:cNvPicPr>
          <p:nvPr/>
        </p:nvPicPr>
        <p:blipFill>
          <a:blip r:embed="rId2" cstate="print"/>
          <a:stretch>
            <a:fillRect/>
          </a:stretch>
        </p:blipFill>
        <p:spPr>
          <a:xfrm>
            <a:off x="213147" y="1633745"/>
            <a:ext cx="8359931" cy="3839321"/>
          </a:xfrm>
          <a:prstGeom prst="rect">
            <a:avLst/>
          </a:prstGeom>
        </p:spPr>
      </p:pic>
      <p:sp>
        <p:nvSpPr>
          <p:cNvPr id="6" name="TextBox 5">
            <a:extLst>
              <a:ext uri="{FF2B5EF4-FFF2-40B4-BE49-F238E27FC236}">
                <a16:creationId xmlns="" xmlns:a16="http://schemas.microsoft.com/office/drawing/2014/main" id="{E5B4A036-8397-C98F-AF6A-E0D29AD4FC01}"/>
              </a:ext>
            </a:extLst>
          </p:cNvPr>
          <p:cNvSpPr txBox="1"/>
          <p:nvPr/>
        </p:nvSpPr>
        <p:spPr>
          <a:xfrm>
            <a:off x="613197" y="5727263"/>
            <a:ext cx="26244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400" dirty="0"/>
              <a:t>Leziuni închise </a:t>
            </a:r>
            <a:endParaRPr lang="en-US" sz="2400" dirty="0">
              <a:cs typeface="Calibri"/>
            </a:endParaRPr>
          </a:p>
        </p:txBody>
      </p:sp>
      <p:sp>
        <p:nvSpPr>
          <p:cNvPr id="7" name="TextBox 6">
            <a:extLst>
              <a:ext uri="{FF2B5EF4-FFF2-40B4-BE49-F238E27FC236}">
                <a16:creationId xmlns="" xmlns:a16="http://schemas.microsoft.com/office/drawing/2014/main" id="{A859E625-8CEA-5E53-4E92-62A4CECC9CF7}"/>
              </a:ext>
            </a:extLst>
          </p:cNvPr>
          <p:cNvSpPr txBox="1"/>
          <p:nvPr/>
        </p:nvSpPr>
        <p:spPr>
          <a:xfrm>
            <a:off x="5567832" y="5707641"/>
            <a:ext cx="262448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400" dirty="0"/>
              <a:t>Leziuni deschise</a:t>
            </a:r>
            <a:endParaRPr lang="en-US" sz="2400" dirty="0" err="1">
              <a:cs typeface="Calibri"/>
            </a:endParaRPr>
          </a:p>
        </p:txBody>
      </p:sp>
    </p:spTree>
    <p:extLst>
      <p:ext uri="{BB962C8B-B14F-4D97-AF65-F5344CB8AC3E}">
        <p14:creationId xmlns:p14="http://schemas.microsoft.com/office/powerpoint/2010/main" xmlns="" val="347252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F8312B-F44D-FB62-A4F8-2D89F2F8D00A}"/>
              </a:ext>
            </a:extLst>
          </p:cNvPr>
          <p:cNvSpPr>
            <a:spLocks noGrp="1"/>
          </p:cNvSpPr>
          <p:nvPr>
            <p:ph type="title"/>
          </p:nvPr>
        </p:nvSpPr>
        <p:spPr/>
        <p:txBody>
          <a:bodyPr/>
          <a:lstStyle/>
          <a:p>
            <a:r>
              <a:rPr lang="ro-RO" dirty="0" smtClean="0">
                <a:latin typeface="Open Sans"/>
                <a:ea typeface="Open Sans"/>
                <a:cs typeface="Open Sans"/>
              </a:rPr>
              <a:t>Fracturi</a:t>
            </a:r>
            <a:endParaRPr lang="en-US" dirty="0" err="1"/>
          </a:p>
        </p:txBody>
      </p:sp>
      <p:sp>
        <p:nvSpPr>
          <p:cNvPr id="3" name="Content Placeholder 2">
            <a:extLst>
              <a:ext uri="{FF2B5EF4-FFF2-40B4-BE49-F238E27FC236}">
                <a16:creationId xmlns="" xmlns:a16="http://schemas.microsoft.com/office/drawing/2014/main" id="{75B80712-4885-64BF-1023-523B4C3144C2}"/>
              </a:ext>
            </a:extLst>
          </p:cNvPr>
          <p:cNvSpPr>
            <a:spLocks noGrp="1"/>
          </p:cNvSpPr>
          <p:nvPr>
            <p:ph idx="1"/>
          </p:nvPr>
        </p:nvSpPr>
        <p:spPr/>
        <p:txBody>
          <a:bodyPr vert="horz" lIns="91440" tIns="45720" rIns="91440" bIns="45720" rtlCol="0" anchor="t">
            <a:normAutofit/>
          </a:bodyPr>
          <a:lstStyle/>
          <a:p>
            <a:pPr marL="0" indent="0">
              <a:buNone/>
            </a:pPr>
            <a:r>
              <a:rPr lang="ro-RO" dirty="0" smtClean="0">
                <a:ea typeface="+mn-lt"/>
                <a:cs typeface="+mn-lt"/>
              </a:rPr>
              <a:t>M</a:t>
            </a:r>
            <a:r>
              <a:rPr lang="vi-VN" dirty="0" smtClean="0">
                <a:ea typeface="+mn-lt"/>
                <a:cs typeface="+mn-lt"/>
              </a:rPr>
              <a:t>ăsuri </a:t>
            </a:r>
            <a:r>
              <a:rPr lang="vi-VN" dirty="0">
                <a:ea typeface="+mn-lt"/>
                <a:cs typeface="+mn-lt"/>
              </a:rPr>
              <a:t>de prim ajutor pentru fracturi:</a:t>
            </a:r>
          </a:p>
          <a:p>
            <a:pPr marL="0" indent="0">
              <a:buNone/>
            </a:pPr>
            <a:r>
              <a:rPr lang="vi-VN" dirty="0" smtClean="0">
                <a:ea typeface="+mn-lt"/>
                <a:cs typeface="+mn-lt"/>
              </a:rPr>
              <a:t>•</a:t>
            </a:r>
            <a:r>
              <a:rPr lang="ro-RO" dirty="0" smtClean="0">
                <a:ea typeface="+mn-lt"/>
                <a:cs typeface="+mn-lt"/>
              </a:rPr>
              <a:t> </a:t>
            </a:r>
            <a:r>
              <a:rPr lang="vi-VN" dirty="0" smtClean="0">
                <a:ea typeface="+mn-lt"/>
                <a:cs typeface="+mn-lt"/>
              </a:rPr>
              <a:t>Asigurați </a:t>
            </a:r>
            <a:r>
              <a:rPr lang="vi-VN" b="1" dirty="0">
                <a:ea typeface="+mn-lt"/>
                <a:cs typeface="+mn-lt"/>
              </a:rPr>
              <a:t>calmare</a:t>
            </a:r>
            <a:r>
              <a:rPr lang="vi-VN" dirty="0">
                <a:ea typeface="+mn-lt"/>
                <a:cs typeface="+mn-lt"/>
              </a:rPr>
              <a:t>;</a:t>
            </a:r>
          </a:p>
          <a:p>
            <a:pPr marL="0" indent="0">
              <a:buNone/>
            </a:pPr>
            <a:r>
              <a:rPr lang="vi-VN" dirty="0" smtClean="0">
                <a:ea typeface="+mn-lt"/>
                <a:cs typeface="+mn-lt"/>
              </a:rPr>
              <a:t>•</a:t>
            </a:r>
            <a:r>
              <a:rPr lang="ro-RO" dirty="0" smtClean="0">
                <a:ea typeface="+mn-lt"/>
                <a:cs typeface="+mn-lt"/>
              </a:rPr>
              <a:t> </a:t>
            </a:r>
            <a:r>
              <a:rPr lang="vi-VN" dirty="0" smtClean="0">
                <a:ea typeface="+mn-lt"/>
                <a:cs typeface="+mn-lt"/>
              </a:rPr>
              <a:t>Puneți </a:t>
            </a:r>
            <a:r>
              <a:rPr lang="vi-VN" dirty="0">
                <a:ea typeface="+mn-lt"/>
                <a:cs typeface="+mn-lt"/>
              </a:rPr>
              <a:t>o </a:t>
            </a:r>
            <a:r>
              <a:rPr lang="vi-VN" b="1" dirty="0">
                <a:ea typeface="+mn-lt"/>
                <a:cs typeface="+mn-lt"/>
              </a:rPr>
              <a:t>compresă rece </a:t>
            </a:r>
            <a:r>
              <a:rPr lang="vi-VN" dirty="0">
                <a:ea typeface="+mn-lt"/>
                <a:cs typeface="+mn-lt"/>
              </a:rPr>
              <a:t>pe locul vătămării;</a:t>
            </a:r>
          </a:p>
          <a:p>
            <a:pPr marL="0" indent="0">
              <a:buNone/>
            </a:pPr>
            <a:r>
              <a:rPr lang="vi-VN" dirty="0" smtClean="0">
                <a:ea typeface="+mn-lt"/>
                <a:cs typeface="+mn-lt"/>
              </a:rPr>
              <a:t>•</a:t>
            </a:r>
            <a:r>
              <a:rPr lang="ro-RO" dirty="0" smtClean="0">
                <a:ea typeface="+mn-lt"/>
                <a:cs typeface="+mn-lt"/>
              </a:rPr>
              <a:t> </a:t>
            </a:r>
            <a:r>
              <a:rPr lang="vi-VN" b="1" dirty="0" smtClean="0">
                <a:ea typeface="+mn-lt"/>
                <a:cs typeface="+mn-lt"/>
              </a:rPr>
              <a:t>Imobilizați</a:t>
            </a:r>
            <a:r>
              <a:rPr lang="vi-VN" dirty="0" smtClean="0">
                <a:ea typeface="+mn-lt"/>
                <a:cs typeface="+mn-lt"/>
              </a:rPr>
              <a:t> </a:t>
            </a:r>
            <a:r>
              <a:rPr lang="vi-VN" dirty="0">
                <a:ea typeface="+mn-lt"/>
                <a:cs typeface="+mn-lt"/>
              </a:rPr>
              <a:t>membrul accidentat prin fixarea a două articulații adiacente;</a:t>
            </a:r>
          </a:p>
          <a:p>
            <a:pPr marL="0" indent="0">
              <a:buNone/>
            </a:pPr>
            <a:r>
              <a:rPr lang="vi-VN" dirty="0" smtClean="0">
                <a:ea typeface="+mn-lt"/>
                <a:cs typeface="+mn-lt"/>
              </a:rPr>
              <a:t>•</a:t>
            </a:r>
            <a:r>
              <a:rPr lang="ro-RO" dirty="0" smtClean="0">
                <a:ea typeface="+mn-lt"/>
                <a:cs typeface="+mn-lt"/>
              </a:rPr>
              <a:t> </a:t>
            </a:r>
            <a:r>
              <a:rPr lang="vi-VN" dirty="0" smtClean="0">
                <a:ea typeface="+mn-lt"/>
                <a:cs typeface="+mn-lt"/>
              </a:rPr>
              <a:t>Asigurați </a:t>
            </a:r>
            <a:r>
              <a:rPr lang="vi-VN" b="1" dirty="0">
                <a:ea typeface="+mn-lt"/>
                <a:cs typeface="+mn-lt"/>
              </a:rPr>
              <a:t>transport</a:t>
            </a:r>
            <a:r>
              <a:rPr lang="vi-VN" dirty="0">
                <a:ea typeface="+mn-lt"/>
                <a:cs typeface="+mn-lt"/>
              </a:rPr>
              <a:t> la o unitate de sănătate.</a:t>
            </a:r>
          </a:p>
          <a:p>
            <a:endParaRPr lang="en-US" dirty="0">
              <a:latin typeface="Calibri (Body)"/>
              <a:cs typeface="Calibri"/>
            </a:endParaRPr>
          </a:p>
        </p:txBody>
      </p:sp>
      <p:sp>
        <p:nvSpPr>
          <p:cNvPr id="4" name="Date Placeholder 3">
            <a:extLst>
              <a:ext uri="{FF2B5EF4-FFF2-40B4-BE49-F238E27FC236}">
                <a16:creationId xmlns="" xmlns:a16="http://schemas.microsoft.com/office/drawing/2014/main" id="{24C47EEF-BC72-2207-69BE-F7B1A5F3D42C}"/>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40914045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A1E95D-982B-722E-BE89-83A95F4B1127}"/>
              </a:ext>
            </a:extLst>
          </p:cNvPr>
          <p:cNvSpPr>
            <a:spLocks noGrp="1"/>
          </p:cNvSpPr>
          <p:nvPr>
            <p:ph type="title"/>
          </p:nvPr>
        </p:nvSpPr>
        <p:spPr>
          <a:xfrm>
            <a:off x="4176403" y="428179"/>
            <a:ext cx="5304747" cy="699896"/>
          </a:xfrm>
        </p:spPr>
        <p:txBody>
          <a:bodyPr/>
          <a:lstStyle/>
          <a:p>
            <a:r>
              <a:rPr lang="ro-RO" dirty="0" smtClean="0">
                <a:latin typeface="Open Sans"/>
                <a:ea typeface="Open Sans"/>
                <a:cs typeface="Open Sans"/>
              </a:rPr>
              <a:t>Leziunea coloanei vertebrale</a:t>
            </a:r>
            <a:endParaRPr lang="en-US" dirty="0" err="1"/>
          </a:p>
        </p:txBody>
      </p:sp>
      <p:sp>
        <p:nvSpPr>
          <p:cNvPr id="3" name="Content Placeholder 2">
            <a:extLst>
              <a:ext uri="{FF2B5EF4-FFF2-40B4-BE49-F238E27FC236}">
                <a16:creationId xmlns="" xmlns:a16="http://schemas.microsoft.com/office/drawing/2014/main" id="{2AFF8042-D32E-B807-3002-FB08606076BB}"/>
              </a:ext>
            </a:extLst>
          </p:cNvPr>
          <p:cNvSpPr>
            <a:spLocks noGrp="1"/>
          </p:cNvSpPr>
          <p:nvPr>
            <p:ph idx="1"/>
          </p:nvPr>
        </p:nvSpPr>
        <p:spPr>
          <a:xfrm>
            <a:off x="457200" y="1600200"/>
            <a:ext cx="8229600" cy="2073174"/>
          </a:xfrm>
        </p:spPr>
        <p:txBody>
          <a:bodyPr vert="horz" lIns="91440" tIns="45720" rIns="91440" bIns="45720" rtlCol="0" anchor="t">
            <a:normAutofit lnSpcReduction="10000"/>
          </a:bodyPr>
          <a:lstStyle/>
          <a:p>
            <a:pPr marL="0" indent="0">
              <a:buNone/>
            </a:pPr>
            <a:r>
              <a:rPr lang="vi-VN" sz="2400" dirty="0">
                <a:latin typeface="Calibri (Body)"/>
                <a:ea typeface="+mn-lt"/>
                <a:cs typeface="+mn-lt"/>
              </a:rPr>
              <a:t>În cazul unei leziuni ale coloanei vertebrale, este important să se asigure odihna strictă a persoanei accidentate și să se apeleze la SMU. Persoana care acordă primul ajutor poate stabiliza capul și gâtul cu mâinile (dacă victima este conștientă) sau poate lua o prindere triplă care deschide căile respiratorii (dacă victima este inconștientă).</a:t>
            </a:r>
            <a:endParaRPr lang="en-US" dirty="0">
              <a:latin typeface="Calibri (Body)"/>
              <a:cs typeface="Calibri"/>
            </a:endParaRPr>
          </a:p>
        </p:txBody>
      </p:sp>
      <p:sp>
        <p:nvSpPr>
          <p:cNvPr id="4" name="Date Placeholder 3">
            <a:extLst>
              <a:ext uri="{FF2B5EF4-FFF2-40B4-BE49-F238E27FC236}">
                <a16:creationId xmlns="" xmlns:a16="http://schemas.microsoft.com/office/drawing/2014/main" id="{9D81F687-7AC1-3107-473C-2D62DA5F2826}"/>
              </a:ext>
            </a:extLst>
          </p:cNvPr>
          <p:cNvSpPr>
            <a:spLocks noGrp="1"/>
          </p:cNvSpPr>
          <p:nvPr>
            <p:ph type="dt" sz="half" idx="10"/>
          </p:nvPr>
        </p:nvSpPr>
        <p:spPr/>
        <p:txBody>
          <a:bodyPr/>
          <a:lstStyle/>
          <a:p>
            <a:endParaRPr lang="en-GB"/>
          </a:p>
        </p:txBody>
      </p:sp>
      <p:pic>
        <p:nvPicPr>
          <p:cNvPr id="5" name="Picture 5">
            <a:extLst>
              <a:ext uri="{FF2B5EF4-FFF2-40B4-BE49-F238E27FC236}">
                <a16:creationId xmlns="" xmlns:a16="http://schemas.microsoft.com/office/drawing/2014/main" id="{2B924CAD-DB4C-05C4-5507-B0CB8D064E65}"/>
              </a:ext>
            </a:extLst>
          </p:cNvPr>
          <p:cNvPicPr>
            <a:picLocks noChangeAspect="1"/>
          </p:cNvPicPr>
          <p:nvPr/>
        </p:nvPicPr>
        <p:blipFill>
          <a:blip r:embed="rId2" cstate="print"/>
          <a:stretch>
            <a:fillRect/>
          </a:stretch>
        </p:blipFill>
        <p:spPr>
          <a:xfrm>
            <a:off x="737799" y="3675220"/>
            <a:ext cx="3547715" cy="2509776"/>
          </a:xfrm>
          <a:prstGeom prst="rect">
            <a:avLst/>
          </a:prstGeom>
        </p:spPr>
      </p:pic>
      <p:pic>
        <p:nvPicPr>
          <p:cNvPr id="6" name="Picture 6" descr="A picture containing person&#10;&#10;Description automatically generated">
            <a:extLst>
              <a:ext uri="{FF2B5EF4-FFF2-40B4-BE49-F238E27FC236}">
                <a16:creationId xmlns="" xmlns:a16="http://schemas.microsoft.com/office/drawing/2014/main" id="{62295242-D08E-2E0C-2279-E63BC70B7979}"/>
              </a:ext>
            </a:extLst>
          </p:cNvPr>
          <p:cNvPicPr>
            <a:picLocks noChangeAspect="1"/>
          </p:cNvPicPr>
          <p:nvPr/>
        </p:nvPicPr>
        <p:blipFill>
          <a:blip r:embed="rId3" cstate="print"/>
          <a:stretch>
            <a:fillRect/>
          </a:stretch>
        </p:blipFill>
        <p:spPr>
          <a:xfrm>
            <a:off x="5417722" y="3685003"/>
            <a:ext cx="2743200" cy="2499994"/>
          </a:xfrm>
          <a:prstGeom prst="rect">
            <a:avLst/>
          </a:prstGeom>
        </p:spPr>
      </p:pic>
    </p:spTree>
    <p:extLst>
      <p:ext uri="{BB962C8B-B14F-4D97-AF65-F5344CB8AC3E}">
        <p14:creationId xmlns:p14="http://schemas.microsoft.com/office/powerpoint/2010/main" xmlns="" val="2853939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830F11-056D-0A08-93B7-04B5BB572C08}"/>
              </a:ext>
            </a:extLst>
          </p:cNvPr>
          <p:cNvSpPr>
            <a:spLocks noGrp="1"/>
          </p:cNvSpPr>
          <p:nvPr>
            <p:ph type="title"/>
          </p:nvPr>
        </p:nvSpPr>
        <p:spPr/>
        <p:txBody>
          <a:bodyPr/>
          <a:lstStyle/>
          <a:p>
            <a:r>
              <a:rPr lang="en-US" dirty="0" err="1">
                <a:latin typeface="Open Sans"/>
                <a:ea typeface="Open Sans"/>
                <a:cs typeface="Open Sans"/>
              </a:rPr>
              <a:t>Entorse</a:t>
            </a:r>
            <a:r>
              <a:rPr lang="en-US" dirty="0">
                <a:latin typeface="Open Sans"/>
                <a:ea typeface="Open Sans"/>
                <a:cs typeface="Open Sans"/>
              </a:rPr>
              <a:t> </a:t>
            </a:r>
            <a:r>
              <a:rPr lang="en-US" dirty="0" err="1">
                <a:latin typeface="Open Sans"/>
                <a:ea typeface="Open Sans"/>
                <a:cs typeface="Open Sans"/>
              </a:rPr>
              <a:t>și</a:t>
            </a:r>
            <a:r>
              <a:rPr lang="en-US" dirty="0">
                <a:latin typeface="Open Sans"/>
                <a:ea typeface="Open Sans"/>
                <a:cs typeface="Open Sans"/>
              </a:rPr>
              <a:t> </a:t>
            </a:r>
            <a:r>
              <a:rPr lang="en-US" dirty="0" err="1">
                <a:latin typeface="Open Sans"/>
                <a:ea typeface="Open Sans"/>
                <a:cs typeface="Open Sans"/>
              </a:rPr>
              <a:t>luxații</a:t>
            </a:r>
            <a:endParaRPr lang="en-US" dirty="0"/>
          </a:p>
        </p:txBody>
      </p:sp>
      <p:sp>
        <p:nvSpPr>
          <p:cNvPr id="3" name="Content Placeholder 2">
            <a:extLst>
              <a:ext uri="{FF2B5EF4-FFF2-40B4-BE49-F238E27FC236}">
                <a16:creationId xmlns="" xmlns:a16="http://schemas.microsoft.com/office/drawing/2014/main" id="{60A65D1F-FD43-6797-B894-32C4E528B7BF}"/>
              </a:ext>
            </a:extLst>
          </p:cNvPr>
          <p:cNvSpPr>
            <a:spLocks noGrp="1"/>
          </p:cNvSpPr>
          <p:nvPr>
            <p:ph idx="1"/>
          </p:nvPr>
        </p:nvSpPr>
        <p:spPr>
          <a:xfrm>
            <a:off x="95250" y="1482466"/>
            <a:ext cx="8066162" cy="4918410"/>
          </a:xfrm>
        </p:spPr>
        <p:txBody>
          <a:bodyPr vert="horz" lIns="91440" tIns="45720" rIns="91440" bIns="45720" rtlCol="0" anchor="t">
            <a:noAutofit/>
          </a:bodyPr>
          <a:lstStyle/>
          <a:p>
            <a:pPr marL="0" indent="0">
              <a:buNone/>
            </a:pPr>
            <a:r>
              <a:rPr lang="vi-VN" sz="2000" dirty="0">
                <a:ea typeface="+mn-lt"/>
                <a:cs typeface="+mn-lt"/>
              </a:rPr>
              <a:t>După o leziune, articulația poate fi parțial (entorsă) sau complet (dislocată) deplasată din poziția sa normală. Aceste leziuni afectează cel mai adesea: articulația gleznei, articulația umărului și articulația mâinii.</a:t>
            </a:r>
          </a:p>
          <a:p>
            <a:pPr marL="0" indent="0">
              <a:buNone/>
            </a:pPr>
            <a:r>
              <a:rPr lang="vi-VN" sz="2000" dirty="0">
                <a:ea typeface="+mn-lt"/>
                <a:cs typeface="+mn-lt"/>
              </a:rPr>
              <a:t>Cel mai important lucru cu aceste leziuni este să nu încercați să puneți articulația la loc, pentru că astfel accidentarea se poate agrava</a:t>
            </a:r>
            <a:r>
              <a:rPr lang="vi-VN" sz="2000" dirty="0" smtClean="0">
                <a:ea typeface="+mn-lt"/>
                <a:cs typeface="+mn-lt"/>
              </a:rPr>
              <a:t>.</a:t>
            </a:r>
            <a:endParaRPr lang="ro-RO" sz="2000" dirty="0" smtClean="0">
              <a:ea typeface="+mn-lt"/>
              <a:cs typeface="+mn-lt"/>
            </a:endParaRPr>
          </a:p>
          <a:p>
            <a:pPr marL="0" indent="0">
              <a:buNone/>
            </a:pPr>
            <a:r>
              <a:rPr lang="vi-VN" sz="2000" dirty="0" smtClean="0">
                <a:ea typeface="+mn-lt"/>
                <a:cs typeface="+mn-lt"/>
              </a:rPr>
              <a:t> </a:t>
            </a:r>
            <a:r>
              <a:rPr lang="vi-VN" sz="2000" dirty="0">
                <a:ea typeface="+mn-lt"/>
                <a:cs typeface="+mn-lt"/>
              </a:rPr>
              <a:t>Măsuri de prim ajutor pentru leziuni articulare:</a:t>
            </a:r>
          </a:p>
          <a:p>
            <a:pPr marL="400050" lvl="1" indent="0">
              <a:buNone/>
            </a:pPr>
            <a:r>
              <a:rPr lang="vi-VN" sz="2000" dirty="0" smtClean="0">
                <a:ea typeface="+mn-lt"/>
                <a:cs typeface="+mn-lt"/>
              </a:rPr>
              <a:t>•</a:t>
            </a:r>
            <a:r>
              <a:rPr lang="ro-RO" sz="2000" dirty="0" smtClean="0">
                <a:ea typeface="+mn-lt"/>
                <a:cs typeface="+mn-lt"/>
              </a:rPr>
              <a:t> </a:t>
            </a:r>
            <a:r>
              <a:rPr lang="vi-VN" sz="2000" dirty="0" smtClean="0">
                <a:ea typeface="+mn-lt"/>
                <a:cs typeface="+mn-lt"/>
              </a:rPr>
              <a:t>Asigurați </a:t>
            </a:r>
            <a:r>
              <a:rPr lang="vi-VN" sz="2000" dirty="0">
                <a:ea typeface="+mn-lt"/>
                <a:cs typeface="+mn-lt"/>
              </a:rPr>
              <a:t>stare de repaus a persoanei accidentate (de preferință în poziție culcat),</a:t>
            </a:r>
          </a:p>
          <a:p>
            <a:pPr marL="400050" lvl="1" indent="0">
              <a:buNone/>
            </a:pPr>
            <a:r>
              <a:rPr lang="vi-VN" sz="2000" dirty="0" smtClean="0">
                <a:ea typeface="+mn-lt"/>
                <a:cs typeface="+mn-lt"/>
              </a:rPr>
              <a:t>•</a:t>
            </a:r>
            <a:r>
              <a:rPr lang="ro-RO" sz="2000" dirty="0" smtClean="0">
                <a:ea typeface="+mn-lt"/>
                <a:cs typeface="+mn-lt"/>
              </a:rPr>
              <a:t>  </a:t>
            </a:r>
            <a:r>
              <a:rPr lang="vi-VN" sz="2000" dirty="0" smtClean="0">
                <a:ea typeface="+mn-lt"/>
                <a:cs typeface="+mn-lt"/>
              </a:rPr>
              <a:t>Puneți </a:t>
            </a:r>
            <a:r>
              <a:rPr lang="vi-VN" sz="2000" dirty="0">
                <a:ea typeface="+mn-lt"/>
                <a:cs typeface="+mn-lt"/>
              </a:rPr>
              <a:t>o compresă rece pe rănire și fixați-o,</a:t>
            </a:r>
          </a:p>
          <a:p>
            <a:pPr marL="400050" lvl="1" indent="0">
              <a:buNone/>
            </a:pPr>
            <a:r>
              <a:rPr lang="vi-VN" sz="2000" dirty="0" smtClean="0">
                <a:ea typeface="+mn-lt"/>
                <a:cs typeface="+mn-lt"/>
              </a:rPr>
              <a:t>•</a:t>
            </a:r>
            <a:r>
              <a:rPr lang="ro-RO" sz="2000" dirty="0" smtClean="0">
                <a:ea typeface="+mn-lt"/>
                <a:cs typeface="+mn-lt"/>
              </a:rPr>
              <a:t> </a:t>
            </a:r>
            <a:r>
              <a:rPr lang="vi-VN" sz="2000" dirty="0" smtClean="0">
                <a:ea typeface="+mn-lt"/>
                <a:cs typeface="+mn-lt"/>
              </a:rPr>
              <a:t>Articulație </a:t>
            </a:r>
            <a:r>
              <a:rPr lang="vi-VN" sz="2000" dirty="0">
                <a:ea typeface="+mn-lt"/>
                <a:cs typeface="+mn-lt"/>
              </a:rPr>
              <a:t>lezată ușor ridicată, așa-zisă ridicare pentru a preveni umflarea,</a:t>
            </a:r>
          </a:p>
          <a:p>
            <a:pPr marL="400050" lvl="1" indent="0">
              <a:buNone/>
            </a:pPr>
            <a:r>
              <a:rPr lang="vi-VN" sz="2000" dirty="0" smtClean="0">
                <a:ea typeface="+mn-lt"/>
                <a:cs typeface="+mn-lt"/>
              </a:rPr>
              <a:t>•</a:t>
            </a:r>
            <a:r>
              <a:rPr lang="ro-RO" sz="2000" dirty="0" smtClean="0">
                <a:ea typeface="+mn-lt"/>
                <a:cs typeface="+mn-lt"/>
              </a:rPr>
              <a:t> </a:t>
            </a:r>
            <a:r>
              <a:rPr lang="vi-VN" sz="2000" dirty="0" smtClean="0">
                <a:ea typeface="+mn-lt"/>
                <a:cs typeface="+mn-lt"/>
              </a:rPr>
              <a:t>Asigurați </a:t>
            </a:r>
            <a:r>
              <a:rPr lang="vi-VN" sz="2000" dirty="0">
                <a:ea typeface="+mn-lt"/>
                <a:cs typeface="+mn-lt"/>
              </a:rPr>
              <a:t>transport la o unitate de sănătate.</a:t>
            </a:r>
          </a:p>
        </p:txBody>
      </p:sp>
      <p:sp>
        <p:nvSpPr>
          <p:cNvPr id="4" name="Date Placeholder 3">
            <a:extLst>
              <a:ext uri="{FF2B5EF4-FFF2-40B4-BE49-F238E27FC236}">
                <a16:creationId xmlns="" xmlns:a16="http://schemas.microsoft.com/office/drawing/2014/main" id="{21D6A4A6-E134-C101-DAC0-D7D97F558C30}"/>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36240563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830F11-056D-0A08-93B7-04B5BB572C08}"/>
              </a:ext>
            </a:extLst>
          </p:cNvPr>
          <p:cNvSpPr>
            <a:spLocks noGrp="1"/>
          </p:cNvSpPr>
          <p:nvPr>
            <p:ph type="title"/>
          </p:nvPr>
        </p:nvSpPr>
        <p:spPr/>
        <p:txBody>
          <a:bodyPr/>
          <a:lstStyle/>
          <a:p>
            <a:r>
              <a:rPr lang="en-US" dirty="0" err="1">
                <a:latin typeface="Open Sans"/>
                <a:ea typeface="Open Sans"/>
                <a:cs typeface="Open Sans"/>
              </a:rPr>
              <a:t>Entorse</a:t>
            </a:r>
            <a:r>
              <a:rPr lang="en-US" dirty="0">
                <a:latin typeface="Open Sans"/>
                <a:ea typeface="Open Sans"/>
                <a:cs typeface="Open Sans"/>
              </a:rPr>
              <a:t> </a:t>
            </a:r>
            <a:r>
              <a:rPr lang="en-US" dirty="0" err="1">
                <a:latin typeface="Open Sans"/>
                <a:ea typeface="Open Sans"/>
                <a:cs typeface="Open Sans"/>
              </a:rPr>
              <a:t>și</a:t>
            </a:r>
            <a:r>
              <a:rPr lang="en-US" dirty="0">
                <a:latin typeface="Open Sans"/>
                <a:ea typeface="Open Sans"/>
                <a:cs typeface="Open Sans"/>
              </a:rPr>
              <a:t> </a:t>
            </a:r>
            <a:r>
              <a:rPr lang="en-US" dirty="0" err="1">
                <a:latin typeface="Open Sans"/>
                <a:ea typeface="Open Sans"/>
                <a:cs typeface="Open Sans"/>
              </a:rPr>
              <a:t>luxații</a:t>
            </a:r>
            <a:endParaRPr lang="en-US" dirty="0"/>
          </a:p>
        </p:txBody>
      </p:sp>
      <p:sp>
        <p:nvSpPr>
          <p:cNvPr id="3" name="Content Placeholder 2">
            <a:extLst>
              <a:ext uri="{FF2B5EF4-FFF2-40B4-BE49-F238E27FC236}">
                <a16:creationId xmlns="" xmlns:a16="http://schemas.microsoft.com/office/drawing/2014/main" id="{60A65D1F-FD43-6797-B894-32C4E528B7BF}"/>
              </a:ext>
            </a:extLst>
          </p:cNvPr>
          <p:cNvSpPr>
            <a:spLocks noGrp="1"/>
          </p:cNvSpPr>
          <p:nvPr>
            <p:ph idx="1"/>
          </p:nvPr>
        </p:nvSpPr>
        <p:spPr>
          <a:xfrm>
            <a:off x="182488" y="1063366"/>
            <a:ext cx="6659814" cy="4918410"/>
          </a:xfrm>
        </p:spPr>
        <p:txBody>
          <a:bodyPr vert="horz" lIns="91440" tIns="45720" rIns="91440" bIns="45720" rtlCol="0" anchor="t">
            <a:noAutofit/>
          </a:bodyPr>
          <a:lstStyle/>
          <a:p>
            <a:pPr marL="0" indent="0">
              <a:buNone/>
            </a:pPr>
            <a:r>
              <a:rPr lang="vi-VN" sz="2200" dirty="0">
                <a:ea typeface="+mn-lt"/>
                <a:cs typeface="+mn-lt"/>
              </a:rPr>
              <a:t>După o leziune, articulația poate fi parțial (entorsă) sau </a:t>
            </a:r>
            <a:r>
              <a:rPr lang="vi-VN" sz="2200" b="1" dirty="0">
                <a:ea typeface="+mn-lt"/>
                <a:cs typeface="+mn-lt"/>
              </a:rPr>
              <a:t>complet</a:t>
            </a:r>
            <a:r>
              <a:rPr lang="vi-VN" sz="2200" dirty="0">
                <a:ea typeface="+mn-lt"/>
                <a:cs typeface="+mn-lt"/>
              </a:rPr>
              <a:t> (dislocată) deplasată din poziția sa normală. Aceste leziuni afectează cel mai adesea: </a:t>
            </a:r>
            <a:r>
              <a:rPr lang="vi-VN" sz="2200" b="1" dirty="0">
                <a:ea typeface="+mn-lt"/>
                <a:cs typeface="+mn-lt"/>
              </a:rPr>
              <a:t>articulația gleznei, articulația umărului și articulația mâinii</a:t>
            </a:r>
            <a:r>
              <a:rPr lang="vi-VN" sz="2200" b="1" dirty="0" smtClean="0">
                <a:ea typeface="+mn-lt"/>
                <a:cs typeface="+mn-lt"/>
              </a:rPr>
              <a:t>.</a:t>
            </a:r>
            <a:endParaRPr lang="ro-RO" sz="2200" b="1" dirty="0" smtClean="0">
              <a:ea typeface="+mn-lt"/>
              <a:cs typeface="+mn-lt"/>
            </a:endParaRPr>
          </a:p>
          <a:p>
            <a:pPr marL="0" indent="0">
              <a:buNone/>
            </a:pPr>
            <a:r>
              <a:rPr lang="vi-VN" sz="2200" dirty="0">
                <a:ea typeface="+mn-lt"/>
                <a:cs typeface="+mn-lt"/>
              </a:rPr>
              <a:t>Cel mai important lucru cu aceste leziuni este să nu </a:t>
            </a:r>
            <a:r>
              <a:rPr lang="vi-VN" sz="2200" u="sng" dirty="0">
                <a:ea typeface="+mn-lt"/>
                <a:cs typeface="+mn-lt"/>
              </a:rPr>
              <a:t>încercați să puneți articulația la loc</a:t>
            </a:r>
            <a:r>
              <a:rPr lang="vi-VN" sz="2200" dirty="0">
                <a:ea typeface="+mn-lt"/>
                <a:cs typeface="+mn-lt"/>
              </a:rPr>
              <a:t>, pentru că astfel accidentarea se poate agrava. Măsuri de prim ajutor pentru leziuni articulare</a:t>
            </a:r>
            <a:r>
              <a:rPr lang="vi-VN" sz="2200" dirty="0" smtClean="0">
                <a:ea typeface="+mn-lt"/>
                <a:cs typeface="+mn-lt"/>
              </a:rPr>
              <a:t>:</a:t>
            </a:r>
            <a:endParaRPr lang="ro-RO" sz="2200" dirty="0" smtClean="0">
              <a:ea typeface="+mn-lt"/>
              <a:cs typeface="+mn-lt"/>
            </a:endParaRPr>
          </a:p>
          <a:p>
            <a:pPr marL="0" indent="0">
              <a:buNone/>
            </a:pPr>
            <a:r>
              <a:rPr lang="vi-VN" sz="2200" dirty="0" smtClean="0">
                <a:ea typeface="+mn-lt"/>
                <a:cs typeface="+mn-lt"/>
              </a:rPr>
              <a:t>•</a:t>
            </a:r>
            <a:r>
              <a:rPr lang="ro-RO" sz="2200" dirty="0" smtClean="0">
                <a:ea typeface="+mn-lt"/>
                <a:cs typeface="+mn-lt"/>
              </a:rPr>
              <a:t> </a:t>
            </a:r>
            <a:r>
              <a:rPr lang="vi-VN" sz="2200" dirty="0" smtClean="0">
                <a:ea typeface="+mn-lt"/>
                <a:cs typeface="+mn-lt"/>
              </a:rPr>
              <a:t>Asigurați </a:t>
            </a:r>
            <a:r>
              <a:rPr lang="vi-VN" sz="2200" dirty="0">
                <a:ea typeface="+mn-lt"/>
                <a:cs typeface="+mn-lt"/>
              </a:rPr>
              <a:t>stare de repaus a persoanei accidentate (de preferință în poziție culcat),</a:t>
            </a:r>
          </a:p>
          <a:p>
            <a:pPr marL="0" indent="0">
              <a:buNone/>
            </a:pPr>
            <a:r>
              <a:rPr lang="vi-VN" sz="2200" dirty="0" smtClean="0">
                <a:ea typeface="+mn-lt"/>
                <a:cs typeface="+mn-lt"/>
              </a:rPr>
              <a:t>•</a:t>
            </a:r>
            <a:r>
              <a:rPr lang="ro-RO" sz="2200" dirty="0" smtClean="0">
                <a:ea typeface="+mn-lt"/>
                <a:cs typeface="+mn-lt"/>
              </a:rPr>
              <a:t> </a:t>
            </a:r>
            <a:r>
              <a:rPr lang="vi-VN" sz="2200" dirty="0" smtClean="0">
                <a:ea typeface="+mn-lt"/>
                <a:cs typeface="+mn-lt"/>
              </a:rPr>
              <a:t>Puneți </a:t>
            </a:r>
            <a:r>
              <a:rPr lang="vi-VN" sz="2200" dirty="0">
                <a:ea typeface="+mn-lt"/>
                <a:cs typeface="+mn-lt"/>
              </a:rPr>
              <a:t>o compresă rece pe rănire și fixați-o,</a:t>
            </a:r>
          </a:p>
          <a:p>
            <a:pPr marL="0" indent="0">
              <a:buNone/>
            </a:pPr>
            <a:r>
              <a:rPr lang="vi-VN" sz="2200" dirty="0" smtClean="0">
                <a:ea typeface="+mn-lt"/>
                <a:cs typeface="+mn-lt"/>
              </a:rPr>
              <a:t>•</a:t>
            </a:r>
            <a:r>
              <a:rPr lang="ro-RO" sz="2200" dirty="0" smtClean="0">
                <a:ea typeface="+mn-lt"/>
                <a:cs typeface="+mn-lt"/>
              </a:rPr>
              <a:t> </a:t>
            </a:r>
            <a:r>
              <a:rPr lang="vi-VN" sz="2200" dirty="0" smtClean="0">
                <a:ea typeface="+mn-lt"/>
                <a:cs typeface="+mn-lt"/>
              </a:rPr>
              <a:t>Articulație </a:t>
            </a:r>
            <a:r>
              <a:rPr lang="vi-VN" sz="2200" dirty="0">
                <a:ea typeface="+mn-lt"/>
                <a:cs typeface="+mn-lt"/>
              </a:rPr>
              <a:t>lezată ușor ridicată, așa-zisă ridicare pentru a preveni umflarea,</a:t>
            </a:r>
          </a:p>
          <a:p>
            <a:pPr marL="0" indent="0">
              <a:buNone/>
            </a:pPr>
            <a:r>
              <a:rPr lang="vi-VN" sz="2200" dirty="0" smtClean="0">
                <a:ea typeface="+mn-lt"/>
                <a:cs typeface="+mn-lt"/>
              </a:rPr>
              <a:t>•</a:t>
            </a:r>
            <a:r>
              <a:rPr lang="ro-RO" sz="2200" dirty="0" smtClean="0">
                <a:ea typeface="+mn-lt"/>
                <a:cs typeface="+mn-lt"/>
              </a:rPr>
              <a:t> </a:t>
            </a:r>
            <a:r>
              <a:rPr lang="vi-VN" sz="2200" dirty="0" smtClean="0">
                <a:ea typeface="+mn-lt"/>
                <a:cs typeface="+mn-lt"/>
              </a:rPr>
              <a:t>Asigurați </a:t>
            </a:r>
            <a:r>
              <a:rPr lang="vi-VN" sz="2200" dirty="0">
                <a:ea typeface="+mn-lt"/>
                <a:cs typeface="+mn-lt"/>
              </a:rPr>
              <a:t>transport la o unitate de sănătate.</a:t>
            </a:r>
          </a:p>
          <a:p>
            <a:pPr marL="0" indent="0">
              <a:buNone/>
            </a:pPr>
            <a:endParaRPr lang="en-US" dirty="0">
              <a:cs typeface="Calibri"/>
            </a:endParaRPr>
          </a:p>
        </p:txBody>
      </p:sp>
      <p:sp>
        <p:nvSpPr>
          <p:cNvPr id="4" name="Date Placeholder 3">
            <a:extLst>
              <a:ext uri="{FF2B5EF4-FFF2-40B4-BE49-F238E27FC236}">
                <a16:creationId xmlns="" xmlns:a16="http://schemas.microsoft.com/office/drawing/2014/main" id="{21D6A4A6-E134-C101-DAC0-D7D97F558C30}"/>
              </a:ext>
            </a:extLst>
          </p:cNvPr>
          <p:cNvSpPr>
            <a:spLocks noGrp="1"/>
          </p:cNvSpPr>
          <p:nvPr>
            <p:ph type="dt" sz="half" idx="10"/>
          </p:nvPr>
        </p:nvSpPr>
        <p:spPr/>
        <p:txBody>
          <a:bodyPr/>
          <a:lstStyle/>
          <a:p>
            <a:endParaRPr lang="en-GB"/>
          </a:p>
        </p:txBody>
      </p:sp>
      <p:pic>
        <p:nvPicPr>
          <p:cNvPr id="5" name="Picture 5">
            <a:extLst>
              <a:ext uri="{FF2B5EF4-FFF2-40B4-BE49-F238E27FC236}">
                <a16:creationId xmlns="" xmlns:a16="http://schemas.microsoft.com/office/drawing/2014/main" id="{341EC100-9E0E-3A56-4EBA-2155627D61C5}"/>
              </a:ext>
            </a:extLst>
          </p:cNvPr>
          <p:cNvPicPr>
            <a:picLocks noChangeAspect="1"/>
          </p:cNvPicPr>
          <p:nvPr/>
        </p:nvPicPr>
        <p:blipFill>
          <a:blip r:embed="rId2" cstate="print"/>
          <a:stretch>
            <a:fillRect/>
          </a:stretch>
        </p:blipFill>
        <p:spPr>
          <a:xfrm>
            <a:off x="7353590" y="1607067"/>
            <a:ext cx="1363498" cy="4526868"/>
          </a:xfrm>
          <a:prstGeom prst="rect">
            <a:avLst/>
          </a:prstGeom>
        </p:spPr>
      </p:pic>
    </p:spTree>
    <p:extLst>
      <p:ext uri="{BB962C8B-B14F-4D97-AF65-F5344CB8AC3E}">
        <p14:creationId xmlns:p14="http://schemas.microsoft.com/office/powerpoint/2010/main" xmlns="" val="2984129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882822-6CB8-6D99-0970-C6DE5C7329EF}"/>
              </a:ext>
            </a:extLst>
          </p:cNvPr>
          <p:cNvSpPr>
            <a:spLocks noGrp="1"/>
          </p:cNvSpPr>
          <p:nvPr>
            <p:ph type="title"/>
          </p:nvPr>
        </p:nvSpPr>
        <p:spPr/>
        <p:txBody>
          <a:bodyPr/>
          <a:lstStyle/>
          <a:p>
            <a:r>
              <a:rPr lang="ro-RO" dirty="0" smtClean="0">
                <a:latin typeface="Open Sans"/>
                <a:ea typeface="Open Sans"/>
                <a:cs typeface="Open Sans"/>
              </a:rPr>
              <a:t>Stare</a:t>
            </a:r>
            <a:endParaRPr lang="en-US" dirty="0"/>
          </a:p>
        </p:txBody>
      </p:sp>
      <p:sp>
        <p:nvSpPr>
          <p:cNvPr id="3" name="Content Placeholder 2">
            <a:extLst>
              <a:ext uri="{FF2B5EF4-FFF2-40B4-BE49-F238E27FC236}">
                <a16:creationId xmlns="" xmlns:a16="http://schemas.microsoft.com/office/drawing/2014/main" id="{A56D85B8-F9DE-6BB3-6EF9-E2B8CAFB74B2}"/>
              </a:ext>
            </a:extLst>
          </p:cNvPr>
          <p:cNvSpPr>
            <a:spLocks noGrp="1"/>
          </p:cNvSpPr>
          <p:nvPr>
            <p:ph idx="1"/>
          </p:nvPr>
        </p:nvSpPr>
        <p:spPr/>
        <p:txBody>
          <a:bodyPr vert="horz" lIns="91440" tIns="45720" rIns="91440" bIns="45720" rtlCol="0" anchor="t">
            <a:normAutofit fontScale="85000" lnSpcReduction="10000"/>
          </a:bodyPr>
          <a:lstStyle/>
          <a:p>
            <a:pPr marL="0" indent="0">
              <a:buNone/>
            </a:pPr>
            <a:r>
              <a:rPr lang="vi-VN" b="1" dirty="0">
                <a:latin typeface="Calibri" panose="020F0502020204030204" pitchFamily="34" charset="0"/>
                <a:ea typeface="Calibri" panose="020F0502020204030204" pitchFamily="34" charset="0"/>
                <a:cs typeface="Calibri" panose="020F0502020204030204" pitchFamily="34" charset="0"/>
              </a:rPr>
              <a:t>Atacul de astm - </a:t>
            </a:r>
            <a:r>
              <a:rPr lang="vi-VN" dirty="0">
                <a:latin typeface="Calibri" panose="020F0502020204030204" pitchFamily="34" charset="0"/>
                <a:ea typeface="Calibri" panose="020F0502020204030204" pitchFamily="34" charset="0"/>
                <a:cs typeface="Calibri" panose="020F0502020204030204" pitchFamily="34" charset="0"/>
              </a:rPr>
              <a:t>un atac brusc de sufocare care apare din cauza îngustării căilor respiratorii, poate disparea spontan sau după consumarea medicamentelor.Pot există diverse cauze ale acestei afecțiuni, precum: alergie, infecție, răceala, stres emoțional, </a:t>
            </a:r>
            <a:r>
              <a:rPr lang="vi-VN" dirty="0" smtClean="0">
                <a:latin typeface="Calibri" panose="020F0502020204030204" pitchFamily="34" charset="0"/>
                <a:ea typeface="Calibri" panose="020F0502020204030204" pitchFamily="34" charset="0"/>
                <a:cs typeface="Calibri" panose="020F0502020204030204" pitchFamily="34" charset="0"/>
              </a:rPr>
              <a:t>efort </a:t>
            </a:r>
            <a:r>
              <a:rPr lang="vi-VN" dirty="0">
                <a:latin typeface="Calibri" panose="020F0502020204030204" pitchFamily="34" charset="0"/>
                <a:ea typeface="Calibri" panose="020F0502020204030204" pitchFamily="34" charset="0"/>
                <a:cs typeface="Calibri" panose="020F0502020204030204" pitchFamily="34" charset="0"/>
              </a:rPr>
              <a:t>fizic </a:t>
            </a:r>
            <a:r>
              <a:rPr lang="vi-VN" dirty="0" smtClean="0">
                <a:latin typeface="Calibri" panose="020F0502020204030204" pitchFamily="34" charset="0"/>
                <a:ea typeface="Calibri" panose="020F0502020204030204" pitchFamily="34" charset="0"/>
                <a:cs typeface="Calibri" panose="020F0502020204030204" pitchFamily="34" charset="0"/>
              </a:rPr>
              <a:t>...</a:t>
            </a:r>
            <a:endParaRPr lang="ro-RO"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Semne pentru a recunoaște această afecțiune:</a:t>
            </a:r>
          </a:p>
          <a:p>
            <a:pPr marL="400050" lvl="1" indent="0">
              <a:buNone/>
            </a:pP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Atacul </a:t>
            </a:r>
            <a:r>
              <a:rPr lang="vi-VN" dirty="0">
                <a:latin typeface="Calibri" panose="020F0502020204030204" pitchFamily="34" charset="0"/>
                <a:ea typeface="Calibri" panose="020F0502020204030204" pitchFamily="34" charset="0"/>
                <a:cs typeface="Calibri" panose="020F0502020204030204" pitchFamily="34" charset="0"/>
              </a:rPr>
              <a:t>brusc de dificultăți de respirație cu respirație </a:t>
            </a:r>
            <a:r>
              <a:rPr lang="vi-VN" u="sng" dirty="0">
                <a:latin typeface="Calibri" panose="020F0502020204030204" pitchFamily="34" charset="0"/>
                <a:ea typeface="Calibri" panose="020F0502020204030204" pitchFamily="34" charset="0"/>
                <a:cs typeface="Calibri" panose="020F0502020204030204" pitchFamily="34" charset="0"/>
              </a:rPr>
              <a:t>șuierătoare</a:t>
            </a:r>
          </a:p>
          <a:p>
            <a:pPr marL="400050" lvl="1" indent="0">
              <a:buNone/>
            </a:pP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Tuse </a:t>
            </a:r>
            <a:r>
              <a:rPr lang="vi-VN" dirty="0">
                <a:latin typeface="Calibri" panose="020F0502020204030204" pitchFamily="34" charset="0"/>
                <a:ea typeface="Calibri" panose="020F0502020204030204" pitchFamily="34" charset="0"/>
                <a:cs typeface="Calibri" panose="020F0502020204030204" pitchFamily="34" charset="0"/>
              </a:rPr>
              <a:t>și expectorație</a:t>
            </a:r>
          </a:p>
          <a:p>
            <a:pPr marL="400050" lvl="1" indent="0">
              <a:buNone/>
            </a:pP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Respirație </a:t>
            </a:r>
            <a:r>
              <a:rPr lang="vi-VN" dirty="0">
                <a:latin typeface="Calibri" panose="020F0502020204030204" pitchFamily="34" charset="0"/>
                <a:ea typeface="Calibri" panose="020F0502020204030204" pitchFamily="34" charset="0"/>
                <a:cs typeface="Calibri" panose="020F0502020204030204" pitchFamily="34" charset="0"/>
              </a:rPr>
              <a:t>și ritm cardiac rapid</a:t>
            </a:r>
          </a:p>
          <a:p>
            <a:pPr marL="400050" lvl="1" indent="0">
              <a:buNone/>
            </a:pPr>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Frică</a:t>
            </a:r>
            <a:r>
              <a:rPr lang="vi-VN" dirty="0">
                <a:latin typeface="Calibri" panose="020F0502020204030204" pitchFamily="34" charset="0"/>
                <a:ea typeface="Calibri" panose="020F0502020204030204" pitchFamily="34" charset="0"/>
                <a:cs typeface="Calibri" panose="020F0502020204030204" pitchFamily="34" charset="0"/>
              </a:rPr>
              <a:t>, anxietate și transpirație</a:t>
            </a:r>
          </a:p>
          <a:p>
            <a:pPr marL="0" indent="0">
              <a:buNone/>
            </a:pPr>
            <a:endParaRPr lang="en-US" dirty="0">
              <a:cs typeface="Calibri"/>
            </a:endParaRPr>
          </a:p>
        </p:txBody>
      </p:sp>
      <p:sp>
        <p:nvSpPr>
          <p:cNvPr id="4" name="Date Placeholder 3">
            <a:extLst>
              <a:ext uri="{FF2B5EF4-FFF2-40B4-BE49-F238E27FC236}">
                <a16:creationId xmlns="" xmlns:a16="http://schemas.microsoft.com/office/drawing/2014/main" id="{5F50427B-B32F-E7A2-F9AC-1665246B5AD8}"/>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419637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Open Sans"/>
                <a:ea typeface="Open Sans"/>
                <a:cs typeface="Open Sans"/>
              </a:rPr>
              <a:t>Stare</a:t>
            </a:r>
            <a:endParaRPr lang="en-US" dirty="0"/>
          </a:p>
        </p:txBody>
      </p:sp>
      <p:sp>
        <p:nvSpPr>
          <p:cNvPr id="3" name="Content Placeholder 2"/>
          <p:cNvSpPr>
            <a:spLocks noGrp="1"/>
          </p:cNvSpPr>
          <p:nvPr>
            <p:ph idx="1"/>
          </p:nvPr>
        </p:nvSpPr>
        <p:spPr/>
        <p:txBody>
          <a:bodyPr>
            <a:normAutofit fontScale="85000" lnSpcReduction="20000"/>
          </a:bodyPr>
          <a:lstStyle/>
          <a:p>
            <a:r>
              <a:rPr lang="vi-VN" dirty="0" smtClean="0">
                <a:latin typeface="Calibri" panose="020F0502020204030204" pitchFamily="34" charset="0"/>
                <a:ea typeface="Calibri" panose="020F0502020204030204" pitchFamily="34" charset="0"/>
                <a:cs typeface="Calibri" panose="020F0502020204030204" pitchFamily="34" charset="0"/>
              </a:rPr>
              <a:t>Măsuri de prim ajutor:</a:t>
            </a:r>
          </a:p>
          <a:p>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Așezați persoana în poziție șezând, aplecată în față, sprijinită pe genunchi</a:t>
            </a:r>
          </a:p>
          <a:p>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Eliberați-o de haine și pantofi strâmți, bijuterii, curele...</a:t>
            </a:r>
          </a:p>
          <a:p>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Asigurați aer proaspăt și un mediu liniștit, dacă este posibil</a:t>
            </a:r>
          </a:p>
          <a:p>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Dacă persoana accidentată are medicamente la ea, ajutați-o să-le ia</a:t>
            </a:r>
          </a:p>
          <a:p>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Verificați respirația și pulsul (aplicați RCP dacă respirația se oprește)</a:t>
            </a:r>
            <a:endParaRPr lang="en-GB" dirty="0" smtClean="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Date Placeholder 3"/>
          <p:cNvSpPr>
            <a:spLocks noGrp="1"/>
          </p:cNvSpPr>
          <p:nvPr>
            <p:ph type="dt" sz="half" idx="10"/>
          </p:nvPr>
        </p:nvSpPr>
        <p:spPr/>
        <p:txBody>
          <a:bodyPr/>
          <a:lstStyle/>
          <a:p>
            <a:endParaRPr lang="en-GB"/>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882822-6CB8-6D99-0970-C6DE5C7329EF}"/>
              </a:ext>
            </a:extLst>
          </p:cNvPr>
          <p:cNvSpPr>
            <a:spLocks noGrp="1"/>
          </p:cNvSpPr>
          <p:nvPr>
            <p:ph type="title"/>
          </p:nvPr>
        </p:nvSpPr>
        <p:spPr/>
        <p:txBody>
          <a:bodyPr/>
          <a:lstStyle/>
          <a:p>
            <a:r>
              <a:rPr lang="ro-RO" dirty="0" smtClean="0">
                <a:latin typeface="Open Sans"/>
                <a:ea typeface="Open Sans"/>
                <a:cs typeface="Open Sans"/>
              </a:rPr>
              <a:t>Stare</a:t>
            </a:r>
            <a:endParaRPr lang="en-US" dirty="0"/>
          </a:p>
        </p:txBody>
      </p:sp>
      <p:sp>
        <p:nvSpPr>
          <p:cNvPr id="3" name="Content Placeholder 2">
            <a:extLst>
              <a:ext uri="{FF2B5EF4-FFF2-40B4-BE49-F238E27FC236}">
                <a16:creationId xmlns="" xmlns:a16="http://schemas.microsoft.com/office/drawing/2014/main" id="{A56D85B8-F9DE-6BB3-6EF9-E2B8CAFB74B2}"/>
              </a:ext>
            </a:extLst>
          </p:cNvPr>
          <p:cNvSpPr>
            <a:spLocks noGrp="1"/>
          </p:cNvSpPr>
          <p:nvPr>
            <p:ph idx="1"/>
          </p:nvPr>
        </p:nvSpPr>
        <p:spPr/>
        <p:txBody>
          <a:bodyPr vert="horz" lIns="91440" tIns="45720" rIns="91440" bIns="45720" rtlCol="0" anchor="t">
            <a:normAutofit/>
          </a:bodyPr>
          <a:lstStyle/>
          <a:p>
            <a:pPr marL="0" indent="0">
              <a:buNone/>
            </a:pPr>
            <a:r>
              <a:rPr lang="vi-VN" b="1" dirty="0">
                <a:latin typeface="Calibri" panose="020F0502020204030204" pitchFamily="34" charset="0"/>
                <a:ea typeface="Calibri" panose="020F0502020204030204" pitchFamily="34" charset="0"/>
                <a:cs typeface="Calibri" panose="020F0502020204030204" pitchFamily="34" charset="0"/>
              </a:rPr>
              <a:t>Șocul anafilactic - </a:t>
            </a:r>
            <a:r>
              <a:rPr lang="vi-VN" dirty="0">
                <a:latin typeface="Calibri" panose="020F0502020204030204" pitchFamily="34" charset="0"/>
                <a:ea typeface="Calibri" panose="020F0502020204030204" pitchFamily="34" charset="0"/>
                <a:cs typeface="Calibri" panose="020F0502020204030204" pitchFamily="34" charset="0"/>
              </a:rPr>
              <a:t>cea mai severă formă de reacție </a:t>
            </a:r>
            <a:r>
              <a:rPr lang="vi-VN" dirty="0" smtClean="0">
                <a:latin typeface="Calibri" panose="020F0502020204030204" pitchFamily="34" charset="0"/>
                <a:ea typeface="Calibri" panose="020F0502020204030204" pitchFamily="34" charset="0"/>
                <a:cs typeface="Calibri" panose="020F0502020204030204" pitchFamily="34" charset="0"/>
              </a:rPr>
              <a:t>alergică</a:t>
            </a:r>
            <a:endParaRPr lang="ro-RO"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Semne pentru a recunoaște această afecțiune:</a:t>
            </a:r>
          </a:p>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	Buimăceli, slăbiciune, amețeli</a:t>
            </a:r>
          </a:p>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	Umflarea feței, limbii, buzelor și gâtului</a:t>
            </a:r>
          </a:p>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	Dificultăți de respirație, răgușeală și dificultăți la înghițire</a:t>
            </a:r>
          </a:p>
          <a:p>
            <a:pPr marL="0" indent="0">
              <a:buNone/>
            </a:pPr>
            <a:r>
              <a:rPr lang="vi-VN" dirty="0">
                <a:latin typeface="Calibri" panose="020F0502020204030204" pitchFamily="34" charset="0"/>
                <a:ea typeface="Calibri" panose="020F0502020204030204" pitchFamily="34" charset="0"/>
                <a:cs typeface="Calibri" panose="020F0502020204030204" pitchFamily="34" charset="0"/>
              </a:rPr>
              <a:t>•	Erupție pe corp</a:t>
            </a:r>
          </a:p>
          <a:p>
            <a:pPr marL="0" indent="0">
              <a:buNone/>
            </a:pPr>
            <a:endParaRPr lang="en-US" dirty="0">
              <a:cs typeface="Calibri"/>
            </a:endParaRPr>
          </a:p>
          <a:p>
            <a:pPr marL="0" indent="0">
              <a:buNone/>
            </a:pPr>
            <a:endParaRPr lang="en-US" dirty="0">
              <a:cs typeface="Calibri"/>
            </a:endParaRPr>
          </a:p>
        </p:txBody>
      </p:sp>
      <p:sp>
        <p:nvSpPr>
          <p:cNvPr id="4" name="Date Placeholder 3">
            <a:extLst>
              <a:ext uri="{FF2B5EF4-FFF2-40B4-BE49-F238E27FC236}">
                <a16:creationId xmlns="" xmlns:a16="http://schemas.microsoft.com/office/drawing/2014/main" id="{5F50427B-B32F-E7A2-F9AC-1665246B5AD8}"/>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2287626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Open Sans"/>
                <a:ea typeface="Open Sans"/>
                <a:cs typeface="Open Sans"/>
              </a:rPr>
              <a:t>Stare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vi-VN" dirty="0" smtClean="0">
                <a:latin typeface="Calibri" panose="020F0502020204030204" pitchFamily="34" charset="0"/>
                <a:ea typeface="Calibri" panose="020F0502020204030204" pitchFamily="34" charset="0"/>
                <a:cs typeface="Calibri" panose="020F0502020204030204" pitchFamily="34" charset="0"/>
              </a:rPr>
              <a:t>Măsuri de prim ajutor pentru șoc anafilactic:</a:t>
            </a:r>
          </a:p>
          <a:p>
            <a:r>
              <a:rPr lang="vi-VN" dirty="0" smtClean="0">
                <a:latin typeface="Calibri" panose="020F0502020204030204" pitchFamily="34" charset="0"/>
                <a:ea typeface="Calibri" panose="020F0502020204030204" pitchFamily="34" charset="0"/>
                <a:cs typeface="Calibri" panose="020F0502020204030204" pitchFamily="34" charset="0"/>
              </a:rPr>
              <a:t>Sunați imediat </a:t>
            </a:r>
            <a:r>
              <a:rPr lang="vi-VN" b="1" dirty="0" smtClean="0">
                <a:latin typeface="Calibri" panose="020F0502020204030204" pitchFamily="34" charset="0"/>
                <a:ea typeface="Calibri" panose="020F0502020204030204" pitchFamily="34" charset="0"/>
                <a:cs typeface="Calibri" panose="020F0502020204030204" pitchFamily="34" charset="0"/>
              </a:rPr>
              <a:t>SMU</a:t>
            </a:r>
          </a:p>
          <a:p>
            <a:r>
              <a:rPr lang="vi-VN" dirty="0" smtClean="0">
                <a:latin typeface="Calibri" panose="020F0502020204030204" pitchFamily="34" charset="0"/>
                <a:ea typeface="Calibri" panose="020F0502020204030204" pitchFamily="34" charset="0"/>
                <a:cs typeface="Calibri" panose="020F0502020204030204" pitchFamily="34" charset="0"/>
              </a:rPr>
              <a:t>Așezați persoana într-o </a:t>
            </a:r>
            <a:r>
              <a:rPr lang="vi-VN" b="1" dirty="0" smtClean="0">
                <a:latin typeface="Calibri" panose="020F0502020204030204" pitchFamily="34" charset="0"/>
                <a:ea typeface="Calibri" panose="020F0502020204030204" pitchFamily="34" charset="0"/>
                <a:cs typeface="Calibri" panose="020F0502020204030204" pitchFamily="34" charset="0"/>
              </a:rPr>
              <a:t>poziție confortabilă </a:t>
            </a:r>
            <a:r>
              <a:rPr lang="vi-VN" dirty="0" smtClean="0">
                <a:latin typeface="Calibri" panose="020F0502020204030204" pitchFamily="34" charset="0"/>
                <a:ea typeface="Calibri" panose="020F0502020204030204" pitchFamily="34" charset="0"/>
                <a:cs typeface="Calibri" panose="020F0502020204030204" pitchFamily="34" charset="0"/>
              </a:rPr>
              <a:t>și eliberați-l de pantofi strâmți, haine, curele, bijuterii...</a:t>
            </a:r>
          </a:p>
          <a:p>
            <a:r>
              <a:rPr lang="vi-VN" dirty="0" smtClean="0">
                <a:latin typeface="Calibri" panose="020F0502020204030204" pitchFamily="34" charset="0"/>
                <a:ea typeface="Calibri" panose="020F0502020204030204" pitchFamily="34" charset="0"/>
                <a:cs typeface="Calibri" panose="020F0502020204030204" pitchFamily="34" charset="0"/>
              </a:rPr>
              <a:t>Dacă se plânge de amețeli și greață, puneți-o </a:t>
            </a:r>
            <a:r>
              <a:rPr lang="vi-VN" b="1" dirty="0" smtClean="0">
                <a:latin typeface="Calibri" panose="020F0502020204030204" pitchFamily="34" charset="0"/>
                <a:ea typeface="Calibri" panose="020F0502020204030204" pitchFamily="34" charset="0"/>
                <a:cs typeface="Calibri" panose="020F0502020204030204" pitchFamily="34" charset="0"/>
              </a:rPr>
              <a:t>să se întindă</a:t>
            </a:r>
            <a:r>
              <a:rPr lang="vi-VN" dirty="0" smtClean="0">
                <a:latin typeface="Calibri" panose="020F0502020204030204" pitchFamily="34" charset="0"/>
                <a:ea typeface="Calibri" panose="020F0502020204030204" pitchFamily="34" charset="0"/>
                <a:cs typeface="Calibri" panose="020F0502020204030204" pitchFamily="34" charset="0"/>
              </a:rPr>
              <a:t> și să-și ridice ușor picioarele</a:t>
            </a:r>
          </a:p>
          <a:p>
            <a:r>
              <a:rPr lang="vi-VN" dirty="0" smtClean="0">
                <a:latin typeface="Calibri" panose="020F0502020204030204" pitchFamily="34" charset="0"/>
                <a:ea typeface="Calibri" panose="020F0502020204030204" pitchFamily="34" charset="0"/>
                <a:cs typeface="Calibri" panose="020F0502020204030204" pitchFamily="34" charset="0"/>
              </a:rPr>
              <a:t>Dacă au cu ei fiole de adrenalină, mai ales cei care știu că sunt foarte alergici la ceva, ajutați-o să ia medicamentul</a:t>
            </a:r>
          </a:p>
          <a:p>
            <a:r>
              <a:rPr lang="vi-VN" dirty="0" smtClean="0">
                <a:latin typeface="Calibri" panose="020F0502020204030204" pitchFamily="34" charset="0"/>
                <a:ea typeface="Calibri" panose="020F0502020204030204" pitchFamily="34" charset="0"/>
                <a:cs typeface="Calibri" panose="020F0502020204030204" pitchFamily="34" charset="0"/>
              </a:rPr>
              <a:t>În cazul unei umflături severe, aplicați comprese reci sau lăsați persoana accidentată să </a:t>
            </a:r>
            <a:r>
              <a:rPr lang="vi-VN" b="1" dirty="0" smtClean="0">
                <a:latin typeface="Calibri" panose="020F0502020204030204" pitchFamily="34" charset="0"/>
                <a:ea typeface="Calibri" panose="020F0502020204030204" pitchFamily="34" charset="0"/>
                <a:cs typeface="Calibri" panose="020F0502020204030204" pitchFamily="34" charset="0"/>
              </a:rPr>
              <a:t>sugă gheața</a:t>
            </a:r>
          </a:p>
          <a:p>
            <a:r>
              <a:rPr lang="vi-VN" dirty="0" smtClean="0">
                <a:latin typeface="Calibri" panose="020F0502020204030204" pitchFamily="34" charset="0"/>
                <a:ea typeface="Calibri" panose="020F0502020204030204" pitchFamily="34" charset="0"/>
                <a:cs typeface="Calibri" panose="020F0502020204030204" pitchFamily="34" charset="0"/>
              </a:rPr>
              <a:t>Monitorizați </a:t>
            </a:r>
            <a:r>
              <a:rPr lang="vi-VN" b="1" dirty="0" smtClean="0">
                <a:latin typeface="Calibri" panose="020F0502020204030204" pitchFamily="34" charset="0"/>
                <a:ea typeface="Calibri" panose="020F0502020204030204" pitchFamily="34" charset="0"/>
                <a:cs typeface="Calibri" panose="020F0502020204030204" pitchFamily="34" charset="0"/>
              </a:rPr>
              <a:t>respirația accident</a:t>
            </a:r>
            <a:r>
              <a:rPr lang="ro-RO" b="1" dirty="0" smtClean="0">
                <a:latin typeface="Calibri" panose="020F0502020204030204" pitchFamily="34" charset="0"/>
                <a:ea typeface="Calibri" panose="020F0502020204030204" pitchFamily="34" charset="0"/>
                <a:cs typeface="Calibri" panose="020F0502020204030204" pitchFamily="34" charset="0"/>
              </a:rPr>
              <a:t>at</a:t>
            </a:r>
            <a:r>
              <a:rPr lang="vi-VN" b="1" dirty="0" smtClean="0">
                <a:latin typeface="Calibri" panose="020F0502020204030204" pitchFamily="34" charset="0"/>
                <a:ea typeface="Calibri" panose="020F0502020204030204" pitchFamily="34" charset="0"/>
                <a:cs typeface="Calibri" panose="020F0502020204030204" pitchFamily="34" charset="0"/>
              </a:rPr>
              <a:t>ului </a:t>
            </a:r>
            <a:r>
              <a:rPr lang="vi-VN" dirty="0" smtClean="0">
                <a:latin typeface="Calibri" panose="020F0502020204030204" pitchFamily="34" charset="0"/>
                <a:ea typeface="Calibri" panose="020F0502020204030204" pitchFamily="34" charset="0"/>
                <a:cs typeface="Calibri" panose="020F0502020204030204" pitchFamily="34" charset="0"/>
              </a:rPr>
              <a:t>(aplicați RCP dacă respirația se oprește</a:t>
            </a:r>
            <a:r>
              <a:rPr lang="vi-VN" dirty="0" smtClean="0">
                <a:ea typeface="+mn-lt"/>
                <a:cs typeface="+mn-lt"/>
              </a:rPr>
              <a:t>)</a:t>
            </a:r>
          </a:p>
          <a:p>
            <a:endParaRPr lang="en-US" dirty="0"/>
          </a:p>
        </p:txBody>
      </p:sp>
      <p:sp>
        <p:nvSpPr>
          <p:cNvPr id="4" name="Date Placeholder 3"/>
          <p:cNvSpPr>
            <a:spLocks noGrp="1"/>
          </p:cNvSpPr>
          <p:nvPr>
            <p:ph type="dt" sz="half" idx="10"/>
          </p:nvPr>
        </p:nvSpPr>
        <p:spPr/>
        <p:txBody>
          <a:bodyPr/>
          <a:lstStyle/>
          <a:p>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Open Sans"/>
                <a:ea typeface="Open Sans"/>
                <a:cs typeface="Open Sans"/>
              </a:rPr>
              <a:t>Stare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vi-VN" dirty="0" smtClean="0">
                <a:ea typeface="+mn-lt"/>
                <a:cs typeface="+mn-lt"/>
              </a:rPr>
              <a:t>Un </a:t>
            </a:r>
            <a:r>
              <a:rPr lang="vi-VN" b="1" dirty="0" smtClean="0">
                <a:ea typeface="+mn-lt"/>
                <a:cs typeface="+mn-lt"/>
              </a:rPr>
              <a:t>atac cardiac </a:t>
            </a:r>
            <a:r>
              <a:rPr lang="vi-VN" dirty="0" smtClean="0">
                <a:ea typeface="+mn-lt"/>
                <a:cs typeface="+mn-lt"/>
              </a:rPr>
              <a:t>este o apariție bruscă a durerii mai slabe sau mai puternice în spatele toracelui, pe care oamenii o simt adesea ca presiune/strângere în piept. Acest lucru este cauzat cel mai adesea de un efort fizic, tulburări, frig etc. Un atac cardiac durează până la 20 de minute (dacă durează mai mult, este un infarct). Alte semne pe lângă durerea din spatele toracelui sunt:</a:t>
            </a:r>
            <a:endParaRPr lang="sr-Cyrl-RS" dirty="0" smtClean="0">
              <a:ea typeface="+mn-lt"/>
              <a:cs typeface="+mn-lt"/>
            </a:endParaRPr>
          </a:p>
          <a:p>
            <a:pPr marL="0" indent="0">
              <a:buNone/>
            </a:pPr>
            <a:r>
              <a:rPr lang="vi-VN" dirty="0" smtClean="0">
                <a:ea typeface="+mn-lt"/>
                <a:cs typeface="+mn-lt"/>
              </a:rPr>
              <a:t>•</a:t>
            </a:r>
            <a:r>
              <a:rPr lang="sr-Cyrl-RS" dirty="0" smtClean="0">
                <a:ea typeface="+mn-lt"/>
                <a:cs typeface="+mn-lt"/>
              </a:rPr>
              <a:t> </a:t>
            </a:r>
            <a:r>
              <a:rPr lang="vi-VN" dirty="0" smtClean="0">
                <a:ea typeface="+mn-lt"/>
                <a:cs typeface="+mn-lt"/>
              </a:rPr>
              <a:t>Durerea se extinde de obicei în partea stângă,</a:t>
            </a:r>
          </a:p>
          <a:p>
            <a:pPr marL="0" indent="0">
              <a:buNone/>
            </a:pPr>
            <a:r>
              <a:rPr lang="vi-VN" dirty="0" smtClean="0">
                <a:ea typeface="+mn-lt"/>
                <a:cs typeface="+mn-lt"/>
              </a:rPr>
              <a:t>•</a:t>
            </a:r>
            <a:r>
              <a:rPr lang="sr-Cyrl-RS" dirty="0" smtClean="0">
                <a:ea typeface="+mn-lt"/>
                <a:cs typeface="+mn-lt"/>
              </a:rPr>
              <a:t> </a:t>
            </a:r>
            <a:r>
              <a:rPr lang="vi-VN" dirty="0" smtClean="0">
                <a:ea typeface="+mn-lt"/>
                <a:cs typeface="+mn-lt"/>
              </a:rPr>
              <a:t>Se oprește după oprirea efortului fizic sau după consumul de medicamente,</a:t>
            </a:r>
          </a:p>
          <a:p>
            <a:pPr marL="0" indent="0">
              <a:buNone/>
            </a:pPr>
            <a:r>
              <a:rPr lang="vi-VN" dirty="0" smtClean="0">
                <a:ea typeface="+mn-lt"/>
                <a:cs typeface="+mn-lt"/>
              </a:rPr>
              <a:t>•</a:t>
            </a:r>
            <a:r>
              <a:rPr lang="sr-Cyrl-RS" dirty="0" smtClean="0">
                <a:ea typeface="+mn-lt"/>
                <a:cs typeface="+mn-lt"/>
              </a:rPr>
              <a:t> </a:t>
            </a:r>
            <a:r>
              <a:rPr lang="vi-VN" dirty="0" smtClean="0">
                <a:ea typeface="+mn-lt"/>
                <a:cs typeface="+mn-lt"/>
              </a:rPr>
              <a:t>Persoana simte frică de moarte,</a:t>
            </a:r>
          </a:p>
          <a:p>
            <a:pPr marL="0" indent="0">
              <a:buNone/>
            </a:pPr>
            <a:r>
              <a:rPr lang="vi-VN" dirty="0" smtClean="0">
                <a:ea typeface="+mn-lt"/>
                <a:cs typeface="+mn-lt"/>
              </a:rPr>
              <a:t>•</a:t>
            </a:r>
            <a:r>
              <a:rPr lang="sr-Cyrl-RS" dirty="0" smtClean="0">
                <a:ea typeface="+mn-lt"/>
                <a:cs typeface="+mn-lt"/>
              </a:rPr>
              <a:t> </a:t>
            </a:r>
            <a:r>
              <a:rPr lang="vi-VN" dirty="0" smtClean="0">
                <a:ea typeface="+mn-lt"/>
                <a:cs typeface="+mn-lt"/>
              </a:rPr>
              <a:t>Respirația poate fi dificilă și poate apărea o senzație de slăbiciune fizică.</a:t>
            </a:r>
          </a:p>
          <a:p>
            <a:endParaRPr lang="en-US" dirty="0"/>
          </a:p>
        </p:txBody>
      </p:sp>
      <p:sp>
        <p:nvSpPr>
          <p:cNvPr id="4" name="Date Placeholder 3"/>
          <p:cNvSpPr>
            <a:spLocks noGrp="1"/>
          </p:cNvSpPr>
          <p:nvPr>
            <p:ph type="dt" sz="half" idx="10"/>
          </p:nvPr>
        </p:nvSpPr>
        <p:spPr/>
        <p:txBody>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5513F0A-B233-E96A-2BEB-9F1E0D614CB3}"/>
              </a:ext>
            </a:extLst>
          </p:cNvPr>
          <p:cNvSpPr>
            <a:spLocks noGrp="1"/>
          </p:cNvSpPr>
          <p:nvPr>
            <p:ph type="title"/>
          </p:nvPr>
        </p:nvSpPr>
        <p:spPr/>
        <p:txBody>
          <a:bodyPr/>
          <a:lstStyle/>
          <a:p>
            <a:r>
              <a:rPr lang="ro-RO" dirty="0">
                <a:latin typeface="Open Sans"/>
                <a:ea typeface="Open Sans"/>
                <a:cs typeface="Open Sans"/>
              </a:rPr>
              <a:t>Introducere</a:t>
            </a:r>
            <a:endParaRPr lang="en-US" dirty="0"/>
          </a:p>
        </p:txBody>
      </p:sp>
      <p:sp>
        <p:nvSpPr>
          <p:cNvPr id="4" name="Date Placeholder 3">
            <a:extLst>
              <a:ext uri="{FF2B5EF4-FFF2-40B4-BE49-F238E27FC236}">
                <a16:creationId xmlns="" xmlns:a16="http://schemas.microsoft.com/office/drawing/2014/main" id="{938E5B8E-68EA-0487-EAF2-04741C7EC9D1}"/>
              </a:ext>
            </a:extLst>
          </p:cNvPr>
          <p:cNvSpPr>
            <a:spLocks noGrp="1"/>
          </p:cNvSpPr>
          <p:nvPr>
            <p:ph type="dt" sz="half" idx="10"/>
          </p:nvPr>
        </p:nvSpPr>
        <p:spPr/>
        <p:txBody>
          <a:bodyPr/>
          <a:lstStyle/>
          <a:p>
            <a:endParaRPr lang="en-GB"/>
          </a:p>
        </p:txBody>
      </p:sp>
      <p:sp>
        <p:nvSpPr>
          <p:cNvPr id="6" name="TextBox 5">
            <a:extLst>
              <a:ext uri="{FF2B5EF4-FFF2-40B4-BE49-F238E27FC236}">
                <a16:creationId xmlns="" xmlns:a16="http://schemas.microsoft.com/office/drawing/2014/main" id="{A7C01001-7DDD-52F9-1D5C-0976F0C19C97}"/>
              </a:ext>
            </a:extLst>
          </p:cNvPr>
          <p:cNvSpPr txBox="1"/>
          <p:nvPr/>
        </p:nvSpPr>
        <p:spPr>
          <a:xfrm>
            <a:off x="2906634" y="3847754"/>
            <a:ext cx="698212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ro-RO" sz="3200" dirty="0" smtClean="0">
                <a:cs typeface="Calibri"/>
              </a:rPr>
              <a:t>Lanţul de salvare</a:t>
            </a:r>
            <a:endParaRPr lang="en-US" dirty="0">
              <a:cs typeface="Calibri"/>
            </a:endParaRPr>
          </a:p>
        </p:txBody>
      </p:sp>
      <p:sp>
        <p:nvSpPr>
          <p:cNvPr id="7" name="TextBox 6">
            <a:extLst>
              <a:ext uri="{FF2B5EF4-FFF2-40B4-BE49-F238E27FC236}">
                <a16:creationId xmlns="" xmlns:a16="http://schemas.microsoft.com/office/drawing/2014/main" id="{A2A11339-BC26-9583-FA27-E9C0371FC521}"/>
              </a:ext>
            </a:extLst>
          </p:cNvPr>
          <p:cNvSpPr txBox="1"/>
          <p:nvPr/>
        </p:nvSpPr>
        <p:spPr>
          <a:xfrm>
            <a:off x="382723" y="1259367"/>
            <a:ext cx="8119954"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sz="2400" dirty="0">
                <a:ea typeface="+mn-lt"/>
                <a:cs typeface="+mn-lt"/>
              </a:rPr>
              <a:t>Persoana care acordă primul ajutor trebuie:</a:t>
            </a:r>
          </a:p>
          <a:p>
            <a:pPr marL="800100" lvl="1" indent="-342900">
              <a:buFont typeface="Arial" panose="020B0604020202020204" pitchFamily="34" charset="0"/>
              <a:buChar char="•"/>
            </a:pPr>
            <a:r>
              <a:rPr lang="vi-VN" sz="2400" dirty="0" smtClean="0">
                <a:ea typeface="+mn-lt"/>
                <a:cs typeface="+mn-lt"/>
              </a:rPr>
              <a:t>Să </a:t>
            </a:r>
            <a:r>
              <a:rPr lang="vi-VN" sz="2400" dirty="0">
                <a:ea typeface="+mn-lt"/>
                <a:cs typeface="+mn-lt"/>
              </a:rPr>
              <a:t>își controleze reacțiile și să controleze întreaga situație</a:t>
            </a:r>
          </a:p>
          <a:p>
            <a:pPr marL="800100" lvl="1" indent="-342900">
              <a:buFont typeface="Arial" panose="020B0604020202020204" pitchFamily="34" charset="0"/>
              <a:buChar char="•"/>
            </a:pPr>
            <a:r>
              <a:rPr lang="vi-VN" sz="2400" dirty="0" smtClean="0">
                <a:ea typeface="+mn-lt"/>
                <a:cs typeface="+mn-lt"/>
              </a:rPr>
              <a:t>Să </a:t>
            </a:r>
            <a:r>
              <a:rPr lang="vi-VN" sz="2400" dirty="0">
                <a:ea typeface="+mn-lt"/>
                <a:cs typeface="+mn-lt"/>
              </a:rPr>
              <a:t>se comporte calm și logic</a:t>
            </a:r>
          </a:p>
          <a:p>
            <a:pPr marL="800100" lvl="1" indent="-342900">
              <a:buFont typeface="Arial" panose="020B0604020202020204" pitchFamily="34" charset="0"/>
              <a:buChar char="•"/>
            </a:pPr>
            <a:r>
              <a:rPr lang="vi-VN" sz="2400" dirty="0" smtClean="0">
                <a:ea typeface="+mn-lt"/>
                <a:cs typeface="+mn-lt"/>
              </a:rPr>
              <a:t>Să </a:t>
            </a:r>
            <a:r>
              <a:rPr lang="vi-VN" sz="2400" dirty="0">
                <a:ea typeface="+mn-lt"/>
                <a:cs typeface="+mn-lt"/>
              </a:rPr>
              <a:t>acționeze cu atenție, dar și cu hotărâre</a:t>
            </a:r>
          </a:p>
          <a:p>
            <a:pPr marL="800100" lvl="1" indent="-342900">
              <a:buFont typeface="Arial" panose="020B0604020202020204" pitchFamily="34" charset="0"/>
              <a:buChar char="•"/>
            </a:pPr>
            <a:r>
              <a:rPr lang="vi-VN" sz="2400" dirty="0" smtClean="0">
                <a:ea typeface="+mn-lt"/>
                <a:cs typeface="+mn-lt"/>
              </a:rPr>
              <a:t>Să </a:t>
            </a:r>
            <a:r>
              <a:rPr lang="vi-VN" sz="2400" dirty="0">
                <a:ea typeface="+mn-lt"/>
                <a:cs typeface="+mn-lt"/>
              </a:rPr>
              <a:t>comunice cu persoana accidentată într-un mod politicos, dar clar și </a:t>
            </a:r>
            <a:r>
              <a:rPr lang="vi-VN" sz="2400" dirty="0" smtClean="0">
                <a:ea typeface="+mn-lt"/>
                <a:cs typeface="+mn-lt"/>
              </a:rPr>
              <a:t>autoritar</a:t>
            </a:r>
            <a:endParaRPr lang="en-US" dirty="0">
              <a:cs typeface="Calibri"/>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609600" y="4368800"/>
            <a:ext cx="7720181" cy="1861991"/>
          </a:xfrm>
          <a:prstGeom prst="rect">
            <a:avLst/>
          </a:prstGeom>
          <a:noFill/>
          <a:ln w="9525">
            <a:noFill/>
            <a:miter lim="800000"/>
            <a:headEnd/>
            <a:tailEnd/>
          </a:ln>
          <a:effectLst/>
        </p:spPr>
      </p:pic>
    </p:spTree>
    <p:extLst>
      <p:ext uri="{BB962C8B-B14F-4D97-AF65-F5344CB8AC3E}">
        <p14:creationId xmlns:p14="http://schemas.microsoft.com/office/powerpoint/2010/main" xmlns="" val="330909596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Open Sans"/>
                <a:ea typeface="Open Sans"/>
                <a:cs typeface="Open Sans"/>
              </a:rPr>
              <a:t>Stare</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vi-VN" dirty="0" smtClean="0">
                <a:latin typeface="Calibri" panose="020F0502020204030204" pitchFamily="34" charset="0"/>
                <a:ea typeface="Calibri" panose="020F0502020204030204" pitchFamily="34" charset="0"/>
                <a:cs typeface="Calibri" panose="020F0502020204030204" pitchFamily="34" charset="0"/>
              </a:rPr>
              <a:t>Măsurile de prim ajutor pentru un atac cardiac sunt:</a:t>
            </a:r>
          </a:p>
          <a:p>
            <a:r>
              <a:rPr lang="vi-VN" dirty="0" smtClean="0">
                <a:latin typeface="Calibri" panose="020F0502020204030204" pitchFamily="34" charset="0"/>
                <a:ea typeface="Calibri" panose="020F0502020204030204" pitchFamily="34" charset="0"/>
                <a:cs typeface="Calibri" panose="020F0502020204030204" pitchFamily="34" charset="0"/>
              </a:rPr>
              <a:t>Așezați accidentatul în starea de odihnă, în poziție </a:t>
            </a:r>
            <a:r>
              <a:rPr lang="vi-VN" b="1" dirty="0" smtClean="0">
                <a:latin typeface="Calibri" panose="020F0502020204030204" pitchFamily="34" charset="0"/>
                <a:ea typeface="Calibri" panose="020F0502020204030204" pitchFamily="34" charset="0"/>
                <a:cs typeface="Calibri" panose="020F0502020204030204" pitchFamily="34" charset="0"/>
              </a:rPr>
              <a:t>semișezând, cu picioarele îndoite la genunchi</a:t>
            </a:r>
            <a:r>
              <a:rPr lang="vi-VN" dirty="0" smtClean="0">
                <a:latin typeface="Calibri" panose="020F0502020204030204" pitchFamily="34" charset="0"/>
                <a:ea typeface="Calibri" panose="020F0502020204030204" pitchFamily="34" charset="0"/>
                <a:cs typeface="Calibri" panose="020F0502020204030204" pitchFamily="34" charset="0"/>
              </a:rPr>
              <a:t>,</a:t>
            </a:r>
          </a:p>
          <a:p>
            <a:r>
              <a:rPr lang="vi-VN" dirty="0" smtClean="0">
                <a:latin typeface="Calibri" panose="020F0502020204030204" pitchFamily="34" charset="0"/>
                <a:ea typeface="Calibri" panose="020F0502020204030204" pitchFamily="34" charset="0"/>
                <a:cs typeface="Calibri" panose="020F0502020204030204" pitchFamily="34" charset="0"/>
              </a:rPr>
              <a:t>Dacă persoana are </a:t>
            </a:r>
            <a:r>
              <a:rPr lang="vi-VN" b="1" dirty="0" smtClean="0">
                <a:latin typeface="Calibri" panose="020F0502020204030204" pitchFamily="34" charset="0"/>
                <a:ea typeface="Calibri" panose="020F0502020204030204" pitchFamily="34" charset="0"/>
                <a:cs typeface="Calibri" panose="020F0502020204030204" pitchFamily="34" charset="0"/>
              </a:rPr>
              <a:t>medicamente</a:t>
            </a:r>
            <a:r>
              <a:rPr lang="vi-VN" dirty="0" smtClean="0">
                <a:latin typeface="Calibri" panose="020F0502020204030204" pitchFamily="34" charset="0"/>
                <a:ea typeface="Calibri" panose="020F0502020204030204" pitchFamily="34" charset="0"/>
                <a:cs typeface="Calibri" panose="020F0502020204030204" pitchFamily="34" charset="0"/>
              </a:rPr>
              <a:t> cu ea, ajutați-o să-le ia,</a:t>
            </a:r>
          </a:p>
          <a:p>
            <a:r>
              <a:rPr lang="vi-VN" dirty="0" smtClean="0">
                <a:latin typeface="Calibri" panose="020F0502020204030204" pitchFamily="34" charset="0"/>
                <a:ea typeface="Calibri" panose="020F0502020204030204" pitchFamily="34" charset="0"/>
                <a:cs typeface="Calibri" panose="020F0502020204030204" pitchFamily="34" charset="0"/>
              </a:rPr>
              <a:t>Dacă durerea nu scade sau nu dispare, sunați la </a:t>
            </a:r>
            <a:r>
              <a:rPr lang="vi-VN" b="1" dirty="0" smtClean="0">
                <a:latin typeface="Calibri" panose="020F0502020204030204" pitchFamily="34" charset="0"/>
                <a:ea typeface="Calibri" panose="020F0502020204030204" pitchFamily="34" charset="0"/>
                <a:cs typeface="Calibri" panose="020F0502020204030204" pitchFamily="34" charset="0"/>
              </a:rPr>
              <a:t>SMU</a:t>
            </a:r>
          </a:p>
          <a:p>
            <a:r>
              <a:rPr lang="vi-VN" dirty="0" smtClean="0">
                <a:latin typeface="Calibri" panose="020F0502020204030204" pitchFamily="34" charset="0"/>
                <a:ea typeface="Calibri" panose="020F0502020204030204" pitchFamily="34" charset="0"/>
                <a:cs typeface="Calibri" panose="020F0502020204030204" pitchFamily="34" charset="0"/>
              </a:rPr>
              <a:t>Verificați respirația și pulsul persoanei accidentate (aplicați </a:t>
            </a:r>
            <a:r>
              <a:rPr lang="vi-VN" b="1" dirty="0" smtClean="0">
                <a:latin typeface="Calibri" panose="020F0502020204030204" pitchFamily="34" charset="0"/>
                <a:ea typeface="Calibri" panose="020F0502020204030204" pitchFamily="34" charset="0"/>
                <a:cs typeface="Calibri" panose="020F0502020204030204" pitchFamily="34" charset="0"/>
              </a:rPr>
              <a:t>RCP</a:t>
            </a:r>
            <a:r>
              <a:rPr lang="vi-VN" dirty="0" smtClean="0">
                <a:latin typeface="Calibri" panose="020F0502020204030204" pitchFamily="34" charset="0"/>
                <a:ea typeface="Calibri" panose="020F0502020204030204" pitchFamily="34" charset="0"/>
                <a:cs typeface="Calibri" panose="020F0502020204030204" pitchFamily="34" charset="0"/>
              </a:rPr>
              <a:t> dacă respirația și bătăile inimii se opresc)</a:t>
            </a:r>
          </a:p>
          <a:p>
            <a:endParaRPr lang="en-US" dirty="0"/>
          </a:p>
        </p:txBody>
      </p:sp>
      <p:sp>
        <p:nvSpPr>
          <p:cNvPr id="4" name="Date Placeholder 3"/>
          <p:cNvSpPr>
            <a:spLocks noGrp="1"/>
          </p:cNvSpPr>
          <p:nvPr>
            <p:ph type="dt" sz="half" idx="10"/>
          </p:nvPr>
        </p:nvSpPr>
        <p:spPr/>
        <p:txBody>
          <a:bodyPr/>
          <a:lstStyle/>
          <a:p>
            <a:endParaRPr lang="en-GB"/>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882822-6CB8-6D99-0970-C6DE5C7329EF}"/>
              </a:ext>
            </a:extLst>
          </p:cNvPr>
          <p:cNvSpPr>
            <a:spLocks noGrp="1"/>
          </p:cNvSpPr>
          <p:nvPr>
            <p:ph type="title"/>
          </p:nvPr>
        </p:nvSpPr>
        <p:spPr/>
        <p:txBody>
          <a:bodyPr/>
          <a:lstStyle/>
          <a:p>
            <a:r>
              <a:rPr lang="ro-RO" dirty="0" smtClean="0">
                <a:latin typeface="Open Sans"/>
                <a:ea typeface="Open Sans"/>
                <a:cs typeface="Open Sans"/>
              </a:rPr>
              <a:t>Stare</a:t>
            </a:r>
            <a:endParaRPr lang="en-US" dirty="0"/>
          </a:p>
        </p:txBody>
      </p:sp>
      <p:sp>
        <p:nvSpPr>
          <p:cNvPr id="3" name="Content Placeholder 2">
            <a:extLst>
              <a:ext uri="{FF2B5EF4-FFF2-40B4-BE49-F238E27FC236}">
                <a16:creationId xmlns="" xmlns:a16="http://schemas.microsoft.com/office/drawing/2014/main" id="{A56D85B8-F9DE-6BB3-6EF9-E2B8CAFB74B2}"/>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ro-RO" b="1" dirty="0" smtClean="0">
                <a:ea typeface="+mn-lt"/>
                <a:cs typeface="+mn-lt"/>
              </a:rPr>
              <a:t>Atac de cord</a:t>
            </a:r>
            <a:r>
              <a:rPr lang="vi-VN" b="1" dirty="0" smtClean="0">
                <a:ea typeface="+mn-lt"/>
                <a:cs typeface="+mn-lt"/>
              </a:rPr>
              <a:t> </a:t>
            </a:r>
            <a:r>
              <a:rPr lang="ro-RO" b="1" dirty="0" smtClean="0">
                <a:ea typeface="+mn-lt"/>
                <a:cs typeface="+mn-lt"/>
              </a:rPr>
              <a:t>- </a:t>
            </a:r>
            <a:r>
              <a:rPr lang="vi-VN" b="1" dirty="0" smtClean="0">
                <a:ea typeface="+mn-lt"/>
                <a:cs typeface="+mn-lt"/>
              </a:rPr>
              <a:t>infarct </a:t>
            </a:r>
            <a:r>
              <a:rPr lang="vi-VN" dirty="0" smtClean="0">
                <a:ea typeface="+mn-lt"/>
                <a:cs typeface="+mn-lt"/>
              </a:rPr>
              <a:t>apare ca urmare a unei întreruperi complete bruște a fluxului sânguin într-o parte a mușchiului inimii. Acest lucru se întâmplă cel mai adesea din cauza blocării vaselor de sânge sau a unui cheag de sânge. Cel mai mare pericol care amenință </a:t>
            </a:r>
            <a:r>
              <a:rPr lang="vi-VN" b="1" dirty="0" smtClean="0">
                <a:ea typeface="+mn-lt"/>
                <a:cs typeface="+mn-lt"/>
              </a:rPr>
              <a:t>este apariția unui stop cardiac brusc.</a:t>
            </a:r>
            <a:endParaRPr lang="sr-Latn-RS" b="1" dirty="0" smtClean="0">
              <a:ea typeface="+mn-lt"/>
              <a:cs typeface="+mn-lt"/>
            </a:endParaRPr>
          </a:p>
          <a:p>
            <a:pPr marL="0" indent="0">
              <a:buNone/>
            </a:pPr>
            <a:r>
              <a:rPr lang="vi-VN" dirty="0" smtClean="0">
                <a:ea typeface="+mn-lt"/>
                <a:cs typeface="+mn-lt"/>
              </a:rPr>
              <a:t>Semne pentru a recunoaște un atac de cord:</a:t>
            </a:r>
          </a:p>
          <a:p>
            <a:pPr marL="0" indent="0">
              <a:buNone/>
            </a:pPr>
            <a:r>
              <a:rPr lang="vi-VN" dirty="0" smtClean="0">
                <a:ea typeface="+mn-lt"/>
                <a:cs typeface="+mn-lt"/>
              </a:rPr>
              <a:t>•</a:t>
            </a:r>
            <a:r>
              <a:rPr lang="sr-Latn-RS" dirty="0" smtClean="0">
                <a:ea typeface="+mn-lt"/>
                <a:cs typeface="+mn-lt"/>
              </a:rPr>
              <a:t> </a:t>
            </a:r>
            <a:r>
              <a:rPr lang="vi-VN" dirty="0" smtClean="0">
                <a:ea typeface="+mn-lt"/>
                <a:cs typeface="+mn-lt"/>
              </a:rPr>
              <a:t>Durere severă în zona pieptului care se extinde la brațul stâng, gât și maxilar,</a:t>
            </a:r>
          </a:p>
          <a:p>
            <a:pPr marL="0" indent="0">
              <a:buNone/>
            </a:pPr>
            <a:r>
              <a:rPr lang="vi-VN" dirty="0" smtClean="0">
                <a:ea typeface="+mn-lt"/>
                <a:cs typeface="+mn-lt"/>
              </a:rPr>
              <a:t>•</a:t>
            </a:r>
            <a:r>
              <a:rPr lang="sr-Latn-RS" dirty="0" smtClean="0">
                <a:ea typeface="+mn-lt"/>
                <a:cs typeface="+mn-lt"/>
              </a:rPr>
              <a:t> </a:t>
            </a:r>
            <a:r>
              <a:rPr lang="vi-VN" dirty="0" smtClean="0">
                <a:ea typeface="+mn-lt"/>
                <a:cs typeface="+mn-lt"/>
              </a:rPr>
              <a:t>Dificultăți de respirație,</a:t>
            </a:r>
          </a:p>
          <a:p>
            <a:pPr marL="0" indent="0">
              <a:buNone/>
            </a:pPr>
            <a:r>
              <a:rPr lang="vi-VN" dirty="0" smtClean="0">
                <a:ea typeface="+mn-lt"/>
                <a:cs typeface="+mn-lt"/>
              </a:rPr>
              <a:t>•</a:t>
            </a:r>
            <a:r>
              <a:rPr lang="sr-Latn-RS" dirty="0" smtClean="0">
                <a:ea typeface="+mn-lt"/>
                <a:cs typeface="+mn-lt"/>
              </a:rPr>
              <a:t> </a:t>
            </a:r>
            <a:r>
              <a:rPr lang="vi-VN" dirty="0" smtClean="0">
                <a:ea typeface="+mn-lt"/>
                <a:cs typeface="+mn-lt"/>
              </a:rPr>
              <a:t>Slăbiciune bruscă, leșin și amețeli,</a:t>
            </a:r>
          </a:p>
          <a:p>
            <a:pPr marL="0" indent="0">
              <a:buNone/>
            </a:pPr>
            <a:r>
              <a:rPr lang="vi-VN" dirty="0" smtClean="0">
                <a:ea typeface="+mn-lt"/>
                <a:cs typeface="+mn-lt"/>
              </a:rPr>
              <a:t>•</a:t>
            </a:r>
            <a:r>
              <a:rPr lang="sr-Latn-RS" dirty="0" smtClean="0">
                <a:ea typeface="+mn-lt"/>
                <a:cs typeface="+mn-lt"/>
              </a:rPr>
              <a:t> </a:t>
            </a:r>
            <a:r>
              <a:rPr lang="vi-VN" dirty="0" smtClean="0">
                <a:ea typeface="+mn-lt"/>
                <a:cs typeface="+mn-lt"/>
              </a:rPr>
              <a:t>Transpirație,</a:t>
            </a:r>
          </a:p>
          <a:p>
            <a:pPr marL="0" indent="0">
              <a:buNone/>
            </a:pPr>
            <a:r>
              <a:rPr lang="vi-VN" dirty="0" smtClean="0">
                <a:ea typeface="+mn-lt"/>
                <a:cs typeface="+mn-lt"/>
              </a:rPr>
              <a:t>•</a:t>
            </a:r>
            <a:r>
              <a:rPr lang="sr-Latn-RS" dirty="0" smtClean="0">
                <a:ea typeface="+mn-lt"/>
                <a:cs typeface="+mn-lt"/>
              </a:rPr>
              <a:t> </a:t>
            </a:r>
            <a:r>
              <a:rPr lang="vi-VN" dirty="0" smtClean="0">
                <a:ea typeface="+mn-lt"/>
                <a:cs typeface="+mn-lt"/>
              </a:rPr>
              <a:t>Frica de moarte,</a:t>
            </a:r>
          </a:p>
          <a:p>
            <a:pPr marL="0" indent="0">
              <a:buNone/>
            </a:pPr>
            <a:r>
              <a:rPr lang="vi-VN" dirty="0" smtClean="0">
                <a:ea typeface="+mn-lt"/>
                <a:cs typeface="+mn-lt"/>
              </a:rPr>
              <a:t>•</a:t>
            </a:r>
            <a:r>
              <a:rPr lang="sr-Latn-RS" dirty="0" smtClean="0">
                <a:ea typeface="+mn-lt"/>
                <a:cs typeface="+mn-lt"/>
              </a:rPr>
              <a:t> </a:t>
            </a:r>
            <a:r>
              <a:rPr lang="vi-VN" dirty="0" smtClean="0">
                <a:ea typeface="+mn-lt"/>
                <a:cs typeface="+mn-lt"/>
              </a:rPr>
              <a:t>Buze albastre...</a:t>
            </a:r>
          </a:p>
          <a:p>
            <a:pPr marL="0" indent="0">
              <a:buNone/>
            </a:pPr>
            <a:endParaRPr lang="en-US" dirty="0">
              <a:cs typeface="Calibri"/>
            </a:endParaRPr>
          </a:p>
        </p:txBody>
      </p:sp>
      <p:sp>
        <p:nvSpPr>
          <p:cNvPr id="4" name="Date Placeholder 3">
            <a:extLst>
              <a:ext uri="{FF2B5EF4-FFF2-40B4-BE49-F238E27FC236}">
                <a16:creationId xmlns="" xmlns:a16="http://schemas.microsoft.com/office/drawing/2014/main" id="{5F50427B-B32F-E7A2-F9AC-1665246B5AD8}"/>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205488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latin typeface="Open Sans"/>
                <a:ea typeface="Open Sans"/>
                <a:cs typeface="Open Sans"/>
              </a:rPr>
              <a:t>Stare</a:t>
            </a:r>
            <a:endParaRPr lang="en-US" dirty="0"/>
          </a:p>
        </p:txBody>
      </p:sp>
      <p:sp>
        <p:nvSpPr>
          <p:cNvPr id="3" name="Content Placeholder 2"/>
          <p:cNvSpPr>
            <a:spLocks noGrp="1"/>
          </p:cNvSpPr>
          <p:nvPr>
            <p:ph idx="1"/>
          </p:nvPr>
        </p:nvSpPr>
        <p:spPr/>
        <p:txBody>
          <a:bodyPr>
            <a:normAutofit fontScale="92500" lnSpcReduction="10000"/>
          </a:bodyPr>
          <a:lstStyle/>
          <a:p>
            <a:r>
              <a:rPr lang="vi-VN" dirty="0" smtClean="0">
                <a:latin typeface="Calibri" panose="020F0502020204030204" pitchFamily="34" charset="0"/>
                <a:ea typeface="Calibri" panose="020F0502020204030204" pitchFamily="34" charset="0"/>
                <a:cs typeface="Calibri" panose="020F0502020204030204" pitchFamily="34" charset="0"/>
              </a:rPr>
              <a:t>Măsuri de prim ajutor:</a:t>
            </a:r>
          </a:p>
          <a:p>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Plasați victima în </a:t>
            </a:r>
            <a:r>
              <a:rPr lang="vi-VN" b="1" dirty="0" smtClean="0">
                <a:latin typeface="Calibri" panose="020F0502020204030204" pitchFamily="34" charset="0"/>
                <a:ea typeface="Calibri" panose="020F0502020204030204" pitchFamily="34" charset="0"/>
                <a:cs typeface="Calibri" panose="020F0502020204030204" pitchFamily="34" charset="0"/>
              </a:rPr>
              <a:t>aceeași poziție șezând ca în cazul unui atac cardiac</a:t>
            </a:r>
            <a:r>
              <a:rPr lang="vi-VN" dirty="0" smtClean="0">
                <a:latin typeface="Calibri" panose="020F0502020204030204" pitchFamily="34" charset="0"/>
                <a:ea typeface="Calibri" panose="020F0502020204030204" pitchFamily="34" charset="0"/>
                <a:cs typeface="Calibri" panose="020F0502020204030204" pitchFamily="34" charset="0"/>
              </a:rPr>
              <a:t>,</a:t>
            </a:r>
          </a:p>
          <a:p>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Apelați </a:t>
            </a:r>
            <a:r>
              <a:rPr lang="vi-VN" b="1" dirty="0" smtClean="0">
                <a:latin typeface="Calibri" panose="020F0502020204030204" pitchFamily="34" charset="0"/>
                <a:ea typeface="Calibri" panose="020F0502020204030204" pitchFamily="34" charset="0"/>
                <a:cs typeface="Calibri" panose="020F0502020204030204" pitchFamily="34" charset="0"/>
              </a:rPr>
              <a:t>SMU</a:t>
            </a:r>
            <a:r>
              <a:rPr lang="vi-VN" dirty="0" smtClean="0">
                <a:latin typeface="Calibri" panose="020F0502020204030204" pitchFamily="34" charset="0"/>
                <a:ea typeface="Calibri" panose="020F0502020204030204" pitchFamily="34" charset="0"/>
                <a:cs typeface="Calibri" panose="020F0502020204030204" pitchFamily="34" charset="0"/>
              </a:rPr>
              <a:t>,</a:t>
            </a:r>
          </a:p>
          <a:p>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Asigurați stare de repaus strict  persoanei accidentate și </a:t>
            </a:r>
            <a:r>
              <a:rPr lang="vi-VN" b="1" dirty="0" smtClean="0">
                <a:latin typeface="Calibri" panose="020F0502020204030204" pitchFamily="34" charset="0"/>
                <a:ea typeface="Calibri" panose="020F0502020204030204" pitchFamily="34" charset="0"/>
                <a:cs typeface="Calibri" panose="020F0502020204030204" pitchFamily="34" charset="0"/>
              </a:rPr>
              <a:t>încercați să-o calmați</a:t>
            </a:r>
            <a:r>
              <a:rPr lang="vi-VN" dirty="0" smtClean="0">
                <a:latin typeface="Calibri" panose="020F0502020204030204" pitchFamily="34" charset="0"/>
                <a:ea typeface="Calibri" panose="020F0502020204030204" pitchFamily="34" charset="0"/>
                <a:cs typeface="Calibri" panose="020F0502020204030204" pitchFamily="34" charset="0"/>
              </a:rPr>
              <a:t>,</a:t>
            </a:r>
          </a:p>
          <a:p>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Dați-i </a:t>
            </a:r>
            <a:r>
              <a:rPr lang="vi-VN" b="1" dirty="0" smtClean="0">
                <a:latin typeface="Calibri" panose="020F0502020204030204" pitchFamily="34" charset="0"/>
                <a:ea typeface="Calibri" panose="020F0502020204030204" pitchFamily="34" charset="0"/>
                <a:cs typeface="Calibri" panose="020F0502020204030204" pitchFamily="34" charset="0"/>
              </a:rPr>
              <a:t>medicamente</a:t>
            </a:r>
            <a:r>
              <a:rPr lang="vi-VN" dirty="0" smtClean="0">
                <a:latin typeface="Calibri" panose="020F0502020204030204" pitchFamily="34" charset="0"/>
                <a:ea typeface="Calibri" panose="020F0502020204030204" pitchFamily="34" charset="0"/>
                <a:cs typeface="Calibri" panose="020F0502020204030204" pitchFamily="34" charset="0"/>
              </a:rPr>
              <a:t> dacă are,</a:t>
            </a:r>
          </a:p>
          <a:p>
            <a:r>
              <a:rPr lang="vi-VN" dirty="0" smtClean="0">
                <a:latin typeface="Calibri" panose="020F0502020204030204" pitchFamily="34" charset="0"/>
                <a:ea typeface="Calibri" panose="020F0502020204030204" pitchFamily="34" charset="0"/>
                <a:cs typeface="Calibri" panose="020F0502020204030204" pitchFamily="34" charset="0"/>
              </a:rPr>
              <a:t>•</a:t>
            </a:r>
            <a:r>
              <a:rPr lang="ro-RO" dirty="0" smtClean="0">
                <a:latin typeface="Calibri" panose="020F0502020204030204" pitchFamily="34" charset="0"/>
                <a:ea typeface="Calibri" panose="020F0502020204030204" pitchFamily="34" charset="0"/>
                <a:cs typeface="Calibri" panose="020F0502020204030204" pitchFamily="34" charset="0"/>
              </a:rPr>
              <a:t> </a:t>
            </a:r>
            <a:r>
              <a:rPr lang="vi-VN" dirty="0" smtClean="0">
                <a:latin typeface="Calibri" panose="020F0502020204030204" pitchFamily="34" charset="0"/>
                <a:ea typeface="Calibri" panose="020F0502020204030204" pitchFamily="34" charset="0"/>
                <a:cs typeface="Calibri" panose="020F0502020204030204" pitchFamily="34" charset="0"/>
              </a:rPr>
              <a:t>Verificați în mod constant respirația și pulsul (aplicați RCP dacă apare stop cardiac brusc).</a:t>
            </a:r>
          </a:p>
          <a:p>
            <a:endParaRPr lang="en-US" dirty="0"/>
          </a:p>
        </p:txBody>
      </p:sp>
      <p:sp>
        <p:nvSpPr>
          <p:cNvPr id="4" name="Date Placeholder 3"/>
          <p:cNvSpPr>
            <a:spLocks noGrp="1"/>
          </p:cNvSpPr>
          <p:nvPr>
            <p:ph type="dt" sz="half" idx="10"/>
          </p:nvPr>
        </p:nvSpPr>
        <p:spPr/>
        <p:txBody>
          <a:bodyPr/>
          <a:lstStyle/>
          <a:p>
            <a:endParaRPr lang="en-GB"/>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694BFF-EB92-5323-7CC6-31C3EDDFA12C}"/>
              </a:ext>
            </a:extLst>
          </p:cNvPr>
          <p:cNvSpPr>
            <a:spLocks noGrp="1"/>
          </p:cNvSpPr>
          <p:nvPr>
            <p:ph type="title"/>
          </p:nvPr>
        </p:nvSpPr>
        <p:spPr/>
        <p:txBody>
          <a:bodyPr/>
          <a:lstStyle/>
          <a:p>
            <a:r>
              <a:rPr lang="ro-RO" dirty="0" smtClean="0">
                <a:latin typeface="Open Sans"/>
                <a:ea typeface="Open Sans"/>
                <a:cs typeface="Open Sans"/>
              </a:rPr>
              <a:t>Stare</a:t>
            </a:r>
            <a:endParaRPr lang="en-US" dirty="0"/>
          </a:p>
        </p:txBody>
      </p:sp>
      <p:graphicFrame>
        <p:nvGraphicFramePr>
          <p:cNvPr id="6" name="Content Placeholder 5">
            <a:extLst>
              <a:ext uri="{FF2B5EF4-FFF2-40B4-BE49-F238E27FC236}">
                <a16:creationId xmlns="" xmlns:a16="http://schemas.microsoft.com/office/drawing/2014/main" id="{EC956F19-8F6E-B20A-69A6-1ED80EE2244E}"/>
              </a:ext>
            </a:extLst>
          </p:cNvPr>
          <p:cNvGraphicFramePr>
            <a:graphicFrameLocks noGrp="1"/>
          </p:cNvGraphicFramePr>
          <p:nvPr>
            <p:ph idx="1"/>
            <p:extLst>
              <p:ext uri="{D42A27DB-BD31-4B8C-83A1-F6EECF244321}">
                <p14:modId xmlns:p14="http://schemas.microsoft.com/office/powerpoint/2010/main" xmlns="" val="3308452965"/>
              </p:ext>
            </p:extLst>
          </p:nvPr>
        </p:nvGraphicFramePr>
        <p:xfrm>
          <a:off x="535689" y="2885462"/>
          <a:ext cx="8352240" cy="1371106"/>
        </p:xfrm>
        <a:graphic>
          <a:graphicData uri="http://schemas.openxmlformats.org/drawingml/2006/table">
            <a:tbl>
              <a:tblPr firstRow="1" firstCol="1" bandRow="1">
                <a:tableStyleId>{5C22544A-7EE6-4342-B048-85BDC9FD1C3A}</a:tableStyleId>
              </a:tblPr>
              <a:tblGrid>
                <a:gridCol w="4176120">
                  <a:extLst>
                    <a:ext uri="{9D8B030D-6E8A-4147-A177-3AD203B41FA5}">
                      <a16:colId xmlns="" xmlns:a16="http://schemas.microsoft.com/office/drawing/2014/main" val="1687834590"/>
                    </a:ext>
                  </a:extLst>
                </a:gridCol>
                <a:gridCol w="4176120">
                  <a:extLst>
                    <a:ext uri="{9D8B030D-6E8A-4147-A177-3AD203B41FA5}">
                      <a16:colId xmlns="" xmlns:a16="http://schemas.microsoft.com/office/drawing/2014/main" val="3680887843"/>
                    </a:ext>
                  </a:extLst>
                </a:gridCol>
              </a:tblGrid>
              <a:tr h="272259">
                <a:tc>
                  <a:txBody>
                    <a:bodyPr/>
                    <a:lstStyle/>
                    <a:p>
                      <a:pPr algn="ctr">
                        <a:spcAft>
                          <a:spcPts val="0"/>
                        </a:spcAft>
                      </a:pPr>
                      <a:r>
                        <a:rPr lang="en-US" sz="1200" dirty="0" smtClean="0">
                          <a:effectLst/>
                        </a:rPr>
                        <a:t>HIPOGLICEMIE</a:t>
                      </a:r>
                      <a:endParaRPr lang="en-US" dirty="0">
                        <a:effectLst/>
                      </a:endParaRPr>
                    </a:p>
                  </a:txBody>
                  <a:tcPr marL="68580" marR="68580" marT="0" marB="0"/>
                </a:tc>
                <a:tc>
                  <a:txBody>
                    <a:bodyPr/>
                    <a:lstStyle/>
                    <a:p>
                      <a:pPr algn="ctr">
                        <a:spcAft>
                          <a:spcPts val="0"/>
                        </a:spcAft>
                      </a:pPr>
                      <a:r>
                        <a:rPr lang="en-US" sz="1200" dirty="0" smtClean="0">
                          <a:effectLst/>
                        </a:rPr>
                        <a:t>HIPERGLICEMIE</a:t>
                      </a:r>
                      <a:endParaRPr lang="en-US" dirty="0">
                        <a:effectLst/>
                      </a:endParaRPr>
                    </a:p>
                  </a:txBody>
                  <a:tcPr marL="68580" marR="68580" marT="0" marB="0"/>
                </a:tc>
                <a:extLst>
                  <a:ext uri="{0D108BD9-81ED-4DB2-BD59-A6C34878D82A}">
                    <a16:rowId xmlns="" xmlns:a16="http://schemas.microsoft.com/office/drawing/2014/main" val="3197472205"/>
                  </a:ext>
                </a:extLst>
              </a:tr>
              <a:tr h="272259">
                <a:tc>
                  <a:txBody>
                    <a:bodyPr/>
                    <a:lstStyle/>
                    <a:p>
                      <a:pPr>
                        <a:spcAft>
                          <a:spcPts val="0"/>
                        </a:spcAft>
                      </a:pPr>
                      <a:r>
                        <a:rPr lang="en-US" sz="1200" dirty="0" err="1">
                          <a:solidFill>
                            <a:schemeClr val="tx1"/>
                          </a:solidFill>
                          <a:effectLst/>
                        </a:rPr>
                        <a:t>Slabost</a:t>
                      </a:r>
                      <a:r>
                        <a:rPr lang="en-US" sz="1200" dirty="0">
                          <a:solidFill>
                            <a:schemeClr val="tx1"/>
                          </a:solidFill>
                          <a:effectLst/>
                        </a:rPr>
                        <a:t>, </a:t>
                      </a:r>
                      <a:r>
                        <a:rPr lang="en-US" sz="1200" dirty="0" err="1">
                          <a:solidFill>
                            <a:schemeClr val="tx1"/>
                          </a:solidFill>
                          <a:effectLst/>
                        </a:rPr>
                        <a:t>vrtoglavica</a:t>
                      </a:r>
                      <a:endParaRPr lang="en-US" dirty="0" err="1">
                        <a:solidFill>
                          <a:schemeClr val="tx1"/>
                        </a:solidFill>
                        <a:effectLst/>
                      </a:endParaRPr>
                    </a:p>
                  </a:txBody>
                  <a:tcPr marL="68580" marR="68580" marT="0" marB="0">
                    <a:solidFill>
                      <a:schemeClr val="accent1">
                        <a:lumMod val="40000"/>
                        <a:lumOff val="60000"/>
                      </a:schemeClr>
                    </a:solidFill>
                  </a:tcPr>
                </a:tc>
                <a:tc>
                  <a:txBody>
                    <a:bodyPr/>
                    <a:lstStyle/>
                    <a:p>
                      <a:pPr>
                        <a:spcAft>
                          <a:spcPts val="0"/>
                        </a:spcAft>
                      </a:pPr>
                      <a:r>
                        <a:rPr lang="en-US" sz="1200" b="1" dirty="0" smtClean="0">
                          <a:effectLst/>
                        </a:rPr>
                        <a:t>Vomit</a:t>
                      </a:r>
                      <a:endParaRPr lang="en-US" b="1" dirty="0">
                        <a:effectLst/>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3890107885"/>
                  </a:ext>
                </a:extLst>
              </a:tr>
              <a:tr h="272259">
                <a:tc>
                  <a:txBody>
                    <a:bodyPr/>
                    <a:lstStyle/>
                    <a:p>
                      <a:pPr>
                        <a:spcAft>
                          <a:spcPts val="0"/>
                        </a:spcAft>
                      </a:pPr>
                      <a:r>
                        <a:rPr lang="vi-VN" sz="1200" dirty="0" smtClean="0">
                          <a:solidFill>
                            <a:schemeClr val="tx1"/>
                          </a:solidFill>
                          <a:effectLst/>
                        </a:rPr>
                        <a:t>Simte foame</a:t>
                      </a:r>
                      <a:endParaRPr lang="en-US" dirty="0" err="1">
                        <a:solidFill>
                          <a:schemeClr val="tx1"/>
                        </a:solidFill>
                        <a:effectLst/>
                      </a:endParaRPr>
                    </a:p>
                  </a:txBody>
                  <a:tcPr marL="68580" marR="68580" marT="0" marB="0">
                    <a:solidFill>
                      <a:schemeClr val="accent1">
                        <a:lumMod val="20000"/>
                        <a:lumOff val="80000"/>
                      </a:schemeClr>
                    </a:solidFill>
                  </a:tcPr>
                </a:tc>
                <a:tc>
                  <a:txBody>
                    <a:bodyPr/>
                    <a:lstStyle/>
                    <a:p>
                      <a:pPr>
                        <a:spcAft>
                          <a:spcPts val="0"/>
                        </a:spcAft>
                      </a:pPr>
                      <a:r>
                        <a:rPr lang="vi-VN" sz="1200" b="1" dirty="0" smtClean="0">
                          <a:effectLst/>
                        </a:rPr>
                        <a:t>Simte sete</a:t>
                      </a:r>
                      <a:endParaRPr lang="vi-VN" sz="1200" b="1" dirty="0">
                        <a:effectLst/>
                      </a:endParaRPr>
                    </a:p>
                  </a:txBody>
                  <a:tcPr marL="68580" marR="68580" marT="0" marB="0"/>
                </a:tc>
                <a:extLst>
                  <a:ext uri="{0D108BD9-81ED-4DB2-BD59-A6C34878D82A}">
                    <a16:rowId xmlns="" xmlns:a16="http://schemas.microsoft.com/office/drawing/2014/main" val="3492234468"/>
                  </a:ext>
                </a:extLst>
              </a:tr>
              <a:tr h="282070">
                <a:tc>
                  <a:txBody>
                    <a:bodyPr/>
                    <a:lstStyle/>
                    <a:p>
                      <a:pPr>
                        <a:spcAft>
                          <a:spcPts val="0"/>
                        </a:spcAft>
                      </a:pPr>
                      <a:r>
                        <a:rPr lang="vi-VN" sz="1200" dirty="0" smtClean="0">
                          <a:solidFill>
                            <a:schemeClr val="tx1"/>
                          </a:solidFill>
                          <a:effectLst/>
                        </a:rPr>
                        <a:t>Transpirație intensă</a:t>
                      </a:r>
                      <a:endParaRPr lang="en-US" dirty="0" err="1">
                        <a:solidFill>
                          <a:schemeClr val="tx1"/>
                        </a:solidFill>
                        <a:effectLst/>
                      </a:endParaRPr>
                    </a:p>
                  </a:txBody>
                  <a:tcPr marL="68580" marR="68580" marT="0" marB="0">
                    <a:solidFill>
                      <a:schemeClr val="accent1">
                        <a:lumMod val="40000"/>
                        <a:lumOff val="60000"/>
                      </a:schemeClr>
                    </a:solidFill>
                  </a:tcPr>
                </a:tc>
                <a:tc>
                  <a:txBody>
                    <a:bodyPr/>
                    <a:lstStyle/>
                    <a:p>
                      <a:pPr>
                        <a:spcAft>
                          <a:spcPts val="0"/>
                        </a:spcAft>
                      </a:pPr>
                      <a:r>
                        <a:rPr lang="es-ES" sz="1200" b="1" dirty="0" err="1" smtClean="0">
                          <a:effectLst/>
                        </a:rPr>
                        <a:t>Pielea</a:t>
                      </a:r>
                      <a:r>
                        <a:rPr lang="es-ES" sz="1200" b="1" dirty="0" smtClean="0">
                          <a:effectLst/>
                        </a:rPr>
                        <a:t> de </a:t>
                      </a:r>
                      <a:r>
                        <a:rPr lang="es-ES" sz="1200" b="1" dirty="0" err="1" smtClean="0">
                          <a:effectLst/>
                        </a:rPr>
                        <a:t>culoare</a:t>
                      </a:r>
                      <a:r>
                        <a:rPr lang="es-ES" sz="1200" b="1" dirty="0" smtClean="0">
                          <a:effectLst/>
                        </a:rPr>
                        <a:t> </a:t>
                      </a:r>
                      <a:r>
                        <a:rPr lang="es-ES" sz="1200" b="1" dirty="0" err="1" smtClean="0">
                          <a:effectLst/>
                        </a:rPr>
                        <a:t>roză</a:t>
                      </a:r>
                      <a:r>
                        <a:rPr lang="es-ES" sz="1200" b="1" dirty="0" smtClean="0">
                          <a:effectLst/>
                        </a:rPr>
                        <a:t>, </a:t>
                      </a:r>
                      <a:r>
                        <a:rPr lang="es-ES" sz="1200" b="1" dirty="0" err="1" smtClean="0">
                          <a:effectLst/>
                        </a:rPr>
                        <a:t>uscată</a:t>
                      </a:r>
                      <a:endParaRPr lang="en-US" b="1" dirty="0">
                        <a:effectLst/>
                      </a:endParaRPr>
                    </a:p>
                  </a:txBody>
                  <a:tcPr marL="68580" marR="68580" marT="0" marB="0">
                    <a:solidFill>
                      <a:schemeClr val="accent1">
                        <a:lumMod val="40000"/>
                        <a:lumOff val="60000"/>
                      </a:schemeClr>
                    </a:solidFill>
                  </a:tcPr>
                </a:tc>
                <a:extLst>
                  <a:ext uri="{0D108BD9-81ED-4DB2-BD59-A6C34878D82A}">
                    <a16:rowId xmlns="" xmlns:a16="http://schemas.microsoft.com/office/drawing/2014/main" val="1818379070"/>
                  </a:ext>
                </a:extLst>
              </a:tr>
              <a:tr h="272259">
                <a:tc>
                  <a:txBody>
                    <a:bodyPr/>
                    <a:lstStyle/>
                    <a:p>
                      <a:pPr>
                        <a:spcAft>
                          <a:spcPts val="0"/>
                        </a:spcAft>
                      </a:pPr>
                      <a:r>
                        <a:rPr lang="en-US" sz="1200" dirty="0" err="1" smtClean="0">
                          <a:solidFill>
                            <a:schemeClr val="tx1"/>
                          </a:solidFill>
                          <a:effectLst/>
                        </a:rPr>
                        <a:t>Schimbare</a:t>
                      </a:r>
                      <a:r>
                        <a:rPr lang="en-US" sz="1200" dirty="0" smtClean="0">
                          <a:solidFill>
                            <a:schemeClr val="tx1"/>
                          </a:solidFill>
                          <a:effectLst/>
                        </a:rPr>
                        <a:t> de </a:t>
                      </a:r>
                      <a:r>
                        <a:rPr lang="en-US" sz="1200" dirty="0" err="1" smtClean="0">
                          <a:solidFill>
                            <a:schemeClr val="tx1"/>
                          </a:solidFill>
                          <a:effectLst/>
                        </a:rPr>
                        <a:t>comportament</a:t>
                      </a:r>
                      <a:r>
                        <a:rPr lang="en-US" sz="1200" dirty="0" smtClean="0">
                          <a:solidFill>
                            <a:schemeClr val="tx1"/>
                          </a:solidFill>
                          <a:effectLst/>
                        </a:rPr>
                        <a:t>, </a:t>
                      </a:r>
                      <a:r>
                        <a:rPr lang="en-US" sz="1200" dirty="0" err="1" smtClean="0">
                          <a:solidFill>
                            <a:schemeClr val="tx1"/>
                          </a:solidFill>
                          <a:effectLst/>
                        </a:rPr>
                        <a:t>agresivitate</a:t>
                      </a:r>
                      <a:endParaRPr lang="en-US" dirty="0">
                        <a:solidFill>
                          <a:schemeClr val="tx1"/>
                        </a:solidFill>
                        <a:effectLst/>
                      </a:endParaRPr>
                    </a:p>
                  </a:txBody>
                  <a:tcPr marL="68580" marR="68580" marT="0" marB="0">
                    <a:solidFill>
                      <a:schemeClr val="accent1">
                        <a:lumMod val="20000"/>
                        <a:lumOff val="80000"/>
                      </a:schemeClr>
                    </a:solidFill>
                  </a:tcPr>
                </a:tc>
                <a:tc>
                  <a:txBody>
                    <a:bodyPr/>
                    <a:lstStyle/>
                    <a:p>
                      <a:pPr>
                        <a:spcAft>
                          <a:spcPts val="0"/>
                        </a:spcAft>
                      </a:pPr>
                      <a:r>
                        <a:rPr lang="en-US" sz="1200" b="1" dirty="0" err="1" smtClean="0">
                          <a:effectLst/>
                        </a:rPr>
                        <a:t>Difilcultate</a:t>
                      </a:r>
                      <a:r>
                        <a:rPr lang="en-US" sz="1200" b="1" dirty="0" smtClean="0">
                          <a:effectLst/>
                        </a:rPr>
                        <a:t> la </a:t>
                      </a:r>
                      <a:r>
                        <a:rPr lang="en-US" sz="1200" b="1" dirty="0" err="1" smtClean="0">
                          <a:effectLst/>
                        </a:rPr>
                        <a:t>respirație</a:t>
                      </a:r>
                      <a:endParaRPr lang="en-US" b="1" dirty="0">
                        <a:effectLst/>
                      </a:endParaRPr>
                    </a:p>
                  </a:txBody>
                  <a:tcPr marL="68580" marR="68580" marT="0" marB="0"/>
                </a:tc>
                <a:extLst>
                  <a:ext uri="{0D108BD9-81ED-4DB2-BD59-A6C34878D82A}">
                    <a16:rowId xmlns="" xmlns:a16="http://schemas.microsoft.com/office/drawing/2014/main" val="271044002"/>
                  </a:ext>
                </a:extLst>
              </a:tr>
            </a:tbl>
          </a:graphicData>
        </a:graphic>
      </p:graphicFrame>
      <p:sp>
        <p:nvSpPr>
          <p:cNvPr id="4" name="Date Placeholder 3">
            <a:extLst>
              <a:ext uri="{FF2B5EF4-FFF2-40B4-BE49-F238E27FC236}">
                <a16:creationId xmlns="" xmlns:a16="http://schemas.microsoft.com/office/drawing/2014/main" id="{F0F49BC4-D9E0-11A0-7D56-D1EBDD89B2ED}"/>
              </a:ext>
            </a:extLst>
          </p:cNvPr>
          <p:cNvSpPr>
            <a:spLocks noGrp="1"/>
          </p:cNvSpPr>
          <p:nvPr>
            <p:ph type="dt" sz="half" idx="10"/>
          </p:nvPr>
        </p:nvSpPr>
        <p:spPr/>
        <p:txBody>
          <a:bodyPr/>
          <a:lstStyle/>
          <a:p>
            <a:endParaRPr lang="en-GB"/>
          </a:p>
        </p:txBody>
      </p:sp>
      <p:sp>
        <p:nvSpPr>
          <p:cNvPr id="7" name="TextBox 6">
            <a:extLst>
              <a:ext uri="{FF2B5EF4-FFF2-40B4-BE49-F238E27FC236}">
                <a16:creationId xmlns="" xmlns:a16="http://schemas.microsoft.com/office/drawing/2014/main" id="{4F512E3F-A1F4-58E4-4811-D4C239D019E5}"/>
              </a:ext>
            </a:extLst>
          </p:cNvPr>
          <p:cNvSpPr txBox="1"/>
          <p:nvPr/>
        </p:nvSpPr>
        <p:spPr>
          <a:xfrm>
            <a:off x="392065" y="1555069"/>
            <a:ext cx="848272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sz="2400" b="1" dirty="0" smtClean="0">
                <a:latin typeface="Open Sans"/>
                <a:ea typeface="Open Sans"/>
                <a:cs typeface="Open Sans"/>
              </a:rPr>
              <a:t>Hipoglicemia </a:t>
            </a:r>
            <a:r>
              <a:rPr lang="vi-VN" sz="2400" dirty="0">
                <a:latin typeface="Open Sans"/>
                <a:ea typeface="Open Sans"/>
                <a:cs typeface="Open Sans"/>
              </a:rPr>
              <a:t>este un nivel scăzut al zahărului din sânge, în timp ce </a:t>
            </a:r>
            <a:r>
              <a:rPr lang="vi-VN" sz="2400" b="1" dirty="0">
                <a:latin typeface="Open Sans"/>
                <a:ea typeface="Open Sans"/>
                <a:cs typeface="Open Sans"/>
              </a:rPr>
              <a:t>hiperglicemia</a:t>
            </a:r>
            <a:r>
              <a:rPr lang="vi-VN" sz="2400" dirty="0">
                <a:latin typeface="Open Sans"/>
                <a:ea typeface="Open Sans"/>
                <a:cs typeface="Open Sans"/>
              </a:rPr>
              <a:t> este un nivel crescut al glicemii din sânge. Semnele pentru a recunoaște aceste condiții sunt:</a:t>
            </a:r>
            <a:endParaRPr lang="en-US" sz="2400" dirty="0">
              <a:latin typeface="Open Sans"/>
              <a:ea typeface="Open Sans"/>
              <a:cs typeface="Open Sans"/>
            </a:endParaRPr>
          </a:p>
          <a:p>
            <a:endParaRPr lang="en-US" sz="2400" dirty="0">
              <a:latin typeface="Open Sans"/>
              <a:ea typeface="Open Sans"/>
              <a:cs typeface="Open Sans"/>
            </a:endParaRPr>
          </a:p>
          <a:p>
            <a:endParaRPr lang="en-US" sz="2400" dirty="0">
              <a:latin typeface="Open Sans"/>
              <a:ea typeface="Open Sans"/>
              <a:cs typeface="Open Sans"/>
            </a:endParaRPr>
          </a:p>
          <a:p>
            <a:endParaRPr lang="en-US" sz="2400" dirty="0">
              <a:latin typeface="Open Sans"/>
              <a:ea typeface="Open Sans"/>
              <a:cs typeface="Open Sans"/>
            </a:endParaRPr>
          </a:p>
          <a:p>
            <a:endParaRPr lang="en-US" sz="2400" dirty="0">
              <a:latin typeface="Open Sans"/>
              <a:ea typeface="Open Sans"/>
              <a:cs typeface="Open Sans"/>
            </a:endParaRPr>
          </a:p>
          <a:p>
            <a:endParaRPr lang="en-US" sz="2400" dirty="0">
              <a:latin typeface="Open Sans"/>
              <a:ea typeface="Open Sans"/>
              <a:cs typeface="Open Sans"/>
            </a:endParaRPr>
          </a:p>
          <a:p>
            <a:r>
              <a:rPr lang="vi-VN" sz="2400" dirty="0">
                <a:latin typeface="Open Sans"/>
                <a:ea typeface="Open Sans"/>
                <a:cs typeface="Open Sans"/>
              </a:rPr>
              <a:t>Măsurile de prim ajutor pentru ambele afecțiuni sunt aceleași (mai ales atunci când nu sunteți siguri ce afecțiune este implicată), și anume să oferiți persoanei ceva dulce și apă și să solicitați ajutor medical.</a:t>
            </a:r>
            <a:endParaRPr lang="en-US" sz="2400" dirty="0">
              <a:latin typeface="Open Sans"/>
              <a:ea typeface="Open Sans"/>
              <a:cs typeface="Open Sans"/>
            </a:endParaRPr>
          </a:p>
        </p:txBody>
      </p:sp>
    </p:spTree>
    <p:extLst>
      <p:ext uri="{BB962C8B-B14F-4D97-AF65-F5344CB8AC3E}">
        <p14:creationId xmlns:p14="http://schemas.microsoft.com/office/powerpoint/2010/main" xmlns="" val="4183176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62AF79-973B-97BF-DF37-3AE368515636}"/>
              </a:ext>
            </a:extLst>
          </p:cNvPr>
          <p:cNvSpPr>
            <a:spLocks noGrp="1"/>
          </p:cNvSpPr>
          <p:nvPr>
            <p:ph type="title"/>
          </p:nvPr>
        </p:nvSpPr>
        <p:spPr/>
        <p:txBody>
          <a:bodyPr/>
          <a:lstStyle/>
          <a:p>
            <a:r>
              <a:rPr lang="ro-RO" dirty="0" smtClean="0">
                <a:latin typeface="Open Sans"/>
                <a:ea typeface="Open Sans"/>
                <a:cs typeface="Open Sans"/>
              </a:rPr>
              <a:t>Stare</a:t>
            </a:r>
            <a:endParaRPr lang="en-US" dirty="0"/>
          </a:p>
        </p:txBody>
      </p:sp>
      <p:sp>
        <p:nvSpPr>
          <p:cNvPr id="3" name="Content Placeholder 2">
            <a:extLst>
              <a:ext uri="{FF2B5EF4-FFF2-40B4-BE49-F238E27FC236}">
                <a16:creationId xmlns="" xmlns:a16="http://schemas.microsoft.com/office/drawing/2014/main" id="{53F44AF8-8507-CEEB-8695-6EBCC9A528A0}"/>
              </a:ext>
            </a:extLst>
          </p:cNvPr>
          <p:cNvSpPr>
            <a:spLocks noGrp="1"/>
          </p:cNvSpPr>
          <p:nvPr>
            <p:ph idx="1"/>
          </p:nvPr>
        </p:nvSpPr>
        <p:spPr>
          <a:xfrm>
            <a:off x="457200" y="1600200"/>
            <a:ext cx="8308089" cy="4614263"/>
          </a:xfrm>
        </p:spPr>
        <p:txBody>
          <a:bodyPr vert="horz" lIns="91440" tIns="45720" rIns="91440" bIns="45720" rtlCol="0" anchor="t">
            <a:noAutofit/>
          </a:bodyPr>
          <a:lstStyle/>
          <a:p>
            <a:pPr marL="0" indent="0">
              <a:buNone/>
            </a:pPr>
            <a:r>
              <a:rPr lang="vi-VN" sz="1800" b="1" dirty="0">
                <a:latin typeface="Calibri" panose="020F0502020204030204" pitchFamily="34" charset="0"/>
                <a:ea typeface="Calibri" panose="020F0502020204030204" pitchFamily="34" charset="0"/>
                <a:cs typeface="Calibri" panose="020F0502020204030204" pitchFamily="34" charset="0"/>
              </a:rPr>
              <a:t>Insolația</a:t>
            </a:r>
            <a:r>
              <a:rPr lang="vi-VN" sz="1800" dirty="0">
                <a:latin typeface="Calibri" panose="020F0502020204030204" pitchFamily="34" charset="0"/>
                <a:ea typeface="Calibri" panose="020F0502020204030204" pitchFamily="34" charset="0"/>
                <a:cs typeface="Calibri" panose="020F0502020204030204" pitchFamily="34" charset="0"/>
              </a:rPr>
              <a:t> este o afecțiune care apare ca urmare a expunerii excesive la soare. Se caracterizează prin piele roșie transpirată, greață, amețeli etc. </a:t>
            </a:r>
            <a:r>
              <a:rPr lang="vi-VN" sz="1800" b="1" dirty="0">
                <a:latin typeface="Calibri" panose="020F0502020204030204" pitchFamily="34" charset="0"/>
                <a:ea typeface="Calibri" panose="020F0502020204030204" pitchFamily="34" charset="0"/>
                <a:cs typeface="Calibri" panose="020F0502020204030204" pitchFamily="34" charset="0"/>
              </a:rPr>
              <a:t>Şocul termic </a:t>
            </a:r>
            <a:r>
              <a:rPr lang="vi-VN" sz="1800" dirty="0">
                <a:latin typeface="Calibri" panose="020F0502020204030204" pitchFamily="34" charset="0"/>
                <a:ea typeface="Calibri" panose="020F0502020204030204" pitchFamily="34" charset="0"/>
                <a:cs typeface="Calibri" panose="020F0502020204030204" pitchFamily="34" charset="0"/>
              </a:rPr>
              <a:t>apare ca urmare a șederii prelungite într-un mediu supraîncălzit (cort sau o încăpere închisă). Se caracterizează prin înroșirea pielii, creșterea temperaturii corpului, lipsa transpirației și pot apărea dezorientare sau tulburări de conștiență</a:t>
            </a:r>
            <a:r>
              <a:rPr lang="vi-VN" sz="1800" dirty="0" smtClean="0">
                <a:latin typeface="Calibri" panose="020F0502020204030204" pitchFamily="34" charset="0"/>
                <a:ea typeface="Calibri" panose="020F0502020204030204" pitchFamily="34" charset="0"/>
                <a:cs typeface="Calibri" panose="020F0502020204030204" pitchFamily="34" charset="0"/>
              </a:rPr>
              <a:t>.</a:t>
            </a:r>
            <a:endParaRPr lang="ro-RO" sz="1800" dirty="0" smtClean="0">
              <a:latin typeface="Calibri" panose="020F0502020204030204" pitchFamily="34" charset="0"/>
              <a:ea typeface="Calibri" panose="020F0502020204030204" pitchFamily="34" charset="0"/>
              <a:cs typeface="Calibri" panose="020F0502020204030204" pitchFamily="34" charset="0"/>
            </a:endParaRPr>
          </a:p>
          <a:p>
            <a:pPr marL="0" indent="0">
              <a:buNone/>
            </a:pPr>
            <a:r>
              <a:rPr lang="vi-VN" sz="1800" dirty="0">
                <a:latin typeface="Calibri" panose="020F0502020204030204" pitchFamily="34" charset="0"/>
                <a:ea typeface="Calibri" panose="020F0502020204030204" pitchFamily="34" charset="0"/>
                <a:cs typeface="Calibri" panose="020F0502020204030204" pitchFamily="34" charset="0"/>
              </a:rPr>
              <a:t>Măsurile de prim ajutor sunt:</a:t>
            </a:r>
          </a:p>
          <a:p>
            <a:pPr marL="0" indent="0">
              <a:buNone/>
            </a:pPr>
            <a:r>
              <a:rPr lang="vi-VN" sz="1800" dirty="0" smtClean="0">
                <a:latin typeface="Calibri" panose="020F0502020204030204" pitchFamily="34" charset="0"/>
                <a:ea typeface="Calibri" panose="020F0502020204030204" pitchFamily="34" charset="0"/>
                <a:cs typeface="Calibri" panose="020F0502020204030204" pitchFamily="34" charset="0"/>
              </a:rPr>
              <a:t>•</a:t>
            </a:r>
            <a:r>
              <a:rPr lang="ro-RO" sz="1800" dirty="0" smtClean="0">
                <a:latin typeface="Calibri" panose="020F0502020204030204" pitchFamily="34" charset="0"/>
                <a:ea typeface="Calibri" panose="020F0502020204030204" pitchFamily="34" charset="0"/>
                <a:cs typeface="Calibri" panose="020F0502020204030204" pitchFamily="34" charset="0"/>
              </a:rPr>
              <a:t> </a:t>
            </a:r>
            <a:r>
              <a:rPr lang="vi-VN" sz="1800" b="1" dirty="0" smtClean="0">
                <a:latin typeface="Calibri" panose="020F0502020204030204" pitchFamily="34" charset="0"/>
                <a:ea typeface="Calibri" panose="020F0502020204030204" pitchFamily="34" charset="0"/>
                <a:cs typeface="Calibri" panose="020F0502020204030204" pitchFamily="34" charset="0"/>
              </a:rPr>
              <a:t>Scoateți </a:t>
            </a:r>
            <a:r>
              <a:rPr lang="vi-VN" sz="1800" b="1" dirty="0">
                <a:latin typeface="Calibri" panose="020F0502020204030204" pitchFamily="34" charset="0"/>
                <a:ea typeface="Calibri" panose="020F0502020204030204" pitchFamily="34" charset="0"/>
                <a:cs typeface="Calibri" panose="020F0502020204030204" pitchFamily="34" charset="0"/>
              </a:rPr>
              <a:t>persoana de la soare la umbră</a:t>
            </a:r>
            <a:r>
              <a:rPr lang="vi-VN" sz="1800" dirty="0">
                <a:latin typeface="Calibri" panose="020F0502020204030204" pitchFamily="34" charset="0"/>
                <a:ea typeface="Calibri" panose="020F0502020204030204" pitchFamily="34" charset="0"/>
                <a:cs typeface="Calibri" panose="020F0502020204030204" pitchFamily="34" charset="0"/>
              </a:rPr>
              <a:t> sau scoateți-o dintr-o cameră caldă și eliberați-o de haine și pantofi strâmți,</a:t>
            </a:r>
          </a:p>
          <a:p>
            <a:pPr marL="0" indent="0">
              <a:buNone/>
            </a:pPr>
            <a:r>
              <a:rPr lang="vi-VN" sz="1800" dirty="0" smtClean="0">
                <a:latin typeface="Calibri" panose="020F0502020204030204" pitchFamily="34" charset="0"/>
                <a:ea typeface="Calibri" panose="020F0502020204030204" pitchFamily="34" charset="0"/>
                <a:cs typeface="Calibri" panose="020F0502020204030204" pitchFamily="34" charset="0"/>
              </a:rPr>
              <a:t>•</a:t>
            </a:r>
            <a:r>
              <a:rPr lang="ro-RO" sz="1800" dirty="0" smtClean="0">
                <a:latin typeface="Calibri" panose="020F0502020204030204" pitchFamily="34" charset="0"/>
                <a:ea typeface="Calibri" panose="020F0502020204030204" pitchFamily="34" charset="0"/>
                <a:cs typeface="Calibri" panose="020F0502020204030204" pitchFamily="34" charset="0"/>
              </a:rPr>
              <a:t> </a:t>
            </a:r>
            <a:r>
              <a:rPr lang="vi-VN" sz="1800" dirty="0" smtClean="0">
                <a:latin typeface="Calibri" panose="020F0502020204030204" pitchFamily="34" charset="0"/>
                <a:ea typeface="Calibri" panose="020F0502020204030204" pitchFamily="34" charset="0"/>
                <a:cs typeface="Calibri" panose="020F0502020204030204" pitchFamily="34" charset="0"/>
              </a:rPr>
              <a:t>Așezați </a:t>
            </a:r>
            <a:r>
              <a:rPr lang="vi-VN" sz="1800" b="1" dirty="0">
                <a:latin typeface="Calibri" panose="020F0502020204030204" pitchFamily="34" charset="0"/>
                <a:ea typeface="Calibri" panose="020F0502020204030204" pitchFamily="34" charset="0"/>
                <a:cs typeface="Calibri" panose="020F0502020204030204" pitchFamily="34" charset="0"/>
              </a:rPr>
              <a:t>persoana într-o poziție adecvată</a:t>
            </a:r>
            <a:r>
              <a:rPr lang="vi-VN" sz="1800" dirty="0">
                <a:latin typeface="Calibri" panose="020F0502020204030204" pitchFamily="34" charset="0"/>
                <a:ea typeface="Calibri" panose="020F0502020204030204" pitchFamily="34" charset="0"/>
                <a:cs typeface="Calibri" panose="020F0502020204030204" pitchFamily="34" charset="0"/>
              </a:rPr>
              <a:t> (șezând sau întinsă - dacă se plânge de amețeli),</a:t>
            </a:r>
          </a:p>
          <a:p>
            <a:pPr marL="0" indent="0">
              <a:buNone/>
            </a:pPr>
            <a:r>
              <a:rPr lang="vi-VN" sz="1800" dirty="0" smtClean="0">
                <a:latin typeface="Calibri" panose="020F0502020204030204" pitchFamily="34" charset="0"/>
                <a:ea typeface="Calibri" panose="020F0502020204030204" pitchFamily="34" charset="0"/>
                <a:cs typeface="Calibri" panose="020F0502020204030204" pitchFamily="34" charset="0"/>
              </a:rPr>
              <a:t>•</a:t>
            </a:r>
            <a:r>
              <a:rPr lang="ro-RO" sz="1800" dirty="0" smtClean="0">
                <a:latin typeface="Calibri" panose="020F0502020204030204" pitchFamily="34" charset="0"/>
                <a:ea typeface="Calibri" panose="020F0502020204030204" pitchFamily="34" charset="0"/>
                <a:cs typeface="Calibri" panose="020F0502020204030204" pitchFamily="34" charset="0"/>
              </a:rPr>
              <a:t> </a:t>
            </a:r>
            <a:r>
              <a:rPr lang="vi-VN" sz="1800" dirty="0" smtClean="0">
                <a:latin typeface="Calibri" panose="020F0502020204030204" pitchFamily="34" charset="0"/>
                <a:ea typeface="Calibri" panose="020F0502020204030204" pitchFamily="34" charset="0"/>
                <a:cs typeface="Calibri" panose="020F0502020204030204" pitchFamily="34" charset="0"/>
              </a:rPr>
              <a:t>Dacă </a:t>
            </a:r>
            <a:r>
              <a:rPr lang="vi-VN" sz="1800" dirty="0">
                <a:latin typeface="Calibri" panose="020F0502020204030204" pitchFamily="34" charset="0"/>
                <a:ea typeface="Calibri" panose="020F0502020204030204" pitchFamily="34" charset="0"/>
                <a:cs typeface="Calibri" panose="020F0502020204030204" pitchFamily="34" charset="0"/>
              </a:rPr>
              <a:t>persoana se plânge de greață, </a:t>
            </a:r>
            <a:r>
              <a:rPr lang="vi-VN" sz="1800" b="1" dirty="0">
                <a:latin typeface="Calibri" panose="020F0502020204030204" pitchFamily="34" charset="0"/>
                <a:ea typeface="Calibri" panose="020F0502020204030204" pitchFamily="34" charset="0"/>
                <a:cs typeface="Calibri" panose="020F0502020204030204" pitchFamily="34" charset="0"/>
              </a:rPr>
              <a:t>dați-i o pungă în care poate vomita,</a:t>
            </a:r>
          </a:p>
          <a:p>
            <a:pPr marL="0" indent="0">
              <a:buNone/>
            </a:pPr>
            <a:r>
              <a:rPr lang="vi-VN" sz="1800" dirty="0" smtClean="0">
                <a:latin typeface="Calibri" panose="020F0502020204030204" pitchFamily="34" charset="0"/>
                <a:ea typeface="Calibri" panose="020F0502020204030204" pitchFamily="34" charset="0"/>
                <a:cs typeface="Calibri" panose="020F0502020204030204" pitchFamily="34" charset="0"/>
              </a:rPr>
              <a:t>•</a:t>
            </a:r>
            <a:r>
              <a:rPr lang="ro-RO" sz="1800" dirty="0" smtClean="0">
                <a:latin typeface="Calibri" panose="020F0502020204030204" pitchFamily="34" charset="0"/>
                <a:ea typeface="Calibri" panose="020F0502020204030204" pitchFamily="34" charset="0"/>
                <a:cs typeface="Calibri" panose="020F0502020204030204" pitchFamily="34" charset="0"/>
              </a:rPr>
              <a:t> </a:t>
            </a:r>
            <a:r>
              <a:rPr lang="vi-VN" sz="1800" dirty="0" smtClean="0">
                <a:latin typeface="Calibri" panose="020F0502020204030204" pitchFamily="34" charset="0"/>
                <a:ea typeface="Calibri" panose="020F0502020204030204" pitchFamily="34" charset="0"/>
                <a:cs typeface="Calibri" panose="020F0502020204030204" pitchFamily="34" charset="0"/>
              </a:rPr>
              <a:t>Răciți </a:t>
            </a:r>
            <a:r>
              <a:rPr lang="vi-VN" sz="1800" b="1" dirty="0">
                <a:latin typeface="Calibri" panose="020F0502020204030204" pitchFamily="34" charset="0"/>
                <a:ea typeface="Calibri" panose="020F0502020204030204" pitchFamily="34" charset="0"/>
                <a:cs typeface="Calibri" panose="020F0502020204030204" pitchFamily="34" charset="0"/>
              </a:rPr>
              <a:t>treptat persoana</a:t>
            </a:r>
            <a:r>
              <a:rPr lang="vi-VN" sz="1800" dirty="0">
                <a:latin typeface="Calibri" panose="020F0502020204030204" pitchFamily="34" charset="0"/>
                <a:ea typeface="Calibri" panose="020F0502020204030204" pitchFamily="34" charset="0"/>
                <a:cs typeface="Calibri" panose="020F0502020204030204" pitchFamily="34" charset="0"/>
              </a:rPr>
              <a:t>, de exemplu cu o maramă triunghiulară umedă,</a:t>
            </a:r>
          </a:p>
          <a:p>
            <a:pPr marL="0" indent="0">
              <a:buNone/>
            </a:pPr>
            <a:r>
              <a:rPr lang="vi-VN" sz="1800" dirty="0" smtClean="0">
                <a:latin typeface="Calibri" panose="020F0502020204030204" pitchFamily="34" charset="0"/>
                <a:ea typeface="Calibri" panose="020F0502020204030204" pitchFamily="34" charset="0"/>
                <a:cs typeface="Calibri" panose="020F0502020204030204" pitchFamily="34" charset="0"/>
              </a:rPr>
              <a:t>•</a:t>
            </a:r>
            <a:r>
              <a:rPr lang="ro-RO" sz="1800" dirty="0" smtClean="0">
                <a:latin typeface="Calibri" panose="020F0502020204030204" pitchFamily="34" charset="0"/>
                <a:ea typeface="Calibri" panose="020F0502020204030204" pitchFamily="34" charset="0"/>
                <a:cs typeface="Calibri" panose="020F0502020204030204" pitchFamily="34" charset="0"/>
              </a:rPr>
              <a:t> </a:t>
            </a:r>
            <a:r>
              <a:rPr lang="vi-VN" sz="1800" dirty="0" smtClean="0">
                <a:latin typeface="Calibri" panose="020F0502020204030204" pitchFamily="34" charset="0"/>
                <a:ea typeface="Calibri" panose="020F0502020204030204" pitchFamily="34" charset="0"/>
                <a:cs typeface="Calibri" panose="020F0502020204030204" pitchFamily="34" charset="0"/>
              </a:rPr>
              <a:t>Dacă </a:t>
            </a:r>
            <a:r>
              <a:rPr lang="vi-VN" sz="1800" dirty="0">
                <a:latin typeface="Calibri" panose="020F0502020204030204" pitchFamily="34" charset="0"/>
                <a:ea typeface="Calibri" panose="020F0502020204030204" pitchFamily="34" charset="0"/>
                <a:cs typeface="Calibri" panose="020F0502020204030204" pitchFamily="34" charset="0"/>
              </a:rPr>
              <a:t>persoana nu se plânge de greață, </a:t>
            </a:r>
            <a:r>
              <a:rPr lang="vi-VN" sz="1800" b="1" dirty="0">
                <a:latin typeface="Calibri" panose="020F0502020204030204" pitchFamily="34" charset="0"/>
                <a:ea typeface="Calibri" panose="020F0502020204030204" pitchFamily="34" charset="0"/>
                <a:cs typeface="Calibri" panose="020F0502020204030204" pitchFamily="34" charset="0"/>
              </a:rPr>
              <a:t>îi puteți da puțină apă </a:t>
            </a:r>
            <a:r>
              <a:rPr lang="vi-VN" sz="1800" dirty="0">
                <a:latin typeface="Calibri" panose="020F0502020204030204" pitchFamily="34" charset="0"/>
                <a:ea typeface="Calibri" panose="020F0502020204030204" pitchFamily="34" charset="0"/>
                <a:cs typeface="Calibri" panose="020F0502020204030204" pitchFamily="34" charset="0"/>
              </a:rPr>
              <a:t>(înghițituri mici pentru a evita </a:t>
            </a:r>
            <a:r>
              <a:rPr lang="vi-VN" sz="1800" dirty="0" smtClean="0">
                <a:latin typeface="Calibri" panose="020F0502020204030204" pitchFamily="34" charset="0"/>
                <a:ea typeface="Calibri" panose="020F0502020204030204" pitchFamily="34" charset="0"/>
                <a:cs typeface="Calibri" panose="020F0502020204030204" pitchFamily="34" charset="0"/>
              </a:rPr>
              <a:t>vomitar</a:t>
            </a:r>
            <a:r>
              <a:rPr lang="ro-RO" sz="1800" dirty="0" smtClean="0">
                <a:latin typeface="Calibri" panose="020F0502020204030204" pitchFamily="34" charset="0"/>
                <a:ea typeface="Calibri" panose="020F0502020204030204" pitchFamily="34" charset="0"/>
                <a:cs typeface="Calibri" panose="020F0502020204030204" pitchFamily="34" charset="0"/>
              </a:rPr>
              <a:t>b</a:t>
            </a:r>
            <a:r>
              <a:rPr lang="vi-VN" sz="1800" dirty="0" smtClean="0">
                <a:latin typeface="Calibri" panose="020F0502020204030204" pitchFamily="34" charset="0"/>
                <a:ea typeface="Calibri" panose="020F0502020204030204" pitchFamily="34" charset="0"/>
                <a:cs typeface="Calibri" panose="020F0502020204030204" pitchFamily="34" charset="0"/>
              </a:rPr>
              <a:t>e</a:t>
            </a:r>
            <a:r>
              <a:rPr lang="ro-RO" sz="1800" dirty="0" smtClean="0">
                <a:latin typeface="Calibri" panose="020F0502020204030204" pitchFamily="34" charset="0"/>
                <a:ea typeface="Calibri" panose="020F0502020204030204" pitchFamily="34" charset="0"/>
                <a:cs typeface="Calibri" panose="020F0502020204030204" pitchFamily="34" charset="0"/>
              </a:rPr>
              <a:t>a</a:t>
            </a:r>
            <a:r>
              <a:rPr lang="vi-VN" sz="1800" dirty="0" smtClean="0">
                <a:latin typeface="Calibri" panose="020F0502020204030204" pitchFamily="34" charset="0"/>
                <a:ea typeface="Calibri" panose="020F0502020204030204" pitchFamily="34" charset="0"/>
                <a:cs typeface="Calibri" panose="020F0502020204030204" pitchFamily="34" charset="0"/>
              </a:rPr>
              <a:t>),</a:t>
            </a:r>
            <a:endParaRPr lang="vi-VN" sz="18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vi-VN" sz="1800" dirty="0" smtClean="0">
                <a:latin typeface="Calibri" panose="020F0502020204030204" pitchFamily="34" charset="0"/>
                <a:ea typeface="Calibri" panose="020F0502020204030204" pitchFamily="34" charset="0"/>
                <a:cs typeface="Calibri" panose="020F0502020204030204" pitchFamily="34" charset="0"/>
              </a:rPr>
              <a:t>•</a:t>
            </a:r>
            <a:r>
              <a:rPr lang="ro-RO" sz="1800" dirty="0" smtClean="0">
                <a:latin typeface="Calibri" panose="020F0502020204030204" pitchFamily="34" charset="0"/>
                <a:ea typeface="Calibri" panose="020F0502020204030204" pitchFamily="34" charset="0"/>
                <a:cs typeface="Calibri" panose="020F0502020204030204" pitchFamily="34" charset="0"/>
              </a:rPr>
              <a:t> </a:t>
            </a:r>
            <a:r>
              <a:rPr lang="vi-VN" sz="1800" dirty="0" smtClean="0">
                <a:latin typeface="Calibri" panose="020F0502020204030204" pitchFamily="34" charset="0"/>
                <a:ea typeface="Calibri" panose="020F0502020204030204" pitchFamily="34" charset="0"/>
                <a:cs typeface="Calibri" panose="020F0502020204030204" pitchFamily="34" charset="0"/>
              </a:rPr>
              <a:t>În </a:t>
            </a:r>
            <a:r>
              <a:rPr lang="vi-VN" sz="1800" dirty="0">
                <a:latin typeface="Calibri" panose="020F0502020204030204" pitchFamily="34" charset="0"/>
                <a:ea typeface="Calibri" panose="020F0502020204030204" pitchFamily="34" charset="0"/>
                <a:cs typeface="Calibri" panose="020F0502020204030204" pitchFamily="34" charset="0"/>
              </a:rPr>
              <a:t>cazul unei lovituri termice și a unei forme mai severe de insolație, </a:t>
            </a:r>
            <a:r>
              <a:rPr lang="vi-VN" sz="1800" b="1" dirty="0" smtClean="0">
                <a:latin typeface="Calibri" panose="020F0502020204030204" pitchFamily="34" charset="0"/>
                <a:ea typeface="Calibri" panose="020F0502020204030204" pitchFamily="34" charset="0"/>
                <a:cs typeface="Calibri" panose="020F0502020204030204" pitchFamily="34" charset="0"/>
              </a:rPr>
              <a:t>persoana </a:t>
            </a:r>
            <a:r>
              <a:rPr lang="vi-VN" sz="1800" dirty="0" smtClean="0">
                <a:latin typeface="Calibri" panose="020F0502020204030204" pitchFamily="34" charset="0"/>
                <a:ea typeface="Calibri" panose="020F0502020204030204" pitchFamily="34" charset="0"/>
                <a:cs typeface="Calibri" panose="020F0502020204030204" pitchFamily="34" charset="0"/>
              </a:rPr>
              <a:t>accidentată </a:t>
            </a:r>
            <a:r>
              <a:rPr lang="vi-VN" sz="1800" dirty="0">
                <a:latin typeface="Calibri" panose="020F0502020204030204" pitchFamily="34" charset="0"/>
                <a:ea typeface="Calibri" panose="020F0502020204030204" pitchFamily="34" charset="0"/>
                <a:cs typeface="Calibri" panose="020F0502020204030204" pitchFamily="34" charset="0"/>
              </a:rPr>
              <a:t>la o unitate medicală</a:t>
            </a:r>
          </a:p>
          <a:p>
            <a:pPr marL="0" indent="0">
              <a:buNone/>
            </a:pPr>
            <a:endParaRPr lang="en-US" sz="1800" dirty="0">
              <a:cs typeface="Calibri"/>
            </a:endParaRPr>
          </a:p>
        </p:txBody>
      </p:sp>
      <p:sp>
        <p:nvSpPr>
          <p:cNvPr id="4" name="Date Placeholder 3">
            <a:extLst>
              <a:ext uri="{FF2B5EF4-FFF2-40B4-BE49-F238E27FC236}">
                <a16:creationId xmlns="" xmlns:a16="http://schemas.microsoft.com/office/drawing/2014/main" id="{464E30C8-DCF4-DD53-16CB-8C47EF61F4A7}"/>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18727168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518741-0DE9-3E99-71A6-054623E4CC4A}"/>
              </a:ext>
            </a:extLst>
          </p:cNvPr>
          <p:cNvSpPr>
            <a:spLocks noGrp="1"/>
          </p:cNvSpPr>
          <p:nvPr>
            <p:ph type="title"/>
          </p:nvPr>
        </p:nvSpPr>
        <p:spPr/>
        <p:txBody>
          <a:bodyPr/>
          <a:lstStyle/>
          <a:p>
            <a:r>
              <a:rPr lang="en-US" dirty="0" err="1" smtClean="0">
                <a:latin typeface="Open Sans"/>
                <a:ea typeface="Open Sans"/>
                <a:cs typeface="Open Sans"/>
              </a:rPr>
              <a:t>Procedura</a:t>
            </a:r>
            <a:r>
              <a:rPr lang="en-US" dirty="0" smtClean="0">
                <a:latin typeface="Open Sans"/>
                <a:ea typeface="Open Sans"/>
                <a:cs typeface="Open Sans"/>
              </a:rPr>
              <a:t> </a:t>
            </a:r>
            <a:r>
              <a:rPr lang="en-US" dirty="0">
                <a:latin typeface="Open Sans"/>
                <a:ea typeface="Open Sans"/>
                <a:cs typeface="Open Sans"/>
              </a:rPr>
              <a:t>la </a:t>
            </a:r>
            <a:r>
              <a:rPr lang="en-US" dirty="0" err="1">
                <a:latin typeface="Open Sans"/>
                <a:ea typeface="Open Sans"/>
                <a:cs typeface="Open Sans"/>
              </a:rPr>
              <a:t>locul</a:t>
            </a:r>
            <a:r>
              <a:rPr lang="en-US" dirty="0">
                <a:latin typeface="Open Sans"/>
                <a:ea typeface="Open Sans"/>
                <a:cs typeface="Open Sans"/>
              </a:rPr>
              <a:t> de accident</a:t>
            </a:r>
            <a:endParaRPr lang="en-US" dirty="0"/>
          </a:p>
        </p:txBody>
      </p:sp>
      <p:sp>
        <p:nvSpPr>
          <p:cNvPr id="3" name="Content Placeholder 2">
            <a:extLst>
              <a:ext uri="{FF2B5EF4-FFF2-40B4-BE49-F238E27FC236}">
                <a16:creationId xmlns="" xmlns:a16="http://schemas.microsoft.com/office/drawing/2014/main" id="{133212B9-57DD-A81F-F8D9-12E7821A0ABC}"/>
              </a:ext>
            </a:extLst>
          </p:cNvPr>
          <p:cNvSpPr>
            <a:spLocks noGrp="1"/>
          </p:cNvSpPr>
          <p:nvPr>
            <p:ph idx="1"/>
          </p:nvPr>
        </p:nvSpPr>
        <p:spPr/>
        <p:txBody>
          <a:bodyPr vert="horz" lIns="91440" tIns="45720" rIns="91440" bIns="45720" rtlCol="0" anchor="t">
            <a:normAutofit fontScale="92500" lnSpcReduction="20000"/>
          </a:bodyPr>
          <a:lstStyle/>
          <a:p>
            <a:pPr marL="514350" indent="-514350">
              <a:buAutoNum type="arabicPeriod"/>
            </a:pPr>
            <a:r>
              <a:rPr lang="vi-VN" dirty="0" smtClean="0">
                <a:latin typeface="Calibri" panose="020F0502020204030204" pitchFamily="34" charset="0"/>
                <a:ea typeface="Calibri" panose="020F0502020204030204" pitchFamily="34" charset="0"/>
                <a:cs typeface="Calibri" panose="020F0502020204030204" pitchFamily="34" charset="0"/>
              </a:rPr>
              <a:t>Rămâi </a:t>
            </a:r>
            <a:r>
              <a:rPr lang="vi-VN" b="1" dirty="0">
                <a:latin typeface="Calibri" panose="020F0502020204030204" pitchFamily="34" charset="0"/>
                <a:ea typeface="Calibri" panose="020F0502020204030204" pitchFamily="34" charset="0"/>
                <a:cs typeface="Calibri" panose="020F0502020204030204" pitchFamily="34" charset="0"/>
              </a:rPr>
              <a:t>calm </a:t>
            </a:r>
            <a:endParaRPr lang="ro-RO" b="1" dirty="0" smtClean="0">
              <a:latin typeface="Calibri" panose="020F0502020204030204" pitchFamily="34" charset="0"/>
              <a:ea typeface="Calibri" panose="020F0502020204030204" pitchFamily="34" charset="0"/>
              <a:cs typeface="Calibri" panose="020F0502020204030204" pitchFamily="34" charset="0"/>
            </a:endParaRPr>
          </a:p>
          <a:p>
            <a:pPr marL="514350" indent="-514350">
              <a:buAutoNum type="arabicPeriod"/>
            </a:pPr>
            <a:r>
              <a:rPr lang="vi-VN" dirty="0" smtClean="0">
                <a:latin typeface="Calibri" panose="020F0502020204030204" pitchFamily="34" charset="0"/>
                <a:ea typeface="Calibri" panose="020F0502020204030204" pitchFamily="34" charset="0"/>
                <a:cs typeface="Calibri" panose="020F0502020204030204" pitchFamily="34" charset="0"/>
              </a:rPr>
              <a:t>Evaluează </a:t>
            </a:r>
            <a:r>
              <a:rPr lang="vi-VN" dirty="0">
                <a:latin typeface="Calibri" panose="020F0502020204030204" pitchFamily="34" charset="0"/>
                <a:ea typeface="Calibri" panose="020F0502020204030204" pitchFamily="34" charset="0"/>
                <a:cs typeface="Calibri" panose="020F0502020204030204" pitchFamily="34" charset="0"/>
              </a:rPr>
              <a:t>dacă locul accidentului este </a:t>
            </a:r>
            <a:r>
              <a:rPr lang="vi-VN" b="1" dirty="0">
                <a:latin typeface="Calibri" panose="020F0502020204030204" pitchFamily="34" charset="0"/>
                <a:ea typeface="Calibri" panose="020F0502020204030204" pitchFamily="34" charset="0"/>
                <a:cs typeface="Calibri" panose="020F0502020204030204" pitchFamily="34" charset="0"/>
              </a:rPr>
              <a:t>sigur</a:t>
            </a:r>
            <a:r>
              <a:rPr lang="vi-VN" dirty="0">
                <a:latin typeface="Calibri" panose="020F0502020204030204" pitchFamily="34" charset="0"/>
                <a:ea typeface="Calibri" panose="020F0502020204030204" pitchFamily="34" charset="0"/>
                <a:cs typeface="Calibri" panose="020F0502020204030204" pitchFamily="34" charset="0"/>
              </a:rPr>
              <a:t> și înlătură pericolul pentru tine și persoana accidentată </a:t>
            </a:r>
            <a:endParaRPr lang="ro-RO" dirty="0" smtClean="0">
              <a:latin typeface="Calibri" panose="020F0502020204030204" pitchFamily="34" charset="0"/>
              <a:ea typeface="Calibri" panose="020F0502020204030204" pitchFamily="34" charset="0"/>
              <a:cs typeface="Calibri" panose="020F0502020204030204" pitchFamily="34" charset="0"/>
            </a:endParaRPr>
          </a:p>
          <a:p>
            <a:pPr marL="514350" indent="-514350">
              <a:buAutoNum type="arabicPeriod"/>
            </a:pPr>
            <a:r>
              <a:rPr lang="vi-VN" dirty="0" smtClean="0">
                <a:latin typeface="Calibri" panose="020F0502020204030204" pitchFamily="34" charset="0"/>
                <a:ea typeface="Calibri" panose="020F0502020204030204" pitchFamily="34" charset="0"/>
                <a:cs typeface="Calibri" panose="020F0502020204030204" pitchFamily="34" charset="0"/>
              </a:rPr>
              <a:t>Evaluează </a:t>
            </a:r>
            <a:r>
              <a:rPr lang="vi-VN" dirty="0">
                <a:latin typeface="Calibri" panose="020F0502020204030204" pitchFamily="34" charset="0"/>
                <a:ea typeface="Calibri" panose="020F0502020204030204" pitchFamily="34" charset="0"/>
                <a:cs typeface="Calibri" panose="020F0502020204030204" pitchFamily="34" charset="0"/>
              </a:rPr>
              <a:t>starea accidentatului și dacă viața cuiva </a:t>
            </a:r>
            <a:r>
              <a:rPr lang="vi-VN" b="1" dirty="0">
                <a:latin typeface="Calibri" panose="020F0502020204030204" pitchFamily="34" charset="0"/>
                <a:ea typeface="Calibri" panose="020F0502020204030204" pitchFamily="34" charset="0"/>
                <a:cs typeface="Calibri" panose="020F0502020204030204" pitchFamily="34" charset="0"/>
              </a:rPr>
              <a:t>este în pericol </a:t>
            </a:r>
            <a:endParaRPr lang="ro-RO" b="1" dirty="0" smtClean="0">
              <a:latin typeface="Calibri" panose="020F0502020204030204" pitchFamily="34" charset="0"/>
              <a:ea typeface="Calibri" panose="020F0502020204030204" pitchFamily="34" charset="0"/>
              <a:cs typeface="Calibri" panose="020F0502020204030204" pitchFamily="34" charset="0"/>
            </a:endParaRPr>
          </a:p>
          <a:p>
            <a:pPr marL="514350" indent="-514350">
              <a:buAutoNum type="arabicPeriod"/>
            </a:pPr>
            <a:r>
              <a:rPr lang="it-IT" b="1" dirty="0" smtClean="0">
                <a:latin typeface="Calibri" panose="020F0502020204030204" pitchFamily="34" charset="0"/>
                <a:ea typeface="Calibri" panose="020F0502020204030204" pitchFamily="34" charset="0"/>
                <a:cs typeface="Calibri" panose="020F0502020204030204" pitchFamily="34" charset="0"/>
              </a:rPr>
              <a:t>Ajută-i </a:t>
            </a:r>
            <a:r>
              <a:rPr lang="it-IT" b="1" dirty="0">
                <a:latin typeface="Calibri" panose="020F0502020204030204" pitchFamily="34" charset="0"/>
                <a:ea typeface="Calibri" panose="020F0502020204030204" pitchFamily="34" charset="0"/>
                <a:cs typeface="Calibri" panose="020F0502020204030204" pitchFamily="34" charset="0"/>
              </a:rPr>
              <a:t>pe cei mai vulnerabili </a:t>
            </a:r>
            <a:endParaRPr lang="ro-RO" b="1" dirty="0" smtClean="0">
              <a:latin typeface="Calibri" panose="020F0502020204030204" pitchFamily="34" charset="0"/>
              <a:ea typeface="Calibri" panose="020F0502020204030204" pitchFamily="34" charset="0"/>
              <a:cs typeface="Calibri" panose="020F0502020204030204" pitchFamily="34" charset="0"/>
            </a:endParaRPr>
          </a:p>
          <a:p>
            <a:pPr marL="514350" indent="-514350">
              <a:buAutoNum type="arabicPeriod"/>
            </a:pPr>
            <a:r>
              <a:rPr lang="vi-VN" dirty="0" smtClean="0">
                <a:latin typeface="Calibri" panose="020F0502020204030204" pitchFamily="34" charset="0"/>
                <a:ea typeface="Calibri" panose="020F0502020204030204" pitchFamily="34" charset="0"/>
                <a:cs typeface="Calibri" panose="020F0502020204030204" pitchFamily="34" charset="0"/>
              </a:rPr>
              <a:t>Apelează </a:t>
            </a:r>
            <a:r>
              <a:rPr lang="vi-VN" b="1" dirty="0" smtClean="0">
                <a:latin typeface="Calibri" panose="020F0502020204030204" pitchFamily="34" charset="0"/>
                <a:ea typeface="Calibri" panose="020F0502020204030204" pitchFamily="34" charset="0"/>
                <a:cs typeface="Calibri" panose="020F0502020204030204" pitchFamily="34" charset="0"/>
              </a:rPr>
              <a:t>SMU</a:t>
            </a:r>
            <a:endParaRPr lang="ro-RO" b="1" dirty="0" smtClean="0">
              <a:latin typeface="Calibri" panose="020F0502020204030204" pitchFamily="34" charset="0"/>
              <a:ea typeface="Calibri" panose="020F0502020204030204" pitchFamily="34" charset="0"/>
              <a:cs typeface="Calibri" panose="020F0502020204030204" pitchFamily="34" charset="0"/>
            </a:endParaRPr>
          </a:p>
          <a:p>
            <a:pPr marL="514350" indent="-514350">
              <a:buAutoNum type="arabicPeriod"/>
            </a:pPr>
            <a:r>
              <a:rPr lang="vi-VN" dirty="0" smtClean="0">
                <a:latin typeface="Calibri" panose="020F0502020204030204" pitchFamily="34" charset="0"/>
                <a:ea typeface="Calibri" panose="020F0502020204030204" pitchFamily="34" charset="0"/>
                <a:cs typeface="Calibri" panose="020F0502020204030204" pitchFamily="34" charset="0"/>
              </a:rPr>
              <a:t>Asigură </a:t>
            </a:r>
            <a:r>
              <a:rPr lang="vi-VN" b="1" dirty="0">
                <a:latin typeface="Calibri" panose="020F0502020204030204" pitchFamily="34" charset="0"/>
                <a:ea typeface="Calibri" panose="020F0502020204030204" pitchFamily="34" charset="0"/>
                <a:cs typeface="Calibri" panose="020F0502020204030204" pitchFamily="34" charset="0"/>
              </a:rPr>
              <a:t>măsuri suplimentare de prim ajutor </a:t>
            </a:r>
            <a:r>
              <a:rPr lang="vi-VN" dirty="0">
                <a:latin typeface="Calibri" panose="020F0502020204030204" pitchFamily="34" charset="0"/>
                <a:ea typeface="Calibri" panose="020F0502020204030204" pitchFamily="34" charset="0"/>
                <a:cs typeface="Calibri" panose="020F0502020204030204" pitchFamily="34" charset="0"/>
              </a:rPr>
              <a:t>până la sosirea serviciilor de urgență.</a:t>
            </a:r>
            <a:endParaRPr lang="en-GB"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 xmlns:a16="http://schemas.microsoft.com/office/drawing/2014/main" id="{3582C069-B4C7-C1A3-F7F7-4EBF489BE44D}"/>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2821763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E206E0-52D0-1F89-C0E0-FED9F2DC6885}"/>
              </a:ext>
            </a:extLst>
          </p:cNvPr>
          <p:cNvSpPr>
            <a:spLocks noGrp="1"/>
          </p:cNvSpPr>
          <p:nvPr>
            <p:ph type="title"/>
          </p:nvPr>
        </p:nvSpPr>
        <p:spPr/>
        <p:txBody>
          <a:bodyPr/>
          <a:lstStyle/>
          <a:p>
            <a:r>
              <a:rPr lang="en-US" dirty="0" err="1" smtClean="0">
                <a:latin typeface="Open Sans"/>
                <a:ea typeface="Open Sans"/>
                <a:cs typeface="Open Sans"/>
              </a:rPr>
              <a:t>Procedura</a:t>
            </a:r>
            <a:r>
              <a:rPr lang="en-US" dirty="0" smtClean="0">
                <a:latin typeface="Open Sans"/>
                <a:ea typeface="Open Sans"/>
                <a:cs typeface="Open Sans"/>
              </a:rPr>
              <a:t> </a:t>
            </a:r>
            <a:r>
              <a:rPr lang="en-US" dirty="0">
                <a:latin typeface="Open Sans"/>
                <a:ea typeface="Open Sans"/>
                <a:cs typeface="Open Sans"/>
              </a:rPr>
              <a:t>la </a:t>
            </a:r>
            <a:r>
              <a:rPr lang="en-US" dirty="0" err="1">
                <a:latin typeface="Open Sans"/>
                <a:ea typeface="Open Sans"/>
                <a:cs typeface="Open Sans"/>
              </a:rPr>
              <a:t>locul</a:t>
            </a:r>
            <a:r>
              <a:rPr lang="en-US" dirty="0">
                <a:latin typeface="Open Sans"/>
                <a:ea typeface="Open Sans"/>
                <a:cs typeface="Open Sans"/>
              </a:rPr>
              <a:t> de accident</a:t>
            </a:r>
          </a:p>
        </p:txBody>
      </p:sp>
      <p:sp>
        <p:nvSpPr>
          <p:cNvPr id="3" name="Content Placeholder 2">
            <a:extLst>
              <a:ext uri="{FF2B5EF4-FFF2-40B4-BE49-F238E27FC236}">
                <a16:creationId xmlns="" xmlns:a16="http://schemas.microsoft.com/office/drawing/2014/main" id="{195B355B-A088-0C1E-941D-BAD1DFFA2AE4}"/>
              </a:ext>
            </a:extLst>
          </p:cNvPr>
          <p:cNvSpPr>
            <a:spLocks noGrp="1"/>
          </p:cNvSpPr>
          <p:nvPr>
            <p:ph idx="1"/>
          </p:nvPr>
        </p:nvSpPr>
        <p:spPr/>
        <p:txBody>
          <a:bodyPr vert="horz" lIns="91440" tIns="45720" rIns="91440" bIns="45720" rtlCol="0" anchor="t">
            <a:normAutofit/>
          </a:bodyPr>
          <a:lstStyle/>
          <a:p>
            <a:r>
              <a:rPr lang="ro-RO" dirty="0" smtClean="0">
                <a:cs typeface="Calibri"/>
              </a:rPr>
              <a:t>Apel serviciilor de urgenţă</a:t>
            </a:r>
            <a:r>
              <a:rPr lang="en-US" dirty="0" smtClean="0">
                <a:cs typeface="Calibri"/>
              </a:rPr>
              <a:t>:</a:t>
            </a:r>
            <a:endParaRPr lang="en-US" dirty="0">
              <a:cs typeface="Calibri"/>
            </a:endParaRPr>
          </a:p>
          <a:p>
            <a:pPr lvl="1"/>
            <a:r>
              <a:rPr lang="ro-RO" dirty="0" smtClean="0">
                <a:ea typeface="+mn-lt"/>
                <a:cs typeface="+mn-lt"/>
              </a:rPr>
              <a:t>Poliţia</a:t>
            </a:r>
            <a:r>
              <a:rPr lang="en-GB" dirty="0">
                <a:ea typeface="+mn-lt"/>
                <a:cs typeface="+mn-lt"/>
              </a:rPr>
              <a:t>          </a:t>
            </a:r>
            <a:r>
              <a:rPr lang="en-GB" sz="3600" b="1" dirty="0">
                <a:ea typeface="+mn-lt"/>
                <a:cs typeface="+mn-lt"/>
              </a:rPr>
              <a:t>192</a:t>
            </a:r>
            <a:endParaRPr lang="en-US" b="1" dirty="0">
              <a:cs typeface="Calibri"/>
            </a:endParaRPr>
          </a:p>
          <a:p>
            <a:pPr lvl="1"/>
            <a:r>
              <a:rPr lang="ro-RO" dirty="0" smtClean="0">
                <a:ea typeface="+mn-lt"/>
                <a:cs typeface="+mn-lt"/>
              </a:rPr>
              <a:t>Pompieri</a:t>
            </a:r>
            <a:r>
              <a:rPr lang="en-GB" dirty="0">
                <a:ea typeface="+mn-lt"/>
                <a:cs typeface="+mn-lt"/>
              </a:rPr>
              <a:t>    </a:t>
            </a:r>
            <a:r>
              <a:rPr lang="en-GB" sz="4000" b="1" dirty="0">
                <a:ea typeface="+mn-lt"/>
                <a:cs typeface="+mn-lt"/>
              </a:rPr>
              <a:t>193</a:t>
            </a:r>
            <a:endParaRPr lang="en-US" sz="4000" dirty="0">
              <a:cs typeface="Calibri"/>
            </a:endParaRPr>
          </a:p>
          <a:p>
            <a:pPr lvl="1"/>
            <a:r>
              <a:rPr lang="ro-RO" dirty="0" smtClean="0">
                <a:ea typeface="+mn-lt"/>
                <a:cs typeface="+mn-lt"/>
              </a:rPr>
              <a:t>SMU</a:t>
            </a:r>
            <a:r>
              <a:rPr lang="en-GB" dirty="0">
                <a:ea typeface="+mn-lt"/>
                <a:cs typeface="+mn-lt"/>
              </a:rPr>
              <a:t>            </a:t>
            </a:r>
            <a:r>
              <a:rPr lang="en-GB" sz="4000" b="1" dirty="0">
                <a:ea typeface="+mn-lt"/>
                <a:cs typeface="+mn-lt"/>
              </a:rPr>
              <a:t>194</a:t>
            </a:r>
            <a:endParaRPr lang="en-US" sz="4000" b="1" dirty="0">
              <a:cs typeface="Calibri"/>
            </a:endParaRPr>
          </a:p>
          <a:p>
            <a:endParaRPr lang="en-US" dirty="0">
              <a:cs typeface="Calibri"/>
            </a:endParaRPr>
          </a:p>
          <a:p>
            <a:endParaRPr lang="en-US" dirty="0">
              <a:cs typeface="Calibri"/>
            </a:endParaRPr>
          </a:p>
        </p:txBody>
      </p:sp>
      <p:sp>
        <p:nvSpPr>
          <p:cNvPr id="4" name="Date Placeholder 3">
            <a:extLst>
              <a:ext uri="{FF2B5EF4-FFF2-40B4-BE49-F238E27FC236}">
                <a16:creationId xmlns="" xmlns:a16="http://schemas.microsoft.com/office/drawing/2014/main" id="{BBE34CB1-22C5-1BAB-B26E-3B48232DC29D}"/>
              </a:ext>
            </a:extLst>
          </p:cNvPr>
          <p:cNvSpPr>
            <a:spLocks noGrp="1"/>
          </p:cNvSpPr>
          <p:nvPr>
            <p:ph type="dt" sz="half" idx="10"/>
          </p:nvPr>
        </p:nvSpPr>
        <p:spPr/>
        <p:txBody>
          <a:bodyPr/>
          <a:lstStyle/>
          <a:p>
            <a:endParaRPr lang="en-GB"/>
          </a:p>
        </p:txBody>
      </p:sp>
      <p:pic>
        <p:nvPicPr>
          <p:cNvPr id="5" name="Picture 5">
            <a:extLst>
              <a:ext uri="{FF2B5EF4-FFF2-40B4-BE49-F238E27FC236}">
                <a16:creationId xmlns="" xmlns:a16="http://schemas.microsoft.com/office/drawing/2014/main" id="{180A3DF3-A028-6A39-1DEA-2C0EE4822880}"/>
              </a:ext>
            </a:extLst>
          </p:cNvPr>
          <p:cNvPicPr>
            <a:picLocks noChangeAspect="1"/>
          </p:cNvPicPr>
          <p:nvPr/>
        </p:nvPicPr>
        <p:blipFill>
          <a:blip r:embed="rId2" cstate="print"/>
          <a:stretch>
            <a:fillRect/>
          </a:stretch>
        </p:blipFill>
        <p:spPr>
          <a:xfrm>
            <a:off x="5745390" y="1932744"/>
            <a:ext cx="2268993" cy="3938954"/>
          </a:xfrm>
          <a:prstGeom prst="rect">
            <a:avLst/>
          </a:prstGeom>
        </p:spPr>
      </p:pic>
    </p:spTree>
    <p:extLst>
      <p:ext uri="{BB962C8B-B14F-4D97-AF65-F5344CB8AC3E}">
        <p14:creationId xmlns:p14="http://schemas.microsoft.com/office/powerpoint/2010/main" xmlns="" val="920782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7DA86C-7953-A42B-A51F-996D9DCA79B8}"/>
              </a:ext>
            </a:extLst>
          </p:cNvPr>
          <p:cNvSpPr>
            <a:spLocks noGrp="1"/>
          </p:cNvSpPr>
          <p:nvPr>
            <p:ph type="title"/>
          </p:nvPr>
        </p:nvSpPr>
        <p:spPr/>
        <p:txBody>
          <a:bodyPr/>
          <a:lstStyle/>
          <a:p>
            <a:r>
              <a:rPr lang="en-US" dirty="0" err="1" smtClean="0">
                <a:latin typeface="Open Sans"/>
                <a:ea typeface="Open Sans"/>
                <a:cs typeface="Open Sans"/>
              </a:rPr>
              <a:t>Procedura</a:t>
            </a:r>
            <a:r>
              <a:rPr lang="en-US" dirty="0" smtClean="0">
                <a:latin typeface="Open Sans"/>
                <a:ea typeface="Open Sans"/>
                <a:cs typeface="Open Sans"/>
              </a:rPr>
              <a:t> </a:t>
            </a:r>
            <a:r>
              <a:rPr lang="en-US" dirty="0">
                <a:latin typeface="Open Sans"/>
                <a:ea typeface="Open Sans"/>
                <a:cs typeface="Open Sans"/>
              </a:rPr>
              <a:t>la </a:t>
            </a:r>
            <a:r>
              <a:rPr lang="en-US" dirty="0" err="1">
                <a:latin typeface="Open Sans"/>
                <a:ea typeface="Open Sans"/>
                <a:cs typeface="Open Sans"/>
              </a:rPr>
              <a:t>locul</a:t>
            </a:r>
            <a:r>
              <a:rPr lang="en-US" dirty="0">
                <a:latin typeface="Open Sans"/>
                <a:ea typeface="Open Sans"/>
                <a:cs typeface="Open Sans"/>
              </a:rPr>
              <a:t> de accident</a:t>
            </a:r>
          </a:p>
        </p:txBody>
      </p:sp>
      <p:sp>
        <p:nvSpPr>
          <p:cNvPr id="3" name="Content Placeholder 2">
            <a:extLst>
              <a:ext uri="{FF2B5EF4-FFF2-40B4-BE49-F238E27FC236}">
                <a16:creationId xmlns="" xmlns:a16="http://schemas.microsoft.com/office/drawing/2014/main" id="{B4A3826A-356A-3CB1-91EE-6E2CC50FD0C3}"/>
              </a:ext>
            </a:extLst>
          </p:cNvPr>
          <p:cNvSpPr>
            <a:spLocks noGrp="1"/>
          </p:cNvSpPr>
          <p:nvPr>
            <p:ph idx="1"/>
          </p:nvPr>
        </p:nvSpPr>
        <p:spPr/>
        <p:txBody>
          <a:bodyPr vert="horz" lIns="91440" tIns="45720" rIns="91440" bIns="45720" rtlCol="0" anchor="t">
            <a:normAutofit/>
          </a:bodyPr>
          <a:lstStyle/>
          <a:p>
            <a:r>
              <a:rPr lang="pt-BR" dirty="0">
                <a:cs typeface="Calibri"/>
              </a:rPr>
              <a:t>Ce ar trebui să spun serviciilor de urgență</a:t>
            </a:r>
            <a:r>
              <a:rPr lang="pt-BR" dirty="0" smtClean="0">
                <a:cs typeface="Calibri"/>
              </a:rPr>
              <a:t>?</a:t>
            </a:r>
            <a:endParaRPr lang="ro-RO" dirty="0" smtClean="0">
              <a:cs typeface="Calibri"/>
            </a:endParaRPr>
          </a:p>
          <a:p>
            <a:pPr lvl="1"/>
            <a:r>
              <a:rPr lang="ro-RO" dirty="0" smtClean="0">
                <a:cs typeface="Calibri"/>
              </a:rPr>
              <a:t>Propriul prenume şi nume</a:t>
            </a:r>
          </a:p>
          <a:p>
            <a:pPr lvl="1"/>
            <a:r>
              <a:rPr lang="ro-RO" dirty="0" smtClean="0">
                <a:cs typeface="Calibri"/>
              </a:rPr>
              <a:t>Ce s-a întâmplat</a:t>
            </a:r>
            <a:endParaRPr lang="en-US" dirty="0">
              <a:cs typeface="Calibri"/>
            </a:endParaRPr>
          </a:p>
          <a:p>
            <a:pPr lvl="1"/>
            <a:r>
              <a:rPr lang="ro-RO" dirty="0" smtClean="0">
                <a:cs typeface="Calibri"/>
              </a:rPr>
              <a:t>Unde s-a întâmplat accidentul</a:t>
            </a:r>
            <a:endParaRPr lang="en-US" dirty="0">
              <a:cs typeface="Calibri"/>
            </a:endParaRPr>
          </a:p>
          <a:p>
            <a:pPr lvl="1"/>
            <a:r>
              <a:rPr lang="ro-RO" dirty="0" smtClean="0">
                <a:cs typeface="Calibri"/>
              </a:rPr>
              <a:t>Numărul accidentaţi şi leziunile acestora</a:t>
            </a:r>
            <a:endParaRPr lang="en-US" dirty="0">
              <a:cs typeface="Calibri"/>
            </a:endParaRPr>
          </a:p>
          <a:p>
            <a:pPr lvl="1"/>
            <a:r>
              <a:rPr lang="ro-RO" dirty="0" smtClean="0">
                <a:cs typeface="Calibri"/>
              </a:rPr>
              <a:t>Riscuri potenţiale pe care nu le putem elimina</a:t>
            </a:r>
            <a:endParaRPr lang="en-US" dirty="0">
              <a:cs typeface="Calibri"/>
            </a:endParaRPr>
          </a:p>
          <a:p>
            <a:pPr lvl="1"/>
            <a:r>
              <a:rPr lang="ro-RO" dirty="0" smtClean="0">
                <a:cs typeface="Calibri"/>
              </a:rPr>
              <a:t>Numărul nostru de telefon</a:t>
            </a:r>
            <a:endParaRPr lang="en-US" dirty="0">
              <a:cs typeface="Calibri"/>
            </a:endParaRPr>
          </a:p>
        </p:txBody>
      </p:sp>
      <p:sp>
        <p:nvSpPr>
          <p:cNvPr id="4" name="Date Placeholder 3">
            <a:extLst>
              <a:ext uri="{FF2B5EF4-FFF2-40B4-BE49-F238E27FC236}">
                <a16:creationId xmlns="" xmlns:a16="http://schemas.microsoft.com/office/drawing/2014/main" id="{8683A3CF-B0FD-979E-24BB-0A0CFF8A47E2}"/>
              </a:ext>
            </a:extLst>
          </p:cNvPr>
          <p:cNvSpPr>
            <a:spLocks noGrp="1"/>
          </p:cNvSpPr>
          <p:nvPr>
            <p:ph type="dt" sz="half" idx="10"/>
          </p:nvPr>
        </p:nvSpPr>
        <p:spPr/>
        <p:txBody>
          <a:bodyPr/>
          <a:lstStyle/>
          <a:p>
            <a:endParaRPr lang="en-GB"/>
          </a:p>
        </p:txBody>
      </p:sp>
    </p:spTree>
    <p:extLst>
      <p:ext uri="{BB962C8B-B14F-4D97-AF65-F5344CB8AC3E}">
        <p14:creationId xmlns:p14="http://schemas.microsoft.com/office/powerpoint/2010/main" xmlns="" val="3378595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7C4FD8-8DE9-72BE-FE52-8130C8987BA8}"/>
              </a:ext>
            </a:extLst>
          </p:cNvPr>
          <p:cNvSpPr>
            <a:spLocks noGrp="1"/>
          </p:cNvSpPr>
          <p:nvPr>
            <p:ph type="title"/>
          </p:nvPr>
        </p:nvSpPr>
        <p:spPr>
          <a:xfrm>
            <a:off x="4664297" y="693391"/>
            <a:ext cx="4176464" cy="699896"/>
          </a:xfrm>
        </p:spPr>
        <p:txBody>
          <a:bodyPr/>
          <a:lstStyle/>
          <a:p>
            <a:r>
              <a:rPr lang="en-GB" dirty="0" err="1" smtClean="0">
                <a:latin typeface="Open Sans"/>
                <a:ea typeface="Open Sans"/>
                <a:cs typeface="Open Sans"/>
              </a:rPr>
              <a:t>Mijloace</a:t>
            </a:r>
            <a:r>
              <a:rPr lang="en-GB" dirty="0" smtClean="0">
                <a:latin typeface="Open Sans"/>
                <a:ea typeface="Open Sans"/>
                <a:cs typeface="Open Sans"/>
              </a:rPr>
              <a:t> </a:t>
            </a:r>
            <a:r>
              <a:rPr lang="en-GB" dirty="0">
                <a:latin typeface="Open Sans"/>
                <a:ea typeface="Open Sans"/>
                <a:cs typeface="Open Sans"/>
              </a:rPr>
              <a:t>de prim </a:t>
            </a:r>
            <a:r>
              <a:rPr lang="en-GB" dirty="0" err="1">
                <a:latin typeface="Open Sans"/>
                <a:ea typeface="Open Sans"/>
                <a:cs typeface="Open Sans"/>
              </a:rPr>
              <a:t>ajutor</a:t>
            </a:r>
            <a:endParaRPr lang="en-US" dirty="0"/>
          </a:p>
        </p:txBody>
      </p:sp>
      <p:pic>
        <p:nvPicPr>
          <p:cNvPr id="5" name="Picture 5" descr="A picture containing indoor&#10;&#10;Description automatically generated">
            <a:extLst>
              <a:ext uri="{FF2B5EF4-FFF2-40B4-BE49-F238E27FC236}">
                <a16:creationId xmlns="" xmlns:a16="http://schemas.microsoft.com/office/drawing/2014/main" id="{19580EF5-814C-712E-0CAB-08C4C0C444AD}"/>
              </a:ext>
            </a:extLst>
          </p:cNvPr>
          <p:cNvPicPr>
            <a:picLocks noGrp="1" noChangeAspect="1"/>
          </p:cNvPicPr>
          <p:nvPr>
            <p:ph idx="1"/>
          </p:nvPr>
        </p:nvPicPr>
        <p:blipFill>
          <a:blip r:embed="rId2" cstate="print"/>
          <a:stretch>
            <a:fillRect/>
          </a:stretch>
        </p:blipFill>
        <p:spPr>
          <a:xfrm>
            <a:off x="1587500" y="3129387"/>
            <a:ext cx="5923946" cy="3337655"/>
          </a:xfrm>
        </p:spPr>
      </p:pic>
      <p:sp>
        <p:nvSpPr>
          <p:cNvPr id="4" name="Date Placeholder 3">
            <a:extLst>
              <a:ext uri="{FF2B5EF4-FFF2-40B4-BE49-F238E27FC236}">
                <a16:creationId xmlns="" xmlns:a16="http://schemas.microsoft.com/office/drawing/2014/main" id="{8304F8E7-F8A4-E88D-C7DC-4671C740D241}"/>
              </a:ext>
            </a:extLst>
          </p:cNvPr>
          <p:cNvSpPr>
            <a:spLocks noGrp="1"/>
          </p:cNvSpPr>
          <p:nvPr>
            <p:ph type="dt" sz="half" idx="10"/>
          </p:nvPr>
        </p:nvSpPr>
        <p:spPr/>
        <p:txBody>
          <a:bodyPr/>
          <a:lstStyle/>
          <a:p>
            <a:endParaRPr lang="en-GB"/>
          </a:p>
        </p:txBody>
      </p:sp>
      <p:sp>
        <p:nvSpPr>
          <p:cNvPr id="6" name="TextBox 5">
            <a:extLst>
              <a:ext uri="{FF2B5EF4-FFF2-40B4-BE49-F238E27FC236}">
                <a16:creationId xmlns="" xmlns:a16="http://schemas.microsoft.com/office/drawing/2014/main" id="{6BDA922D-D5F6-1C17-04DD-48096EB11263}"/>
              </a:ext>
            </a:extLst>
          </p:cNvPr>
          <p:cNvSpPr txBox="1"/>
          <p:nvPr/>
        </p:nvSpPr>
        <p:spPr>
          <a:xfrm>
            <a:off x="607704" y="1486934"/>
            <a:ext cx="8288042"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sz="2400" dirty="0">
                <a:ea typeface="+mn-lt"/>
                <a:cs typeface="+mn-lt"/>
              </a:rPr>
              <a:t>Clasificarea materialelor și mijloacelor de prim ajutor:</a:t>
            </a:r>
          </a:p>
          <a:p>
            <a:r>
              <a:rPr lang="vi-VN" sz="2400" dirty="0" smtClean="0">
                <a:ea typeface="+mn-lt"/>
                <a:cs typeface="+mn-lt"/>
              </a:rPr>
              <a:t>•</a:t>
            </a:r>
            <a:r>
              <a:rPr lang="ro-RO" sz="2400" dirty="0" smtClean="0">
                <a:ea typeface="+mn-lt"/>
                <a:cs typeface="+mn-lt"/>
              </a:rPr>
              <a:t> </a:t>
            </a:r>
            <a:r>
              <a:rPr lang="vi-VN" sz="2400" dirty="0" smtClean="0">
                <a:ea typeface="+mn-lt"/>
                <a:cs typeface="+mn-lt"/>
              </a:rPr>
              <a:t>Pentru </a:t>
            </a:r>
            <a:r>
              <a:rPr lang="vi-VN" sz="2400" dirty="0">
                <a:ea typeface="+mn-lt"/>
                <a:cs typeface="+mn-lt"/>
              </a:rPr>
              <a:t>tratarea rănilor și bandajarea - material de bandajat;</a:t>
            </a:r>
          </a:p>
          <a:p>
            <a:r>
              <a:rPr lang="vi-VN" sz="2400" dirty="0" smtClean="0">
                <a:ea typeface="+mn-lt"/>
                <a:cs typeface="+mn-lt"/>
              </a:rPr>
              <a:t>•</a:t>
            </a:r>
            <a:r>
              <a:rPr lang="ro-RO" sz="2400" dirty="0" smtClean="0">
                <a:ea typeface="+mn-lt"/>
                <a:cs typeface="+mn-lt"/>
              </a:rPr>
              <a:t> </a:t>
            </a:r>
            <a:r>
              <a:rPr lang="vi-VN" sz="2400" dirty="0" smtClean="0">
                <a:ea typeface="+mn-lt"/>
                <a:cs typeface="+mn-lt"/>
              </a:rPr>
              <a:t>Pentru </a:t>
            </a:r>
            <a:r>
              <a:rPr lang="vi-VN" sz="2400" dirty="0">
                <a:ea typeface="+mn-lt"/>
                <a:cs typeface="+mn-lt"/>
              </a:rPr>
              <a:t>imobilizare (calmarea părții vătămate);</a:t>
            </a:r>
          </a:p>
          <a:p>
            <a:r>
              <a:rPr lang="vi-VN" sz="2400" dirty="0" smtClean="0">
                <a:ea typeface="+mn-lt"/>
                <a:cs typeface="+mn-lt"/>
              </a:rPr>
              <a:t>•</a:t>
            </a:r>
            <a:r>
              <a:rPr lang="ro-RO" sz="2400" dirty="0" smtClean="0">
                <a:ea typeface="+mn-lt"/>
                <a:cs typeface="+mn-lt"/>
              </a:rPr>
              <a:t> </a:t>
            </a:r>
            <a:r>
              <a:rPr lang="vi-VN" sz="2400" dirty="0" smtClean="0">
                <a:ea typeface="+mn-lt"/>
                <a:cs typeface="+mn-lt"/>
              </a:rPr>
              <a:t>Pentru </a:t>
            </a:r>
            <a:r>
              <a:rPr lang="vi-VN" sz="2400" dirty="0">
                <a:ea typeface="+mn-lt"/>
                <a:cs typeface="+mn-lt"/>
              </a:rPr>
              <a:t>purtarea și transportul accidentațiilor.</a:t>
            </a:r>
          </a:p>
          <a:p>
            <a:pPr algn="l"/>
            <a:endParaRPr lang="en-US" dirty="0">
              <a:cs typeface="Calibri"/>
            </a:endParaRPr>
          </a:p>
        </p:txBody>
      </p:sp>
    </p:spTree>
    <p:extLst>
      <p:ext uri="{BB962C8B-B14F-4D97-AF65-F5344CB8AC3E}">
        <p14:creationId xmlns:p14="http://schemas.microsoft.com/office/powerpoint/2010/main" xmlns="" val="133871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latin typeface="Open Sans"/>
                <a:ea typeface="Open Sans"/>
                <a:cs typeface="Open Sans"/>
              </a:rPr>
              <a:t>Mijloace</a:t>
            </a:r>
            <a:r>
              <a:rPr lang="en-GB" dirty="0" smtClean="0">
                <a:latin typeface="Open Sans"/>
                <a:ea typeface="Open Sans"/>
                <a:cs typeface="Open Sans"/>
              </a:rPr>
              <a:t> de prim </a:t>
            </a:r>
            <a:r>
              <a:rPr lang="en-GB" dirty="0" err="1" smtClean="0">
                <a:latin typeface="Open Sans"/>
                <a:ea typeface="Open Sans"/>
                <a:cs typeface="Open Sans"/>
              </a:rPr>
              <a:t>ajutor</a:t>
            </a:r>
            <a:endParaRPr lang="en-US" dirty="0"/>
          </a:p>
        </p:txBody>
      </p:sp>
      <p:sp>
        <p:nvSpPr>
          <p:cNvPr id="4" name="Date Placeholder 3"/>
          <p:cNvSpPr>
            <a:spLocks noGrp="1"/>
          </p:cNvSpPr>
          <p:nvPr>
            <p:ph type="dt" sz="half" idx="10"/>
          </p:nvPr>
        </p:nvSpPr>
        <p:spPr/>
        <p:txBody>
          <a:bodyPr/>
          <a:lstStyle/>
          <a:p>
            <a:endParaRPr lang="en-GB"/>
          </a:p>
        </p:txBody>
      </p:sp>
      <p:pic>
        <p:nvPicPr>
          <p:cNvPr id="5" name="Picture 8" descr="A picture containing graphical user interface&#10;&#10;Description automatically generated">
            <a:extLst>
              <a:ext uri="{FF2B5EF4-FFF2-40B4-BE49-F238E27FC236}">
                <a16:creationId xmlns="" xmlns:a16="http://schemas.microsoft.com/office/drawing/2014/main" id="{27BD3285-E2E4-A57E-C8C1-BF0B7C8F9832}"/>
              </a:ext>
            </a:extLst>
          </p:cNvPr>
          <p:cNvPicPr>
            <a:picLocks noGrp="1" noChangeAspect="1"/>
          </p:cNvPicPr>
          <p:nvPr>
            <p:ph idx="1"/>
          </p:nvPr>
        </p:nvPicPr>
        <p:blipFill>
          <a:blip r:embed="rId2" cstate="print"/>
          <a:stretch>
            <a:fillRect/>
          </a:stretch>
        </p:blipFill>
        <p:spPr>
          <a:xfrm>
            <a:off x="2362200" y="2722571"/>
            <a:ext cx="5639011" cy="3475021"/>
          </a:xfrm>
          <a:prstGeom prst="rect">
            <a:avLst/>
          </a:prstGeom>
        </p:spPr>
      </p:pic>
      <p:sp>
        <p:nvSpPr>
          <p:cNvPr id="6" name="TextBox 5">
            <a:extLst>
              <a:ext uri="{FF2B5EF4-FFF2-40B4-BE49-F238E27FC236}">
                <a16:creationId xmlns="" xmlns:a16="http://schemas.microsoft.com/office/drawing/2014/main" id="{776E9419-AB99-5FBF-718C-E99DD087D0B5}"/>
              </a:ext>
            </a:extLst>
          </p:cNvPr>
          <p:cNvSpPr txBox="1"/>
          <p:nvPr/>
        </p:nvSpPr>
        <p:spPr>
          <a:xfrm>
            <a:off x="810904" y="1378263"/>
            <a:ext cx="800358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vi-VN" sz="2400" dirty="0">
                <a:ea typeface="+mn-lt"/>
                <a:cs typeface="+mn-lt"/>
              </a:rPr>
              <a:t>Mijloacele pentru acordarea primului ajutor pot fi, de asemenea, împărțite în:</a:t>
            </a:r>
          </a:p>
          <a:p>
            <a:r>
              <a:rPr lang="vi-VN" sz="2400" dirty="0" smtClean="0">
                <a:ea typeface="+mn-lt"/>
                <a:cs typeface="+mn-lt"/>
              </a:rPr>
              <a:t>•</a:t>
            </a:r>
            <a:r>
              <a:rPr lang="ro-RO" sz="2400" dirty="0" smtClean="0">
                <a:ea typeface="+mn-lt"/>
                <a:cs typeface="+mn-lt"/>
              </a:rPr>
              <a:t> </a:t>
            </a:r>
            <a:r>
              <a:rPr lang="vi-VN" sz="2400" dirty="0" smtClean="0">
                <a:ea typeface="+mn-lt"/>
                <a:cs typeface="+mn-lt"/>
              </a:rPr>
              <a:t>Dedicate </a:t>
            </a:r>
            <a:r>
              <a:rPr lang="vi-VN" sz="2400" dirty="0">
                <a:ea typeface="+mn-lt"/>
                <a:cs typeface="+mn-lt"/>
              </a:rPr>
              <a:t>(pansament de calicot, tifon, marama triunghiulară, leuclopastă, hanzaplast...)</a:t>
            </a:r>
          </a:p>
          <a:p>
            <a:r>
              <a:rPr lang="vi-VN" sz="2400" dirty="0" smtClean="0">
                <a:ea typeface="+mn-lt"/>
                <a:cs typeface="+mn-lt"/>
              </a:rPr>
              <a:t>•</a:t>
            </a:r>
            <a:r>
              <a:rPr lang="ro-RO" sz="2400" dirty="0" smtClean="0">
                <a:ea typeface="+mn-lt"/>
                <a:cs typeface="+mn-lt"/>
              </a:rPr>
              <a:t> </a:t>
            </a:r>
            <a:r>
              <a:rPr lang="vi-VN" sz="2400" dirty="0" smtClean="0">
                <a:ea typeface="+mn-lt"/>
                <a:cs typeface="+mn-lt"/>
              </a:rPr>
              <a:t>Improvizate </a:t>
            </a:r>
            <a:r>
              <a:rPr lang="vi-VN" sz="2400" dirty="0">
                <a:ea typeface="+mn-lt"/>
                <a:cs typeface="+mn-lt"/>
              </a:rPr>
              <a:t>(o maramă în loc de o maramă triunghiulară).</a:t>
            </a:r>
          </a:p>
          <a:p>
            <a:pPr algn="l"/>
            <a:endParaRPr lang="en-US" dirty="0">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2763</Words>
  <Application>Microsoft Office PowerPoint</Application>
  <PresentationFormat>On-screen Show (4:3)</PresentationFormat>
  <Paragraphs>288</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Interreg-IPA Program  de cooperare transfrontalieră România-Serbia</vt:lpstr>
      <vt:lpstr>Introducere</vt:lpstr>
      <vt:lpstr>Introducere</vt:lpstr>
      <vt:lpstr>Introducere</vt:lpstr>
      <vt:lpstr>Procedura la locul de accident</vt:lpstr>
      <vt:lpstr>Procedura la locul de accident</vt:lpstr>
      <vt:lpstr>Procedura la locul de accident</vt:lpstr>
      <vt:lpstr>Mijloace de prim ajutor</vt:lpstr>
      <vt:lpstr>Mijloace de prim ajutor</vt:lpstr>
      <vt:lpstr>Evaluarea stării persoanei accidentate</vt:lpstr>
      <vt:lpstr>Evaluarea stării persoanei accidentate</vt:lpstr>
      <vt:lpstr>Evaluarea stării persoanei accidentate</vt:lpstr>
      <vt:lpstr>Mere osnovne životne potpore </vt:lpstr>
      <vt:lpstr>Măsuri pentru susținerea vieții</vt:lpstr>
      <vt:lpstr>Măsuri pentru susținerea vieții</vt:lpstr>
      <vt:lpstr> Leziuni și hemoragii </vt:lpstr>
      <vt:lpstr>Leziuni şi hemoragii </vt:lpstr>
      <vt:lpstr>Tipuri de sângerări</vt:lpstr>
      <vt:lpstr>Răni şi hemoragii</vt:lpstr>
      <vt:lpstr>Răni şi heomragii</vt:lpstr>
      <vt:lpstr>Răni şi heomragii</vt:lpstr>
      <vt:lpstr>Leziuni cu care ne întâlnim cel mai des</vt:lpstr>
      <vt:lpstr>Leziuni cu care ne întâlnim cel mai des</vt:lpstr>
      <vt:lpstr>Leziuni cu care ne întâlnim cel mai des</vt:lpstr>
      <vt:lpstr>Leziuni cu care ne întâlnim cel mai des</vt:lpstr>
      <vt:lpstr>Arsuri</vt:lpstr>
      <vt:lpstr>Arsuri</vt:lpstr>
      <vt:lpstr>Imobilizarea</vt:lpstr>
      <vt:lpstr>Imobilizarea</vt:lpstr>
      <vt:lpstr>Fracturi </vt:lpstr>
      <vt:lpstr>Fracturi</vt:lpstr>
      <vt:lpstr>Leziunea coloanei vertebrale</vt:lpstr>
      <vt:lpstr>Entorse și luxații</vt:lpstr>
      <vt:lpstr>Entorse și luxații</vt:lpstr>
      <vt:lpstr>Stare</vt:lpstr>
      <vt:lpstr>Stare</vt:lpstr>
      <vt:lpstr>Stare</vt:lpstr>
      <vt:lpstr>Stare</vt:lpstr>
      <vt:lpstr>Stare</vt:lpstr>
      <vt:lpstr>Stare</vt:lpstr>
      <vt:lpstr>Stare</vt:lpstr>
      <vt:lpstr>Stare</vt:lpstr>
      <vt:lpstr>Stare</vt:lpstr>
      <vt:lpstr>Stare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 Bardos</dc:creator>
  <cp:lastModifiedBy>Djuric</cp:lastModifiedBy>
  <cp:revision>301</cp:revision>
  <cp:lastPrinted>2015-11-09T07:34:14Z</cp:lastPrinted>
  <dcterms:created xsi:type="dcterms:W3CDTF">2015-10-27T11:54:26Z</dcterms:created>
  <dcterms:modified xsi:type="dcterms:W3CDTF">2023-04-24T19:17:07Z</dcterms:modified>
</cp:coreProperties>
</file>