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326" r:id="rId10"/>
    <p:sldId id="292" r:id="rId11"/>
    <p:sldId id="293" r:id="rId12"/>
    <p:sldId id="294" r:id="rId13"/>
    <p:sldId id="295" r:id="rId14"/>
    <p:sldId id="307" r:id="rId15"/>
    <p:sldId id="296" r:id="rId16"/>
    <p:sldId id="297" r:id="rId17"/>
    <p:sldId id="318" r:id="rId18"/>
    <p:sldId id="306" r:id="rId19"/>
    <p:sldId id="298" r:id="rId20"/>
    <p:sldId id="299" r:id="rId21"/>
    <p:sldId id="327" r:id="rId22"/>
    <p:sldId id="300" r:id="rId23"/>
    <p:sldId id="319" r:id="rId24"/>
    <p:sldId id="301" r:id="rId25"/>
    <p:sldId id="302" r:id="rId26"/>
    <p:sldId id="303" r:id="rId27"/>
    <p:sldId id="320" r:id="rId28"/>
    <p:sldId id="309" r:id="rId29"/>
    <p:sldId id="328" r:id="rId30"/>
    <p:sldId id="304" r:id="rId31"/>
    <p:sldId id="305" r:id="rId32"/>
    <p:sldId id="310" r:id="rId33"/>
    <p:sldId id="308" r:id="rId34"/>
    <p:sldId id="311" r:id="rId35"/>
    <p:sldId id="312" r:id="rId36"/>
    <p:sldId id="321" r:id="rId37"/>
    <p:sldId id="313" r:id="rId38"/>
    <p:sldId id="322" r:id="rId39"/>
    <p:sldId id="314" r:id="rId40"/>
    <p:sldId id="323" r:id="rId41"/>
    <p:sldId id="325" r:id="rId42"/>
    <p:sldId id="315" r:id="rId43"/>
    <p:sldId id="316" r:id="rId44"/>
    <p:sldId id="317" r:id="rId4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FAEE5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77CC4-EA1B-F724-61AE-C861C6B1745E}" v="13" dt="2023-03-19T10:33:26.691"/>
    <p1510:client id="{5FE2DDDD-4C12-0439-C2C1-CECE885BDBD1}" v="715" dt="2023-04-02T19:04:16.913"/>
    <p1510:client id="{8EDEF50E-4986-187F-8E9A-312A810759AF}" v="634" dt="2023-03-25T09:54:12.646"/>
    <p1510:client id="{F0ED4D8B-59B4-D709-6E22-ABCBAB74EF95}" v="88" dt="2023-03-25T10:05:56.4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786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07"/>
        <p:guide pos="212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10 noiembrie 2015 - Timșoara, România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9CF8E-B6FD-4E7E-B005-17AE2D79B9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626262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10 noiembrie 2015 - Timșoara, România 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6302-ED48-4C53-A492-7C0FE8F888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99321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B6302-ED48-4C53-A492-7C0FE8F888F0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10 </a:t>
            </a:r>
            <a:r>
              <a:rPr lang="en-US" err="1"/>
              <a:t>noiembrie</a:t>
            </a:r>
            <a:r>
              <a:rPr lang="en-US"/>
              <a:t> 2015 - Timșoara, România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243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84314"/>
            <a:ext cx="4051940" cy="86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41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542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575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449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496857"/>
            <a:ext cx="4176464" cy="699896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84314"/>
            <a:ext cx="4051940" cy="86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90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10" y="1268760"/>
            <a:ext cx="8444270" cy="69989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3705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84314"/>
            <a:ext cx="4051940" cy="86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174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64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313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165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366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664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506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ABC3-9D28-444B-BE45-45801AB4A9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018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0903"/>
            <a:ext cx="9144000" cy="1470025"/>
          </a:xfrm>
        </p:spPr>
        <p:txBody>
          <a:bodyPr>
            <a:noAutofit/>
          </a:bodyPr>
          <a:lstStyle/>
          <a:p>
            <a:r>
              <a:rPr lang="sr-Latn-RS" sz="2600">
                <a:solidFill>
                  <a:srgbClr val="0070C0"/>
                </a:solidFill>
              </a:rPr>
              <a:t>Interreg-IPA Program prekogranične saradnje Rumuniјa-Srbiјa</a:t>
            </a:r>
          </a:p>
        </p:txBody>
      </p:sp>
      <p:sp>
        <p:nvSpPr>
          <p:cNvPr id="4" name="Subtitle 17"/>
          <p:cNvSpPr txBox="1">
            <a:spLocks/>
          </p:cNvSpPr>
          <p:nvPr/>
        </p:nvSpPr>
        <p:spPr>
          <a:xfrm>
            <a:off x="0" y="2852936"/>
            <a:ext cx="9144000" cy="16561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3400" b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Open Sans"/>
                <a:cs typeface="Open Sans"/>
              </a:rPr>
              <a:t>Prva pomoć</a:t>
            </a:r>
            <a:endParaRPr lang="sr-Latn-RS" sz="3400" b="1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3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17"/>
          <p:cNvSpPr txBox="1">
            <a:spLocks/>
          </p:cNvSpPr>
          <p:nvPr/>
        </p:nvSpPr>
        <p:spPr>
          <a:xfrm>
            <a:off x="0" y="5517232"/>
            <a:ext cx="9144000" cy="795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Zrenjanin</a:t>
            </a:r>
          </a:p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Open Sans"/>
                <a:cs typeface="Open Sans"/>
              </a:rPr>
              <a:t>25-27</a:t>
            </a:r>
            <a:r>
              <a:rPr lang="sr-Latn-RS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Open Sans"/>
                <a:cs typeface="Open Sans"/>
              </a:rPr>
              <a:t>. </a:t>
            </a:r>
            <a:r>
              <a:rPr lang="sr-Latn-R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Open Sans"/>
                <a:cs typeface="Open Sans"/>
              </a:rPr>
              <a:t>april 2023.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8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C98DEF-1470-24EC-E3AF-210879DF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Open Sans"/>
                <a:ea typeface="Open Sans"/>
                <a:cs typeface="Open Sans"/>
              </a:rPr>
              <a:t>Procena</a:t>
            </a:r>
            <a:r>
              <a:rPr lang="en-GB">
                <a:latin typeface="Open Sans"/>
                <a:ea typeface="Open Sans"/>
                <a:cs typeface="Open Sans"/>
              </a:rPr>
              <a:t> </a:t>
            </a:r>
            <a:r>
              <a:rPr lang="en-GB" err="1">
                <a:latin typeface="Open Sans"/>
                <a:ea typeface="Open Sans"/>
                <a:cs typeface="Open Sans"/>
              </a:rPr>
              <a:t>stanja</a:t>
            </a:r>
            <a:r>
              <a:rPr lang="en-GB">
                <a:latin typeface="Open Sans"/>
                <a:ea typeface="Open Sans"/>
                <a:cs typeface="Open Sans"/>
              </a:rPr>
              <a:t> </a:t>
            </a:r>
            <a:r>
              <a:rPr lang="en-GB" err="1">
                <a:latin typeface="Open Sans"/>
                <a:ea typeface="Open Sans"/>
                <a:cs typeface="Open Sans"/>
              </a:rPr>
              <a:t>povređene</a:t>
            </a:r>
            <a:r>
              <a:rPr lang="en-GB">
                <a:latin typeface="Open Sans"/>
                <a:ea typeface="Open Sans"/>
                <a:cs typeface="Open Sans"/>
              </a:rPr>
              <a:t> </a:t>
            </a:r>
            <a:r>
              <a:rPr lang="en-GB" err="1">
                <a:latin typeface="Open Sans"/>
                <a:ea typeface="Open Sans"/>
                <a:cs typeface="Open Sans"/>
              </a:rPr>
              <a:t>osobe</a:t>
            </a:r>
            <a:endParaRPr lang="en-US" err="1">
              <a:latin typeface="Open Sans"/>
              <a:ea typeface="Open Sans"/>
              <a:cs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55ECA2-21A4-C4F3-BC0B-2A2346A6A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Kada </a:t>
            </a:r>
            <a:r>
              <a:rPr lang="en-GB" dirty="0" err="1">
                <a:ea typeface="+mn-lt"/>
                <a:cs typeface="+mn-lt"/>
              </a:rPr>
              <a:t>vršimo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ovu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procenu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potrebno</a:t>
            </a:r>
            <a:r>
              <a:rPr lang="en-GB" dirty="0">
                <a:ea typeface="+mn-lt"/>
                <a:cs typeface="+mn-lt"/>
              </a:rPr>
              <a:t> je da </a:t>
            </a:r>
            <a:r>
              <a:rPr lang="en-GB" dirty="0" err="1">
                <a:ea typeface="+mn-lt"/>
                <a:cs typeface="+mn-lt"/>
              </a:rPr>
              <a:t>obratimo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pažnju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: </a:t>
            </a:r>
            <a:endParaRPr lang="en-US" dirty="0">
              <a:cs typeface="Calibri"/>
            </a:endParaRPr>
          </a:p>
          <a:p>
            <a:r>
              <a:rPr lang="en-GB" b="1" dirty="0" err="1">
                <a:ea typeface="+mn-lt"/>
                <a:cs typeface="+mn-lt"/>
              </a:rPr>
              <a:t>Mehanizam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povređivanja</a:t>
            </a:r>
            <a:r>
              <a:rPr lang="en-GB" dirty="0">
                <a:ea typeface="+mn-lt"/>
                <a:cs typeface="+mn-lt"/>
              </a:rPr>
              <a:t> </a:t>
            </a:r>
            <a:endParaRPr lang="en-US" dirty="0"/>
          </a:p>
          <a:p>
            <a:r>
              <a:rPr lang="en-GB" b="1" dirty="0" err="1">
                <a:ea typeface="+mn-lt"/>
                <a:cs typeface="+mn-lt"/>
              </a:rPr>
              <a:t>Opšti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utisak</a:t>
            </a:r>
            <a:r>
              <a:rPr lang="en-GB" b="1" dirty="0">
                <a:ea typeface="+mn-lt"/>
                <a:cs typeface="+mn-lt"/>
              </a:rPr>
              <a:t> o </a:t>
            </a:r>
            <a:r>
              <a:rPr lang="en-GB" b="1" dirty="0" err="1">
                <a:ea typeface="+mn-lt"/>
                <a:cs typeface="+mn-lt"/>
              </a:rPr>
              <a:t>povređenom</a:t>
            </a:r>
            <a:r>
              <a:rPr lang="en-GB" dirty="0">
                <a:ea typeface="+mn-lt"/>
                <a:cs typeface="+mn-lt"/>
              </a:rPr>
              <a:t> – pol I starost </a:t>
            </a:r>
            <a:r>
              <a:rPr lang="en-GB" dirty="0" err="1">
                <a:ea typeface="+mn-lt"/>
                <a:cs typeface="+mn-lt"/>
              </a:rPr>
              <a:t>osobe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položaj</a:t>
            </a:r>
            <a:r>
              <a:rPr lang="en-GB" dirty="0">
                <a:ea typeface="+mn-lt"/>
                <a:cs typeface="+mn-lt"/>
              </a:rPr>
              <a:t> u </a:t>
            </a:r>
            <a:r>
              <a:rPr lang="en-GB" dirty="0" err="1">
                <a:ea typeface="+mn-lt"/>
                <a:cs typeface="+mn-lt"/>
              </a:rPr>
              <a:t>kome</a:t>
            </a:r>
            <a:r>
              <a:rPr lang="en-GB" dirty="0">
                <a:ea typeface="+mn-lt"/>
                <a:cs typeface="+mn-lt"/>
              </a:rPr>
              <a:t> je </a:t>
            </a:r>
            <a:r>
              <a:rPr lang="en-GB" dirty="0" err="1">
                <a:ea typeface="+mn-lt"/>
                <a:cs typeface="+mn-lt"/>
              </a:rPr>
              <a:t>zatečena</a:t>
            </a:r>
            <a:r>
              <a:rPr lang="en-GB" dirty="0">
                <a:ea typeface="+mn-lt"/>
                <a:cs typeface="+mn-lt"/>
              </a:rPr>
              <a:t>, da li se </a:t>
            </a:r>
            <a:r>
              <a:rPr lang="en-GB" dirty="0" err="1">
                <a:ea typeface="+mn-lt"/>
                <a:cs typeface="+mn-lt"/>
              </a:rPr>
              <a:t>može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uspostaviti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komunikacija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osobom</a:t>
            </a:r>
            <a:r>
              <a:rPr lang="en-GB" dirty="0">
                <a:ea typeface="+mn-lt"/>
                <a:cs typeface="+mn-lt"/>
              </a:rPr>
              <a:t>, da li </a:t>
            </a:r>
            <a:r>
              <a:rPr lang="en-GB" dirty="0" err="1">
                <a:ea typeface="+mn-lt"/>
                <a:cs typeface="+mn-lt"/>
              </a:rPr>
              <a:t>postoje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vidljivi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tragovi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krvarenja</a:t>
            </a:r>
            <a:r>
              <a:rPr lang="en-GB" dirty="0">
                <a:ea typeface="+mn-lt"/>
                <a:cs typeface="+mn-lt"/>
              </a:rPr>
              <a:t>…</a:t>
            </a:r>
            <a:endParaRPr lang="en-US" dirty="0"/>
          </a:p>
          <a:p>
            <a:r>
              <a:rPr lang="en-GB" b="1" dirty="0" err="1">
                <a:ea typeface="+mn-lt"/>
                <a:cs typeface="+mn-lt"/>
              </a:rPr>
              <a:t>Utvrditi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tegobe</a:t>
            </a:r>
            <a:r>
              <a:rPr lang="en-GB" b="1" dirty="0">
                <a:ea typeface="+mn-lt"/>
                <a:cs typeface="+mn-lt"/>
              </a:rPr>
              <a:t> I </a:t>
            </a:r>
            <a:r>
              <a:rPr lang="en-GB" b="1" dirty="0" err="1">
                <a:ea typeface="+mn-lt"/>
                <a:cs typeface="+mn-lt"/>
              </a:rPr>
              <a:t>vrstu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povrede</a:t>
            </a:r>
            <a:r>
              <a:rPr lang="en-GB" dirty="0">
                <a:ea typeface="+mn-lt"/>
                <a:cs typeface="+mn-lt"/>
              </a:rPr>
              <a:t> – </a:t>
            </a:r>
            <a:r>
              <a:rPr lang="en-GB" dirty="0" err="1">
                <a:ea typeface="+mn-lt"/>
                <a:cs typeface="+mn-lt"/>
              </a:rPr>
              <a:t>kroz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primarni</a:t>
            </a:r>
            <a:r>
              <a:rPr lang="en-GB" dirty="0">
                <a:ea typeface="+mn-lt"/>
                <a:cs typeface="+mn-lt"/>
              </a:rPr>
              <a:t> I </a:t>
            </a:r>
            <a:r>
              <a:rPr lang="en-GB" dirty="0" err="1">
                <a:ea typeface="+mn-lt"/>
                <a:cs typeface="+mn-lt"/>
              </a:rPr>
              <a:t>sekundarni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pregled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tragamo</a:t>
            </a:r>
            <a:r>
              <a:rPr lang="en-GB" dirty="0">
                <a:ea typeface="+mn-lt"/>
                <a:cs typeface="+mn-lt"/>
              </a:rPr>
              <a:t> za </a:t>
            </a:r>
            <a:r>
              <a:rPr lang="en-GB" dirty="0" err="1">
                <a:ea typeface="+mn-lt"/>
                <a:cs typeface="+mn-lt"/>
              </a:rPr>
              <a:t>simptomima</a:t>
            </a:r>
            <a:r>
              <a:rPr lang="en-GB" dirty="0">
                <a:ea typeface="+mn-lt"/>
                <a:cs typeface="+mn-lt"/>
              </a:rPr>
              <a:t> I </a:t>
            </a:r>
            <a:r>
              <a:rPr lang="en-GB" dirty="0" err="1">
                <a:ea typeface="+mn-lt"/>
                <a:cs typeface="+mn-lt"/>
              </a:rPr>
              <a:t>znacima</a:t>
            </a:r>
            <a:endParaRPr lang="en-US" dirty="0" err="1"/>
          </a:p>
          <a:p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5733F8-33D5-39F8-DBA1-428E89D6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20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E1278A-1C51-27C6-49FF-0BF0C122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Open Sans"/>
                <a:ea typeface="Open Sans"/>
                <a:cs typeface="Open Sans"/>
              </a:rPr>
              <a:t>Procena</a:t>
            </a:r>
            <a:r>
              <a:rPr lang="en-GB">
                <a:latin typeface="Open Sans"/>
                <a:ea typeface="Open Sans"/>
                <a:cs typeface="Open Sans"/>
              </a:rPr>
              <a:t> </a:t>
            </a:r>
            <a:r>
              <a:rPr lang="en-GB" err="1">
                <a:latin typeface="Open Sans"/>
                <a:ea typeface="Open Sans"/>
                <a:cs typeface="Open Sans"/>
              </a:rPr>
              <a:t>stanja</a:t>
            </a:r>
            <a:r>
              <a:rPr lang="en-GB">
                <a:latin typeface="Open Sans"/>
                <a:ea typeface="Open Sans"/>
                <a:cs typeface="Open Sans"/>
              </a:rPr>
              <a:t> </a:t>
            </a:r>
            <a:br>
              <a:rPr lang="en-GB">
                <a:latin typeface="Open Sans"/>
                <a:ea typeface="Open Sans"/>
                <a:cs typeface="Open Sans"/>
              </a:rPr>
            </a:br>
            <a:r>
              <a:rPr lang="en-GB" err="1">
                <a:latin typeface="Open Sans"/>
                <a:ea typeface="Open Sans"/>
                <a:cs typeface="Open Sans"/>
              </a:rPr>
              <a:t>povređene</a:t>
            </a:r>
            <a:r>
              <a:rPr lang="en-GB">
                <a:latin typeface="Open Sans"/>
                <a:ea typeface="Open Sans"/>
                <a:cs typeface="Open Sans"/>
              </a:rPr>
              <a:t> </a:t>
            </a:r>
            <a:r>
              <a:rPr lang="en-GB" err="1">
                <a:latin typeface="Open Sans"/>
                <a:ea typeface="Open Sans"/>
                <a:cs typeface="Open Sans"/>
              </a:rPr>
              <a:t>osobe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F47C1A-94CB-E3C7-4333-A658370DD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705101"/>
            <a:ext cx="8229600" cy="37147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 err="1">
                <a:ea typeface="+mn-lt"/>
                <a:cs typeface="+mn-lt"/>
              </a:rPr>
              <a:t>Razlikujemo</a:t>
            </a:r>
            <a:r>
              <a:rPr lang="en-GB" sz="2600" dirty="0">
                <a:ea typeface="+mn-lt"/>
                <a:cs typeface="+mn-lt"/>
              </a:rPr>
              <a:t> tri </a:t>
            </a:r>
            <a:r>
              <a:rPr lang="en-GB" sz="2600" dirty="0" err="1">
                <a:ea typeface="+mn-lt"/>
                <a:cs typeface="+mn-lt"/>
              </a:rPr>
              <a:t>vrste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pregleda</a:t>
            </a:r>
            <a:r>
              <a:rPr lang="en-GB" sz="2600" dirty="0">
                <a:ea typeface="+mn-lt"/>
                <a:cs typeface="+mn-lt"/>
              </a:rPr>
              <a:t>:</a:t>
            </a:r>
            <a:endParaRPr lang="en-US" sz="2600" dirty="0">
              <a:cs typeface="Calibri"/>
            </a:endParaRPr>
          </a:p>
          <a:p>
            <a:r>
              <a:rPr lang="en-GB" sz="2600" dirty="0" err="1">
                <a:ea typeface="+mn-lt"/>
                <a:cs typeface="+mn-lt"/>
              </a:rPr>
              <a:t>Primarni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pregled</a:t>
            </a:r>
            <a:r>
              <a:rPr lang="en-GB" sz="2600" dirty="0">
                <a:ea typeface="+mn-lt"/>
                <a:cs typeface="+mn-lt"/>
              </a:rPr>
              <a:t> – </a:t>
            </a:r>
            <a:r>
              <a:rPr lang="en-GB" sz="2600" dirty="0" err="1">
                <a:ea typeface="+mn-lt"/>
                <a:cs typeface="+mn-lt"/>
              </a:rPr>
              <a:t>da</a:t>
            </a:r>
            <a:r>
              <a:rPr lang="en-GB" sz="2600" dirty="0">
                <a:ea typeface="+mn-lt"/>
                <a:cs typeface="+mn-lt"/>
              </a:rPr>
              <a:t> bi </a:t>
            </a:r>
            <a:r>
              <a:rPr lang="en-GB" sz="2600" dirty="0" err="1">
                <a:ea typeface="+mn-lt"/>
                <a:cs typeface="+mn-lt"/>
              </a:rPr>
              <a:t>smo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utvrdili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da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li</a:t>
            </a:r>
            <a:r>
              <a:rPr lang="en-GB" sz="2600" dirty="0">
                <a:ea typeface="+mn-lt"/>
                <a:cs typeface="+mn-lt"/>
              </a:rPr>
              <a:t> je </a:t>
            </a:r>
            <a:r>
              <a:rPr lang="en-GB" sz="2600" dirty="0" err="1">
                <a:ea typeface="+mn-lt"/>
                <a:cs typeface="+mn-lt"/>
              </a:rPr>
              <a:t>osoba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životno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ugrožena</a:t>
            </a:r>
            <a:r>
              <a:rPr lang="en-GB" sz="2600" dirty="0">
                <a:ea typeface="+mn-lt"/>
                <a:cs typeface="+mn-lt"/>
              </a:rPr>
              <a:t> (</a:t>
            </a:r>
            <a:r>
              <a:rPr lang="en-GB" sz="2600" dirty="0" err="1">
                <a:ea typeface="+mn-lt"/>
                <a:cs typeface="+mn-lt"/>
              </a:rPr>
              <a:t>da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li</a:t>
            </a:r>
            <a:r>
              <a:rPr lang="en-GB" sz="2600" dirty="0">
                <a:ea typeface="+mn-lt"/>
                <a:cs typeface="+mn-lt"/>
              </a:rPr>
              <a:t> je </a:t>
            </a:r>
            <a:r>
              <a:rPr lang="en-GB" sz="2600" dirty="0" err="1">
                <a:ea typeface="+mn-lt"/>
                <a:cs typeface="+mn-lt"/>
              </a:rPr>
              <a:t>svesna</a:t>
            </a:r>
            <a:r>
              <a:rPr lang="en-GB" sz="2600" dirty="0">
                <a:ea typeface="+mn-lt"/>
                <a:cs typeface="+mn-lt"/>
              </a:rPr>
              <a:t>, </a:t>
            </a:r>
            <a:r>
              <a:rPr lang="en-GB" sz="2600" dirty="0" err="1">
                <a:ea typeface="+mn-lt"/>
                <a:cs typeface="+mn-lt"/>
              </a:rPr>
              <a:t>da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li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diše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i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da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li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jako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krvari</a:t>
            </a:r>
            <a:r>
              <a:rPr lang="en-GB" sz="2600" dirty="0">
                <a:ea typeface="+mn-lt"/>
                <a:cs typeface="+mn-lt"/>
              </a:rPr>
              <a:t>)</a:t>
            </a:r>
            <a:endParaRPr lang="en-US" sz="2600" dirty="0"/>
          </a:p>
          <a:p>
            <a:r>
              <a:rPr lang="en-GB" sz="2600" dirty="0" err="1">
                <a:ea typeface="+mn-lt"/>
                <a:cs typeface="+mn-lt"/>
              </a:rPr>
              <a:t>Sekundarni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pregled</a:t>
            </a:r>
            <a:r>
              <a:rPr lang="en-GB" sz="2600" dirty="0">
                <a:ea typeface="+mn-lt"/>
                <a:cs typeface="+mn-lt"/>
              </a:rPr>
              <a:t> – </a:t>
            </a:r>
            <a:r>
              <a:rPr lang="en-GB" sz="2600" dirty="0" err="1">
                <a:ea typeface="+mn-lt"/>
                <a:cs typeface="+mn-lt"/>
              </a:rPr>
              <a:t>pregled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tela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od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glave</a:t>
            </a:r>
            <a:r>
              <a:rPr lang="en-GB" sz="2600" dirty="0">
                <a:ea typeface="+mn-lt"/>
                <a:cs typeface="+mn-lt"/>
              </a:rPr>
              <a:t> do </a:t>
            </a:r>
            <a:r>
              <a:rPr lang="en-GB" sz="2600" dirty="0" err="1">
                <a:ea typeface="+mn-lt"/>
                <a:cs typeface="+mn-lt"/>
              </a:rPr>
              <a:t>pete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uz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razgovor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sa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povređenim</a:t>
            </a:r>
            <a:r>
              <a:rPr lang="en-GB" sz="2600" dirty="0">
                <a:ea typeface="+mn-lt"/>
                <a:cs typeface="+mn-lt"/>
              </a:rPr>
              <a:t> (</a:t>
            </a:r>
            <a:r>
              <a:rPr lang="en-GB" sz="2600" dirty="0" err="1">
                <a:ea typeface="+mn-lt"/>
                <a:cs typeface="+mn-lt"/>
              </a:rPr>
              <a:t>ukoliko</a:t>
            </a:r>
            <a:r>
              <a:rPr lang="en-GB" sz="2600" dirty="0">
                <a:ea typeface="+mn-lt"/>
                <a:cs typeface="+mn-lt"/>
              </a:rPr>
              <a:t> je to </a:t>
            </a:r>
            <a:r>
              <a:rPr lang="en-GB" sz="2600" dirty="0" err="1">
                <a:ea typeface="+mn-lt"/>
                <a:cs typeface="+mn-lt"/>
              </a:rPr>
              <a:t>moguće</a:t>
            </a:r>
            <a:r>
              <a:rPr lang="en-GB" sz="2600" dirty="0">
                <a:ea typeface="+mn-lt"/>
                <a:cs typeface="+mn-lt"/>
              </a:rPr>
              <a:t>) </a:t>
            </a:r>
            <a:endParaRPr lang="en-US" sz="2600" dirty="0"/>
          </a:p>
          <a:p>
            <a:r>
              <a:rPr lang="en-GB" sz="2600" dirty="0" err="1">
                <a:ea typeface="+mn-lt"/>
                <a:cs typeface="+mn-lt"/>
              </a:rPr>
              <a:t>Kontrolni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pregled</a:t>
            </a:r>
            <a:r>
              <a:rPr lang="en-GB" sz="2600" dirty="0">
                <a:ea typeface="+mn-lt"/>
                <a:cs typeface="+mn-lt"/>
              </a:rPr>
              <a:t> – </a:t>
            </a:r>
            <a:r>
              <a:rPr lang="en-GB" sz="2600" dirty="0" err="1">
                <a:ea typeface="+mn-lt"/>
                <a:cs typeface="+mn-lt"/>
              </a:rPr>
              <a:t>ponavljanje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pregleda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od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glave</a:t>
            </a:r>
            <a:r>
              <a:rPr lang="en-GB" sz="2600" dirty="0">
                <a:ea typeface="+mn-lt"/>
                <a:cs typeface="+mn-lt"/>
              </a:rPr>
              <a:t> do </a:t>
            </a:r>
            <a:r>
              <a:rPr lang="en-GB" sz="2600" dirty="0" err="1">
                <a:ea typeface="+mn-lt"/>
                <a:cs typeface="+mn-lt"/>
              </a:rPr>
              <a:t>pete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nakon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primenjenih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mera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neodložne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prve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pomoći</a:t>
            </a:r>
            <a:r>
              <a:rPr lang="en-GB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AE01CB-F8AE-02F6-6705-2C702F62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42E85D-FE80-C42C-8696-D4EFD82D088F}"/>
              </a:ext>
            </a:extLst>
          </p:cNvPr>
          <p:cNvSpPr txBox="1"/>
          <p:nvPr/>
        </p:nvSpPr>
        <p:spPr>
          <a:xfrm>
            <a:off x="687868" y="2500635"/>
            <a:ext cx="7900147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dirty="0">
                <a:ea typeface="+mn-lt"/>
                <a:cs typeface="+mn-lt"/>
              </a:rPr>
              <a:t> </a:t>
            </a:r>
            <a:endParaRPr lang="en-US" dirty="0"/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550" y="1386184"/>
            <a:ext cx="7981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 smtClean="0">
                <a:ea typeface="+mn-lt"/>
                <a:cs typeface="+mn-lt"/>
              </a:rPr>
              <a:t>Kada</a:t>
            </a:r>
            <a:r>
              <a:rPr lang="en-GB" sz="2800" dirty="0" smtClean="0">
                <a:ea typeface="+mn-lt"/>
                <a:cs typeface="+mn-lt"/>
              </a:rPr>
              <a:t> </a:t>
            </a:r>
            <a:r>
              <a:rPr lang="en-GB" sz="2800" dirty="0" err="1" smtClean="0">
                <a:ea typeface="+mn-lt"/>
                <a:cs typeface="+mn-lt"/>
              </a:rPr>
              <a:t>vršimo</a:t>
            </a:r>
            <a:r>
              <a:rPr lang="en-GB" sz="2800" dirty="0" smtClean="0">
                <a:ea typeface="+mn-lt"/>
                <a:cs typeface="+mn-lt"/>
              </a:rPr>
              <a:t> </a:t>
            </a:r>
            <a:r>
              <a:rPr lang="en-GB" sz="2800" dirty="0" err="1" smtClean="0">
                <a:ea typeface="+mn-lt"/>
                <a:cs typeface="+mn-lt"/>
              </a:rPr>
              <a:t>pregled</a:t>
            </a:r>
            <a:r>
              <a:rPr lang="en-GB" sz="2800" dirty="0" smtClean="0">
                <a:ea typeface="+mn-lt"/>
                <a:cs typeface="+mn-lt"/>
              </a:rPr>
              <a:t> </a:t>
            </a:r>
            <a:r>
              <a:rPr lang="en-GB" sz="2800" dirty="0" err="1" smtClean="0">
                <a:ea typeface="+mn-lt"/>
                <a:cs typeface="+mn-lt"/>
              </a:rPr>
              <a:t>povređenog</a:t>
            </a:r>
            <a:r>
              <a:rPr lang="en-GB" sz="2800" dirty="0" smtClean="0">
                <a:ea typeface="+mn-lt"/>
                <a:cs typeface="+mn-lt"/>
              </a:rPr>
              <a:t> </a:t>
            </a:r>
            <a:r>
              <a:rPr lang="en-GB" sz="2800" dirty="0" err="1" smtClean="0">
                <a:ea typeface="+mn-lt"/>
                <a:cs typeface="+mn-lt"/>
              </a:rPr>
              <a:t>tragamo</a:t>
            </a:r>
            <a:r>
              <a:rPr lang="en-GB" sz="2800" dirty="0" smtClean="0">
                <a:ea typeface="+mn-lt"/>
                <a:cs typeface="+mn-lt"/>
              </a:rPr>
              <a:t> </a:t>
            </a:r>
            <a:r>
              <a:rPr lang="en-GB" sz="2800" dirty="0" err="1" smtClean="0">
                <a:ea typeface="+mn-lt"/>
                <a:cs typeface="+mn-lt"/>
              </a:rPr>
              <a:t>za</a:t>
            </a:r>
            <a:r>
              <a:rPr lang="en-GB" sz="2800" dirty="0" smtClean="0">
                <a:ea typeface="+mn-lt"/>
                <a:cs typeface="+mn-lt"/>
              </a:rPr>
              <a:t> </a:t>
            </a:r>
            <a:r>
              <a:rPr lang="en-GB" sz="2800" dirty="0" err="1" smtClean="0">
                <a:ea typeface="+mn-lt"/>
                <a:cs typeface="+mn-lt"/>
              </a:rPr>
              <a:t>simptomima</a:t>
            </a:r>
            <a:r>
              <a:rPr lang="en-GB" sz="2800" dirty="0" smtClean="0">
                <a:ea typeface="+mn-lt"/>
                <a:cs typeface="+mn-lt"/>
              </a:rPr>
              <a:t> </a:t>
            </a:r>
            <a:r>
              <a:rPr lang="en-GB" sz="2800" dirty="0" err="1" smtClean="0">
                <a:ea typeface="+mn-lt"/>
                <a:cs typeface="+mn-lt"/>
              </a:rPr>
              <a:t>i</a:t>
            </a:r>
            <a:r>
              <a:rPr lang="en-GB" sz="2800" dirty="0" smtClean="0">
                <a:ea typeface="+mn-lt"/>
                <a:cs typeface="+mn-lt"/>
              </a:rPr>
              <a:t> </a:t>
            </a:r>
            <a:r>
              <a:rPr lang="en-GB" sz="2800" dirty="0" err="1" smtClean="0">
                <a:ea typeface="+mn-lt"/>
                <a:cs typeface="+mn-lt"/>
              </a:rPr>
              <a:t>znacima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71358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5A573-A4CF-1690-1E69-5455E29F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Mere </a:t>
            </a:r>
            <a:r>
              <a:rPr lang="en-GB" err="1">
                <a:latin typeface="Open Sans"/>
                <a:ea typeface="Open Sans"/>
                <a:cs typeface="Open Sans"/>
              </a:rPr>
              <a:t>osnovne</a:t>
            </a:r>
            <a:r>
              <a:rPr lang="en-GB">
                <a:latin typeface="Open Sans"/>
                <a:ea typeface="Open Sans"/>
                <a:cs typeface="Open Sans"/>
              </a:rPr>
              <a:t> </a:t>
            </a:r>
            <a:r>
              <a:rPr lang="en-GB" err="1">
                <a:latin typeface="Open Sans"/>
                <a:ea typeface="Open Sans"/>
                <a:cs typeface="Open Sans"/>
              </a:rPr>
              <a:t>životne</a:t>
            </a:r>
            <a:r>
              <a:rPr lang="en-GB">
                <a:latin typeface="Open Sans"/>
                <a:ea typeface="Open Sans"/>
                <a:cs typeface="Open Sans"/>
              </a:rPr>
              <a:t> </a:t>
            </a:r>
            <a:r>
              <a:rPr lang="en-GB" err="1">
                <a:latin typeface="Open Sans"/>
                <a:ea typeface="Open Sans"/>
                <a:cs typeface="Open Sans"/>
              </a:rPr>
              <a:t>potpore</a:t>
            </a:r>
            <a:endParaRPr lang="en-US" err="1">
              <a:latin typeface="Open Sans"/>
              <a:ea typeface="Open Sans"/>
              <a:cs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57AF3B-CF06-CFD9-D49D-DB3A0A122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Pre </a:t>
            </a:r>
            <a:r>
              <a:rPr lang="en-GB" err="1">
                <a:ea typeface="+mn-lt"/>
                <a:cs typeface="+mn-lt"/>
              </a:rPr>
              <a:t>nego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što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pričamo</a:t>
            </a:r>
            <a:r>
              <a:rPr lang="en-GB">
                <a:ea typeface="+mn-lt"/>
                <a:cs typeface="+mn-lt"/>
              </a:rPr>
              <a:t> o </a:t>
            </a:r>
            <a:r>
              <a:rPr lang="en-GB" err="1">
                <a:ea typeface="+mn-lt"/>
                <a:cs typeface="+mn-lt"/>
              </a:rPr>
              <a:t>merama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osnovne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životne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potpore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trebali</a:t>
            </a:r>
            <a:r>
              <a:rPr lang="en-GB">
                <a:ea typeface="+mn-lt"/>
                <a:cs typeface="+mn-lt"/>
              </a:rPr>
              <a:t> bi da </a:t>
            </a:r>
            <a:r>
              <a:rPr lang="en-GB" err="1">
                <a:ea typeface="+mn-lt"/>
                <a:cs typeface="+mn-lt"/>
              </a:rPr>
              <a:t>napravimo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razliku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između</a:t>
            </a:r>
            <a:r>
              <a:rPr lang="en-GB">
                <a:ea typeface="+mn-lt"/>
                <a:cs typeface="+mn-lt"/>
              </a:rPr>
              <a:t> 3 </a:t>
            </a:r>
            <a:r>
              <a:rPr lang="en-GB" err="1">
                <a:ea typeface="+mn-lt"/>
                <a:cs typeface="+mn-lt"/>
              </a:rPr>
              <a:t>različita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nivoa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svesti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kod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povređene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osobe</a:t>
            </a:r>
            <a:r>
              <a:rPr lang="en-GB">
                <a:ea typeface="+mn-lt"/>
                <a:cs typeface="+mn-lt"/>
              </a:rPr>
              <a:t>:</a:t>
            </a:r>
            <a:endParaRPr lang="en-US"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Svesna</a:t>
            </a:r>
            <a:endParaRPr lang="en-US" err="1">
              <a:cs typeface="Calibri"/>
            </a:endParaRPr>
          </a:p>
          <a:p>
            <a:pPr lvl="1"/>
            <a:r>
              <a:rPr lang="en-GB" err="1">
                <a:ea typeface="+mn-lt"/>
                <a:cs typeface="+mn-lt"/>
              </a:rPr>
              <a:t>Poremećaj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svesti</a:t>
            </a:r>
            <a:r>
              <a:rPr lang="en-GB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  <a:p>
            <a:pPr lvl="1"/>
            <a:r>
              <a:rPr lang="en-GB">
                <a:ea typeface="+mn-lt"/>
                <a:cs typeface="+mn-lt"/>
              </a:rPr>
              <a:t>Bez </a:t>
            </a:r>
            <a:r>
              <a:rPr lang="en-GB" err="1">
                <a:ea typeface="+mn-lt"/>
                <a:cs typeface="+mn-lt"/>
              </a:rPr>
              <a:t>svesti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02CBEE-AD7C-44CE-9006-1369E043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172A89-8D8B-EA88-F053-C2BEDC95E153}"/>
              </a:ext>
            </a:extLst>
          </p:cNvPr>
          <p:cNvSpPr txBox="1"/>
          <p:nvPr/>
        </p:nvSpPr>
        <p:spPr>
          <a:xfrm>
            <a:off x="411169" y="1603303"/>
            <a:ext cx="7900147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3200" err="1">
                <a:ea typeface="+mn-lt"/>
                <a:cs typeface="+mn-lt"/>
              </a:rPr>
              <a:t>Bitno</a:t>
            </a:r>
            <a:r>
              <a:rPr lang="en-GB" sz="3200">
                <a:ea typeface="+mn-lt"/>
                <a:cs typeface="+mn-lt"/>
              </a:rPr>
              <a:t> je da </a:t>
            </a:r>
            <a:r>
              <a:rPr lang="en-GB" sz="3200" err="1">
                <a:ea typeface="+mn-lt"/>
                <a:cs typeface="+mn-lt"/>
              </a:rPr>
              <a:t>napravimo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razliku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između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nesvestice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tj</a:t>
            </a:r>
            <a:r>
              <a:rPr lang="en-GB" sz="3200">
                <a:ea typeface="+mn-lt"/>
                <a:cs typeface="+mn-lt"/>
              </a:rPr>
              <a:t>. </a:t>
            </a:r>
            <a:r>
              <a:rPr lang="en-GB" sz="3200" err="1">
                <a:ea typeface="+mn-lt"/>
                <a:cs typeface="+mn-lt"/>
              </a:rPr>
              <a:t>kratkotrajnog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gubitka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svesti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i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besvesnog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stanja</a:t>
            </a:r>
            <a:r>
              <a:rPr lang="en-GB" sz="3200">
                <a:ea typeface="+mn-lt"/>
                <a:cs typeface="+mn-lt"/>
              </a:rPr>
              <a:t>.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en-GB" sz="3200" err="1">
                <a:ea typeface="+mn-lt"/>
                <a:cs typeface="+mn-lt"/>
              </a:rPr>
              <a:t>Osobi</a:t>
            </a:r>
            <a:r>
              <a:rPr lang="en-GB" sz="3200">
                <a:ea typeface="+mn-lt"/>
                <a:cs typeface="+mn-lt"/>
              </a:rPr>
              <a:t> u </a:t>
            </a:r>
            <a:r>
              <a:rPr lang="en-GB" sz="3200" err="1">
                <a:ea typeface="+mn-lt"/>
                <a:cs typeface="+mn-lt"/>
              </a:rPr>
              <a:t>besvesnom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stanju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može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biti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ugroženo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disanje</a:t>
            </a:r>
            <a:r>
              <a:rPr lang="en-GB" sz="3200">
                <a:ea typeface="+mn-lt"/>
                <a:cs typeface="+mn-lt"/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GB" sz="3200">
                <a:ea typeface="+mn-lt"/>
                <a:cs typeface="+mn-lt"/>
              </a:rPr>
              <a:t>Ako </a:t>
            </a:r>
            <a:r>
              <a:rPr lang="en-GB" sz="3200" err="1">
                <a:ea typeface="+mn-lt"/>
                <a:cs typeface="+mn-lt"/>
              </a:rPr>
              <a:t>nakon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provere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disanja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utvrdimo</a:t>
            </a:r>
            <a:r>
              <a:rPr lang="en-GB" sz="3200">
                <a:ea typeface="+mn-lt"/>
                <a:cs typeface="+mn-lt"/>
              </a:rPr>
              <a:t> da </a:t>
            </a:r>
            <a:r>
              <a:rPr lang="en-GB" sz="3200" err="1">
                <a:ea typeface="+mn-lt"/>
                <a:cs typeface="+mn-lt"/>
              </a:rPr>
              <a:t>osoba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ima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očuvano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disanje</a:t>
            </a:r>
            <a:r>
              <a:rPr lang="en-GB" sz="3200">
                <a:ea typeface="+mn-lt"/>
                <a:cs typeface="+mn-lt"/>
              </a:rPr>
              <a:t>, </a:t>
            </a:r>
            <a:r>
              <a:rPr lang="en-GB" sz="3200" err="1">
                <a:ea typeface="+mn-lt"/>
                <a:cs typeface="+mn-lt"/>
              </a:rPr>
              <a:t>prebacujemo</a:t>
            </a:r>
            <a:r>
              <a:rPr lang="en-GB" sz="3200">
                <a:ea typeface="+mn-lt"/>
                <a:cs typeface="+mn-lt"/>
              </a:rPr>
              <a:t> je u </a:t>
            </a:r>
            <a:r>
              <a:rPr lang="en-GB" sz="3200" err="1">
                <a:ea typeface="+mn-lt"/>
                <a:cs typeface="+mn-lt"/>
              </a:rPr>
              <a:t>takozvani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bočni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koma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položaj</a:t>
            </a:r>
            <a:r>
              <a:rPr lang="en-GB" sz="3200">
                <a:ea typeface="+mn-lt"/>
                <a:cs typeface="+mn-lt"/>
              </a:rPr>
              <a:t> (</a:t>
            </a:r>
            <a:r>
              <a:rPr lang="en-GB" sz="3200" err="1">
                <a:ea typeface="+mn-lt"/>
                <a:cs typeface="+mn-lt"/>
              </a:rPr>
              <a:t>bočni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položaj</a:t>
            </a:r>
            <a:r>
              <a:rPr lang="en-GB" sz="3200">
                <a:ea typeface="+mn-lt"/>
                <a:cs typeface="+mn-lt"/>
              </a:rPr>
              <a:t> za </a:t>
            </a:r>
            <a:r>
              <a:rPr lang="en-GB" sz="3200" err="1">
                <a:ea typeface="+mn-lt"/>
                <a:cs typeface="+mn-lt"/>
              </a:rPr>
              <a:t>oporavak</a:t>
            </a:r>
            <a:r>
              <a:rPr lang="en-GB" sz="3200">
                <a:ea typeface="+mn-lt"/>
                <a:cs typeface="+mn-lt"/>
              </a:rPr>
              <a:t>).</a:t>
            </a:r>
            <a:endParaRPr lang="en-GB" sz="3200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62EC17D2-852C-D53E-35CB-C3413CD44C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333" y="1717519"/>
            <a:ext cx="8116161" cy="441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3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D24401-8320-6042-09BF-C6AA4C42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Mere </a:t>
            </a:r>
            <a:r>
              <a:rPr lang="en-GB" err="1">
                <a:latin typeface="Open Sans"/>
                <a:ea typeface="Open Sans"/>
                <a:cs typeface="Open Sans"/>
              </a:rPr>
              <a:t>osnovne</a:t>
            </a:r>
            <a:r>
              <a:rPr lang="en-GB">
                <a:latin typeface="Open Sans"/>
                <a:ea typeface="Open Sans"/>
                <a:cs typeface="Open Sans"/>
              </a:rPr>
              <a:t> </a:t>
            </a:r>
            <a:r>
              <a:rPr lang="en-GB" err="1">
                <a:latin typeface="Open Sans"/>
                <a:ea typeface="Open Sans"/>
                <a:cs typeface="Open Sans"/>
              </a:rPr>
              <a:t>životne</a:t>
            </a:r>
            <a:r>
              <a:rPr lang="en-GB">
                <a:latin typeface="Open Sans"/>
                <a:ea typeface="Open Sans"/>
                <a:cs typeface="Open Sans"/>
              </a:rPr>
              <a:t> </a:t>
            </a:r>
            <a:r>
              <a:rPr lang="en-GB" err="1">
                <a:latin typeface="Open Sans"/>
                <a:ea typeface="Open Sans"/>
                <a:cs typeface="Open Sans"/>
              </a:rPr>
              <a:t>potpore</a:t>
            </a:r>
            <a:endParaRPr lang="en-US">
              <a:latin typeface="Open Sans"/>
              <a:ea typeface="Open Sans"/>
              <a:cs typeface="Open Sans"/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BA79BF-1B64-C04A-1FF9-243206BD5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73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 err="1">
                <a:ea typeface="+mn-lt"/>
                <a:cs typeface="+mn-lt"/>
              </a:rPr>
              <a:t>Ukoliko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proveri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disanja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ustanovimo</a:t>
            </a:r>
            <a:r>
              <a:rPr lang="en-GB" dirty="0">
                <a:ea typeface="+mn-lt"/>
                <a:cs typeface="+mn-lt"/>
              </a:rPr>
              <a:t> da </a:t>
            </a:r>
            <a:r>
              <a:rPr lang="en-GB" dirty="0" err="1">
                <a:ea typeface="+mn-lt"/>
                <a:cs typeface="+mn-lt"/>
              </a:rPr>
              <a:t>osoba</a:t>
            </a:r>
            <a:r>
              <a:rPr lang="en-GB" dirty="0">
                <a:ea typeface="+mn-lt"/>
                <a:cs typeface="+mn-lt"/>
              </a:rPr>
              <a:t> ne </a:t>
            </a:r>
            <a:r>
              <a:rPr lang="en-GB" dirty="0" err="1">
                <a:ea typeface="+mn-lt"/>
                <a:cs typeface="+mn-lt"/>
              </a:rPr>
              <a:t>diše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potrebno</a:t>
            </a:r>
            <a:r>
              <a:rPr lang="en-GB" dirty="0">
                <a:ea typeface="+mn-lt"/>
                <a:cs typeface="+mn-lt"/>
              </a:rPr>
              <a:t> je da </a:t>
            </a:r>
            <a:r>
              <a:rPr lang="en-GB" dirty="0" err="1">
                <a:ea typeface="+mn-lt"/>
                <a:cs typeface="+mn-lt"/>
              </a:rPr>
              <a:t>primenimo</a:t>
            </a:r>
            <a:r>
              <a:rPr lang="en-GB" dirty="0">
                <a:ea typeface="+mn-lt"/>
                <a:cs typeface="+mn-lt"/>
              </a:rPr>
              <a:t> mere </a:t>
            </a:r>
            <a:r>
              <a:rPr lang="en-GB" dirty="0" err="1">
                <a:ea typeface="+mn-lt"/>
                <a:cs typeface="+mn-lt"/>
              </a:rPr>
              <a:t>oživaljavanja</a:t>
            </a:r>
            <a:r>
              <a:rPr lang="en-GB" dirty="0">
                <a:ea typeface="+mn-lt"/>
                <a:cs typeface="+mn-lt"/>
              </a:rPr>
              <a:t> (</a:t>
            </a:r>
            <a:r>
              <a:rPr lang="en-GB" b="1" dirty="0" err="1">
                <a:ea typeface="+mn-lt"/>
                <a:cs typeface="+mn-lt"/>
              </a:rPr>
              <a:t>K</a:t>
            </a:r>
            <a:r>
              <a:rPr lang="en-GB" dirty="0" err="1">
                <a:ea typeface="+mn-lt"/>
                <a:cs typeface="+mn-lt"/>
              </a:rPr>
              <a:t>ardio</a:t>
            </a:r>
            <a:r>
              <a:rPr lang="en-GB" b="1" dirty="0" err="1">
                <a:ea typeface="+mn-lt"/>
                <a:cs typeface="+mn-lt"/>
              </a:rPr>
              <a:t>p</a:t>
            </a:r>
            <a:r>
              <a:rPr lang="en-GB" dirty="0" err="1">
                <a:ea typeface="+mn-lt"/>
                <a:cs typeface="+mn-lt"/>
              </a:rPr>
              <a:t>ulmonalnu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r</a:t>
            </a:r>
            <a:r>
              <a:rPr lang="en-GB" dirty="0" err="1">
                <a:ea typeface="+mn-lt"/>
                <a:cs typeface="+mn-lt"/>
              </a:rPr>
              <a:t>eanimaciju</a:t>
            </a:r>
            <a:r>
              <a:rPr lang="en-GB" dirty="0">
                <a:ea typeface="+mn-lt"/>
                <a:cs typeface="+mn-lt"/>
              </a:rPr>
              <a:t> – KPR).</a:t>
            </a:r>
            <a:endParaRPr lang="en-US" dirty="0"/>
          </a:p>
          <a:p>
            <a:pPr marL="0" indent="0">
              <a:buNone/>
            </a:pPr>
            <a:endParaRPr lang="en-GB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2BA5BC-0632-460E-5AAF-371789B9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D6BA86-FBB2-8D0D-476B-7882522B7D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7018" y="3517027"/>
            <a:ext cx="4568075" cy="25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584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C5ECE2-3990-607F-B776-B80FB0516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Mere </a:t>
            </a:r>
            <a:r>
              <a:rPr lang="en-US" dirty="0" err="1">
                <a:latin typeface="Open Sans"/>
                <a:ea typeface="Open Sans"/>
                <a:cs typeface="Open Sans"/>
              </a:rPr>
              <a:t>osnovne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životne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potpore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9D4EE1-99B0-AF5B-1A0F-C4BD480C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7C287EAC-E338-CB44-0D1E-10F3B791B07D}"/>
              </a:ext>
            </a:extLst>
          </p:cNvPr>
          <p:cNvSpPr txBox="1"/>
          <p:nvPr/>
        </p:nvSpPr>
        <p:spPr>
          <a:xfrm>
            <a:off x="737068" y="1664600"/>
            <a:ext cx="7874287" cy="440120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err="1">
                <a:latin typeface="Calibri"/>
                <a:cs typeface="Calibri"/>
              </a:rPr>
              <a:t>Koraci</a:t>
            </a:r>
            <a:r>
              <a:rPr lang="en-GB" sz="2800">
                <a:latin typeface="Calibri"/>
                <a:cs typeface="Calibri"/>
              </a:rPr>
              <a:t> u </a:t>
            </a:r>
            <a:r>
              <a:rPr lang="en-GB" sz="2800" err="1">
                <a:latin typeface="Calibri"/>
                <a:cs typeface="Calibri"/>
              </a:rPr>
              <a:t>postupku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reanimacije</a:t>
            </a:r>
            <a:r>
              <a:rPr lang="en-GB" sz="2800">
                <a:latin typeface="Calibri"/>
                <a:cs typeface="Calibri"/>
              </a:rPr>
              <a:t>:</a:t>
            </a:r>
            <a:endParaRPr lang="en-GB" sz="2800">
              <a:latin typeface="Calibri"/>
              <a:ea typeface="Open Sans"/>
              <a:cs typeface="Calibri"/>
            </a:endParaRPr>
          </a:p>
          <a:p>
            <a:pPr marL="457200" indent="-457200">
              <a:buAutoNum type="arabicPeriod"/>
            </a:pPr>
            <a:r>
              <a:rPr lang="en-GB" sz="2800" err="1">
                <a:latin typeface="Calibri"/>
                <a:cs typeface="Calibri"/>
              </a:rPr>
              <a:t>Bezbedan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pristup</a:t>
            </a:r>
            <a:endParaRPr lang="en-GB" sz="2800">
              <a:latin typeface="Calibri"/>
              <a:ea typeface="Open Sans"/>
              <a:cs typeface="Calibri"/>
            </a:endParaRPr>
          </a:p>
          <a:p>
            <a:pPr marL="457200" indent="-457200">
              <a:buAutoNum type="arabicPeriod"/>
            </a:pPr>
            <a:r>
              <a:rPr lang="en-GB" sz="2800">
                <a:latin typeface="Calibri"/>
                <a:cs typeface="Calibri"/>
              </a:rPr>
              <a:t>Provera </a:t>
            </a:r>
            <a:r>
              <a:rPr lang="en-GB" sz="2800" err="1">
                <a:latin typeface="Calibri"/>
                <a:cs typeface="Calibri"/>
              </a:rPr>
              <a:t>svesti</a:t>
            </a:r>
            <a:endParaRPr lang="en-GB" sz="2800">
              <a:latin typeface="Calibri"/>
              <a:ea typeface="Open Sans"/>
              <a:cs typeface="Calibri"/>
            </a:endParaRPr>
          </a:p>
          <a:p>
            <a:pPr marL="457200" indent="-457200">
              <a:buAutoNum type="arabicPeriod"/>
            </a:pPr>
            <a:r>
              <a:rPr lang="en-GB" sz="2800" err="1">
                <a:latin typeface="Calibri"/>
                <a:cs typeface="Calibri"/>
              </a:rPr>
              <a:t>Traženje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pomoći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iz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okoline</a:t>
            </a:r>
            <a:r>
              <a:rPr lang="en-GB" sz="2800">
                <a:latin typeface="Calibri"/>
                <a:cs typeface="Calibri"/>
              </a:rPr>
              <a:t> (</a:t>
            </a:r>
            <a:r>
              <a:rPr lang="en-GB" sz="2800" err="1">
                <a:latin typeface="Calibri"/>
                <a:cs typeface="Calibri"/>
              </a:rPr>
              <a:t>tražimo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najsmireniju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osobu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ako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smo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sami</a:t>
            </a:r>
            <a:r>
              <a:rPr lang="en-GB" sz="2800">
                <a:latin typeface="Calibri"/>
                <a:cs typeface="Calibri"/>
              </a:rPr>
              <a:t>, </a:t>
            </a:r>
            <a:r>
              <a:rPr lang="en-GB" sz="2800" err="1">
                <a:latin typeface="Calibri"/>
                <a:cs typeface="Calibri"/>
              </a:rPr>
              <a:t>koja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će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makar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pozvati</a:t>
            </a:r>
            <a:r>
              <a:rPr lang="en-GB" sz="2800">
                <a:latin typeface="Calibri"/>
                <a:cs typeface="Calibri"/>
              </a:rPr>
              <a:t> SHMP)</a:t>
            </a:r>
            <a:endParaRPr lang="en-GB" sz="2800">
              <a:latin typeface="Calibri"/>
              <a:ea typeface="Open Sans"/>
              <a:cs typeface="Calibri"/>
            </a:endParaRPr>
          </a:p>
          <a:p>
            <a:pPr marL="457200" indent="-457200">
              <a:buAutoNum type="arabicPeriod"/>
            </a:pPr>
            <a:r>
              <a:rPr lang="en-GB" sz="2800" err="1">
                <a:latin typeface="Calibri"/>
                <a:cs typeface="Calibri"/>
              </a:rPr>
              <a:t>Otvoriti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disani</a:t>
            </a:r>
            <a:r>
              <a:rPr lang="en-GB" sz="2800">
                <a:latin typeface="Calibri"/>
                <a:cs typeface="Calibri"/>
              </a:rPr>
              <a:t> put (</a:t>
            </a:r>
            <a:r>
              <a:rPr lang="en-GB" sz="2800" err="1">
                <a:latin typeface="Calibri"/>
                <a:cs typeface="Calibri"/>
              </a:rPr>
              <a:t>zabacivanje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glave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unazad</a:t>
            </a:r>
            <a:r>
              <a:rPr lang="en-GB" sz="2800">
                <a:latin typeface="Calibri"/>
                <a:cs typeface="Calibri"/>
              </a:rPr>
              <a:t>)</a:t>
            </a:r>
            <a:endParaRPr lang="en-GB" sz="2800">
              <a:latin typeface="Calibri"/>
              <a:ea typeface="Open Sans"/>
              <a:cs typeface="Calibri"/>
            </a:endParaRPr>
          </a:p>
          <a:p>
            <a:pPr marL="457200" indent="-457200">
              <a:buAutoNum type="arabicPeriod"/>
            </a:pPr>
            <a:r>
              <a:rPr lang="en-GB" sz="2800" err="1">
                <a:latin typeface="Calibri"/>
                <a:cs typeface="Calibri"/>
              </a:rPr>
              <a:t>Poziv</a:t>
            </a:r>
            <a:r>
              <a:rPr lang="en-GB" sz="2800">
                <a:latin typeface="Calibri"/>
                <a:cs typeface="Calibri"/>
              </a:rPr>
              <a:t> SHMP </a:t>
            </a:r>
            <a:r>
              <a:rPr lang="en-GB" sz="2800" err="1">
                <a:latin typeface="Calibri"/>
                <a:cs typeface="Calibri"/>
              </a:rPr>
              <a:t>na</a:t>
            </a:r>
            <a:r>
              <a:rPr lang="en-GB" sz="2800">
                <a:latin typeface="Calibri"/>
                <a:cs typeface="Calibri"/>
              </a:rPr>
              <a:t> 194</a:t>
            </a:r>
            <a:endParaRPr lang="en-GB" sz="2800">
              <a:latin typeface="Calibri"/>
              <a:ea typeface="Open Sans"/>
              <a:cs typeface="Calibri"/>
            </a:endParaRPr>
          </a:p>
          <a:p>
            <a:pPr marL="457200" indent="-457200">
              <a:buAutoNum type="arabicPeriod"/>
            </a:pPr>
            <a:r>
              <a:rPr lang="en-GB" sz="2800">
                <a:latin typeface="Calibri"/>
                <a:cs typeface="Calibri"/>
              </a:rPr>
              <a:t>30 </a:t>
            </a:r>
            <a:r>
              <a:rPr lang="en-GB" sz="2800" err="1">
                <a:latin typeface="Calibri"/>
                <a:cs typeface="Calibri"/>
              </a:rPr>
              <a:t>grudnih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kompresija</a:t>
            </a:r>
            <a:endParaRPr lang="en-GB" sz="2800">
              <a:latin typeface="Calibri"/>
              <a:ea typeface="Open Sans"/>
              <a:cs typeface="Calibri"/>
            </a:endParaRPr>
          </a:p>
          <a:p>
            <a:pPr marL="457200" indent="-457200">
              <a:buAutoNum type="arabicPeriod"/>
            </a:pPr>
            <a:r>
              <a:rPr lang="en-GB" sz="2800">
                <a:latin typeface="Calibri"/>
                <a:cs typeface="Calibri"/>
              </a:rPr>
              <a:t>2 </a:t>
            </a:r>
            <a:r>
              <a:rPr lang="en-GB" sz="2800" err="1">
                <a:latin typeface="Calibri"/>
                <a:cs typeface="Calibri"/>
              </a:rPr>
              <a:t>udaha</a:t>
            </a:r>
            <a:r>
              <a:rPr lang="en-GB" sz="2800">
                <a:latin typeface="Calibri"/>
                <a:cs typeface="Calibri"/>
              </a:rPr>
              <a:t> (</a:t>
            </a:r>
            <a:r>
              <a:rPr lang="en-GB" sz="2800" err="1">
                <a:latin typeface="Calibri"/>
                <a:cs typeface="Calibri"/>
              </a:rPr>
              <a:t>veštačko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disanje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usta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na</a:t>
            </a:r>
            <a:r>
              <a:rPr lang="en-GB" sz="2800">
                <a:latin typeface="Calibri"/>
                <a:cs typeface="Calibri"/>
              </a:rPr>
              <a:t> </a:t>
            </a:r>
            <a:r>
              <a:rPr lang="en-GB" sz="2800" err="1">
                <a:latin typeface="Calibri"/>
                <a:cs typeface="Calibri"/>
              </a:rPr>
              <a:t>usta</a:t>
            </a:r>
            <a:r>
              <a:rPr lang="en-GB" sz="2800">
                <a:latin typeface="Calibri"/>
                <a:cs typeface="Calibri"/>
              </a:rPr>
              <a:t>)</a:t>
            </a:r>
            <a:endParaRPr lang="en-US"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7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E1DBC-D89D-7A1D-1D99-3AB26BF52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Open Sans"/>
                <a:ea typeface="Open Sans"/>
                <a:cs typeface="Open Sans"/>
              </a:rPr>
              <a:t>Mere </a:t>
            </a:r>
            <a:r>
              <a:rPr lang="en-GB" err="1">
                <a:latin typeface="Open Sans"/>
                <a:ea typeface="Open Sans"/>
                <a:cs typeface="Open Sans"/>
              </a:rPr>
              <a:t>osnovne</a:t>
            </a:r>
            <a:r>
              <a:rPr lang="en-GB">
                <a:latin typeface="Open Sans"/>
                <a:ea typeface="Open Sans"/>
                <a:cs typeface="Open Sans"/>
              </a:rPr>
              <a:t> </a:t>
            </a:r>
            <a:br>
              <a:rPr lang="en-GB">
                <a:latin typeface="Open Sans"/>
                <a:ea typeface="Open Sans"/>
                <a:cs typeface="Open Sans"/>
              </a:rPr>
            </a:br>
            <a:r>
              <a:rPr lang="en-GB" err="1">
                <a:latin typeface="Open Sans"/>
                <a:ea typeface="Open Sans"/>
                <a:cs typeface="Open Sans"/>
              </a:rPr>
              <a:t>životne</a:t>
            </a:r>
            <a:r>
              <a:rPr lang="en-GB">
                <a:latin typeface="Open Sans"/>
                <a:ea typeface="Open Sans"/>
                <a:cs typeface="Open Sans"/>
              </a:rPr>
              <a:t> </a:t>
            </a:r>
            <a:r>
              <a:rPr lang="en-GB" err="1">
                <a:latin typeface="Open Sans"/>
                <a:ea typeface="Open Sans"/>
                <a:cs typeface="Open Sans"/>
              </a:rPr>
              <a:t>potpore</a:t>
            </a:r>
            <a:endParaRPr lang="en-US" err="1">
              <a:latin typeface="Open Sans"/>
              <a:ea typeface="Open Sans"/>
              <a:cs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23F36F-D46D-74E7-EF0E-C99B0FC6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43350"/>
            <a:ext cx="8229600" cy="21828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ea typeface="+mn-lt"/>
                <a:cs typeface="+mn-lt"/>
              </a:rPr>
              <a:t>Naizmenično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vršimo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b="1" dirty="0">
                <a:ea typeface="+mn-lt"/>
                <a:cs typeface="+mn-lt"/>
              </a:rPr>
              <a:t>30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grudnih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kompresija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koje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pratimo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b="1" dirty="0">
                <a:ea typeface="+mn-lt"/>
                <a:cs typeface="+mn-lt"/>
              </a:rPr>
              <a:t>2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udaha</a:t>
            </a:r>
            <a:r>
              <a:rPr lang="en-GB" sz="2400" dirty="0">
                <a:ea typeface="+mn-lt"/>
                <a:cs typeface="+mn-lt"/>
              </a:rPr>
              <a:t>. </a:t>
            </a:r>
            <a:r>
              <a:rPr lang="en-GB" sz="2400" dirty="0" err="1">
                <a:ea typeface="+mn-lt"/>
                <a:cs typeface="+mn-lt"/>
              </a:rPr>
              <a:t>Ovaj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ciklus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ponavljamo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dok</a:t>
            </a:r>
            <a:r>
              <a:rPr lang="en-GB" sz="2400" dirty="0">
                <a:ea typeface="+mn-lt"/>
                <a:cs typeface="+mn-lt"/>
              </a:rPr>
              <a:t>: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400" dirty="0">
                <a:ea typeface="+mn-lt"/>
                <a:cs typeface="+mn-lt"/>
              </a:rPr>
              <a:t>se </a:t>
            </a:r>
            <a:r>
              <a:rPr lang="en-GB" sz="2400" dirty="0" err="1">
                <a:ea typeface="+mn-lt"/>
                <a:cs typeface="+mn-lt"/>
              </a:rPr>
              <a:t>osobi</a:t>
            </a:r>
            <a:r>
              <a:rPr lang="en-GB" sz="2400" dirty="0">
                <a:ea typeface="+mn-lt"/>
                <a:cs typeface="+mn-lt"/>
              </a:rPr>
              <a:t> ne </a:t>
            </a:r>
            <a:r>
              <a:rPr lang="en-GB" sz="2400" dirty="0" err="1">
                <a:ea typeface="+mn-lt"/>
                <a:cs typeface="+mn-lt"/>
              </a:rPr>
              <a:t>povrati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disanje</a:t>
            </a:r>
            <a:r>
              <a:rPr lang="en-GB" sz="2400" dirty="0">
                <a:ea typeface="+mn-lt"/>
                <a:cs typeface="+mn-lt"/>
              </a:rPr>
              <a:t>,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400" dirty="0" err="1">
                <a:ea typeface="+mn-lt"/>
                <a:cs typeface="+mn-lt"/>
              </a:rPr>
              <a:t>nas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neko</a:t>
            </a:r>
            <a:r>
              <a:rPr lang="en-GB" sz="2400" dirty="0">
                <a:ea typeface="+mn-lt"/>
                <a:cs typeface="+mn-lt"/>
              </a:rPr>
              <a:t> ne </a:t>
            </a:r>
            <a:r>
              <a:rPr lang="en-GB" sz="2400" dirty="0" err="1">
                <a:ea typeface="+mn-lt"/>
                <a:cs typeface="+mn-lt"/>
              </a:rPr>
              <a:t>zameni</a:t>
            </a:r>
            <a:r>
              <a:rPr lang="en-GB" sz="2400" dirty="0">
                <a:ea typeface="+mn-lt"/>
                <a:cs typeface="+mn-lt"/>
              </a:rPr>
              <a:t>,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400" dirty="0" err="1">
                <a:ea typeface="+mn-lt"/>
                <a:cs typeface="+mn-lt"/>
              </a:rPr>
              <a:t>dok</a:t>
            </a:r>
            <a:r>
              <a:rPr lang="en-GB" sz="2400" dirty="0">
                <a:ea typeface="+mn-lt"/>
                <a:cs typeface="+mn-lt"/>
              </a:rPr>
              <a:t> ne </a:t>
            </a:r>
            <a:r>
              <a:rPr lang="en-GB" sz="2400" dirty="0" err="1">
                <a:ea typeface="+mn-lt"/>
                <a:cs typeface="+mn-lt"/>
              </a:rPr>
              <a:t>stigne</a:t>
            </a:r>
            <a:r>
              <a:rPr lang="en-GB" sz="2400" dirty="0">
                <a:ea typeface="+mn-lt"/>
                <a:cs typeface="+mn-lt"/>
              </a:rPr>
              <a:t> SHMP.</a:t>
            </a:r>
            <a:endParaRPr lang="en-US" sz="24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946519-CA04-8B3D-6550-4ADFD497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9CF2B0-2A28-3547-12BA-CEE27B559AF4}"/>
              </a:ext>
            </a:extLst>
          </p:cNvPr>
          <p:cNvSpPr txBox="1"/>
          <p:nvPr/>
        </p:nvSpPr>
        <p:spPr>
          <a:xfrm>
            <a:off x="437723" y="1332385"/>
            <a:ext cx="7576900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 err="1" smtClean="0">
                <a:ea typeface="+mn-lt"/>
                <a:cs typeface="+mn-lt"/>
              </a:rPr>
              <a:t>Postoje</a:t>
            </a:r>
            <a:r>
              <a:rPr lang="en-GB" sz="2400" dirty="0" smtClean="0">
                <a:ea typeface="+mn-lt"/>
                <a:cs typeface="+mn-lt"/>
              </a:rPr>
              <a:t> </a:t>
            </a:r>
            <a:r>
              <a:rPr lang="en-GB" sz="2400" dirty="0" err="1" smtClean="0">
                <a:ea typeface="+mn-lt"/>
                <a:cs typeface="+mn-lt"/>
              </a:rPr>
              <a:t>razni</a:t>
            </a:r>
            <a:r>
              <a:rPr lang="en-GB" sz="2400" dirty="0" smtClean="0">
                <a:ea typeface="+mn-lt"/>
                <a:cs typeface="+mn-lt"/>
              </a:rPr>
              <a:t> </a:t>
            </a:r>
            <a:r>
              <a:rPr lang="en-GB" sz="2400" dirty="0" err="1" smtClean="0">
                <a:ea typeface="+mn-lt"/>
                <a:cs typeface="+mn-lt"/>
              </a:rPr>
              <a:t>uzorci</a:t>
            </a:r>
            <a:r>
              <a:rPr lang="en-GB" sz="2400" dirty="0" smtClean="0">
                <a:ea typeface="+mn-lt"/>
                <a:cs typeface="+mn-lt"/>
              </a:rPr>
              <a:t> </a:t>
            </a:r>
            <a:r>
              <a:rPr lang="en-GB" sz="2400" dirty="0" err="1" smtClean="0">
                <a:ea typeface="+mn-lt"/>
                <a:cs typeface="+mn-lt"/>
              </a:rPr>
              <a:t>naglog</a:t>
            </a:r>
            <a:r>
              <a:rPr lang="en-GB" sz="2400" dirty="0" smtClean="0">
                <a:ea typeface="+mn-lt"/>
                <a:cs typeface="+mn-lt"/>
              </a:rPr>
              <a:t> </a:t>
            </a:r>
            <a:r>
              <a:rPr lang="en-GB" sz="2400" dirty="0" err="1" smtClean="0">
                <a:ea typeface="+mn-lt"/>
                <a:cs typeface="+mn-lt"/>
              </a:rPr>
              <a:t>srčanog</a:t>
            </a:r>
            <a:r>
              <a:rPr lang="en-GB" sz="2400" dirty="0" smtClean="0">
                <a:ea typeface="+mn-lt"/>
                <a:cs typeface="+mn-lt"/>
              </a:rPr>
              <a:t> </a:t>
            </a:r>
            <a:r>
              <a:rPr lang="en-GB" sz="2400" dirty="0" err="1" smtClean="0">
                <a:ea typeface="+mn-lt"/>
                <a:cs typeface="+mn-lt"/>
              </a:rPr>
              <a:t>zastoja</a:t>
            </a:r>
            <a:r>
              <a:rPr lang="en-GB" sz="2400" dirty="0" smtClean="0">
                <a:ea typeface="+mn-lt"/>
                <a:cs typeface="+mn-lt"/>
              </a:rPr>
              <a:t>, </a:t>
            </a:r>
            <a:r>
              <a:rPr lang="en-GB" sz="2400" dirty="0" err="1" smtClean="0">
                <a:ea typeface="+mn-lt"/>
                <a:cs typeface="+mn-lt"/>
              </a:rPr>
              <a:t>kao</a:t>
            </a:r>
            <a:r>
              <a:rPr lang="en-GB" sz="2400" dirty="0" smtClean="0">
                <a:ea typeface="+mn-lt"/>
                <a:cs typeface="+mn-lt"/>
              </a:rPr>
              <a:t> </a:t>
            </a:r>
            <a:r>
              <a:rPr lang="en-GB" sz="2400" dirty="0" err="1" smtClean="0">
                <a:ea typeface="+mn-lt"/>
                <a:cs typeface="+mn-lt"/>
              </a:rPr>
              <a:t>npr</a:t>
            </a:r>
            <a:r>
              <a:rPr lang="en-GB" sz="2400" dirty="0">
                <a:ea typeface="+mn-lt"/>
                <a:cs typeface="+mn-lt"/>
              </a:rPr>
              <a:t>: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400" b="1" dirty="0" err="1">
                <a:ea typeface="+mn-lt"/>
                <a:cs typeface="+mn-lt"/>
              </a:rPr>
              <a:t>Srčana</a:t>
            </a:r>
            <a:r>
              <a:rPr lang="en-GB" sz="2400" b="1" dirty="0">
                <a:ea typeface="+mn-lt"/>
                <a:cs typeface="+mn-lt"/>
              </a:rPr>
              <a:t> </a:t>
            </a:r>
            <a:r>
              <a:rPr lang="en-GB" sz="2400" b="1" dirty="0" err="1">
                <a:ea typeface="+mn-lt"/>
                <a:cs typeface="+mn-lt"/>
              </a:rPr>
              <a:t>oboljenja</a:t>
            </a:r>
            <a:r>
              <a:rPr lang="en-GB" sz="2400" b="1" dirty="0">
                <a:ea typeface="+mn-lt"/>
                <a:cs typeface="+mn-lt"/>
              </a:rPr>
              <a:t> </a:t>
            </a:r>
            <a:r>
              <a:rPr lang="en-GB" sz="2400" dirty="0">
                <a:ea typeface="+mn-lt"/>
                <a:cs typeface="+mn-lt"/>
              </a:rPr>
              <a:t>(</a:t>
            </a:r>
            <a:r>
              <a:rPr lang="en-GB" sz="2400" dirty="0" err="1">
                <a:ea typeface="+mn-lt"/>
                <a:cs typeface="+mn-lt"/>
              </a:rPr>
              <a:t>najčeće</a:t>
            </a:r>
            <a:r>
              <a:rPr lang="en-GB" sz="2400" dirty="0">
                <a:ea typeface="+mn-lt"/>
                <a:cs typeface="+mn-lt"/>
              </a:rPr>
              <a:t> – </a:t>
            </a:r>
            <a:r>
              <a:rPr lang="en-GB" sz="2400" dirty="0" err="1">
                <a:ea typeface="+mn-lt"/>
                <a:cs typeface="+mn-lt"/>
              </a:rPr>
              <a:t>oko</a:t>
            </a:r>
            <a:r>
              <a:rPr lang="en-GB" sz="2400" dirty="0">
                <a:ea typeface="+mn-lt"/>
                <a:cs typeface="+mn-lt"/>
              </a:rPr>
              <a:t> 85% </a:t>
            </a:r>
            <a:r>
              <a:rPr lang="en-GB" sz="2400" dirty="0" err="1">
                <a:ea typeface="+mn-lt"/>
                <a:cs typeface="+mn-lt"/>
              </a:rPr>
              <a:t>slučajeva</a:t>
            </a:r>
            <a:r>
              <a:rPr lang="en-GB" sz="2400" dirty="0">
                <a:ea typeface="+mn-lt"/>
                <a:cs typeface="+mn-lt"/>
              </a:rPr>
              <a:t>)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400" dirty="0" err="1">
                <a:ea typeface="+mn-lt"/>
                <a:cs typeface="+mn-lt"/>
              </a:rPr>
              <a:t>Zapušenost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disajnog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puta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400" dirty="0" err="1">
                <a:ea typeface="+mn-lt"/>
                <a:cs typeface="+mn-lt"/>
              </a:rPr>
              <a:t>Utapanje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400" dirty="0" err="1">
                <a:ea typeface="+mn-lt"/>
                <a:cs typeface="+mn-lt"/>
              </a:rPr>
              <a:t>Obilna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krvarenja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400" dirty="0" err="1">
                <a:ea typeface="+mn-lt"/>
                <a:cs typeface="+mn-lt"/>
              </a:rPr>
              <a:t>Anafilaktički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šok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400" dirty="0" err="1">
                <a:ea typeface="+mn-lt"/>
                <a:cs typeface="+mn-lt"/>
              </a:rPr>
              <a:t>Udar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struje</a:t>
            </a:r>
            <a:endParaRPr lang="en-US" sz="2400" dirty="0">
              <a:cs typeface="Calibri"/>
            </a:endParaRP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B661F8-BB3E-D5D2-D768-B19C96CC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297" y="683047"/>
            <a:ext cx="4176464" cy="699896"/>
          </a:xfrm>
        </p:spPr>
        <p:txBody>
          <a:bodyPr/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Rane </a:t>
            </a:r>
            <a:r>
              <a:rPr lang="en-GB" dirty="0" err="1">
                <a:latin typeface="Open Sans"/>
                <a:ea typeface="Open Sans"/>
                <a:cs typeface="Open Sans"/>
              </a:rPr>
              <a:t>i</a:t>
            </a:r>
            <a:r>
              <a:rPr lang="en-GB" dirty="0">
                <a:latin typeface="Open Sans"/>
                <a:ea typeface="Open Sans"/>
                <a:cs typeface="Open Sans"/>
              </a:rPr>
              <a:t> </a:t>
            </a:r>
            <a:r>
              <a:rPr lang="en-GB" dirty="0" err="1">
                <a:latin typeface="Open Sans"/>
                <a:ea typeface="Open Sans"/>
                <a:cs typeface="Open Sans"/>
              </a:rPr>
              <a:t>krvarenja</a:t>
            </a:r>
            <a:endParaRPr lang="en-US" dirty="0" err="1"/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B385D3-B2C1-11E6-4048-1CC15ABAF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485900"/>
            <a:ext cx="8229600" cy="4572000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indent="0">
              <a:buNone/>
            </a:pPr>
            <a:r>
              <a:rPr lang="en-GB" sz="6700" b="1" i="1" dirty="0" err="1" smtClean="0">
                <a:ea typeface="+mn-lt"/>
                <a:cs typeface="+mn-lt"/>
              </a:rPr>
              <a:t>Krvarenja</a:t>
            </a:r>
            <a:endParaRPr lang="ro-RO" sz="6700" b="1" i="1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en-US" sz="67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6700" dirty="0" err="1">
                <a:ea typeface="+mn-lt"/>
                <a:cs typeface="+mn-lt"/>
              </a:rPr>
              <a:t>Podela</a:t>
            </a:r>
            <a:r>
              <a:rPr lang="en-GB" sz="6700" dirty="0">
                <a:ea typeface="+mn-lt"/>
                <a:cs typeface="+mn-lt"/>
              </a:rPr>
              <a:t> </a:t>
            </a:r>
            <a:r>
              <a:rPr lang="en-GB" sz="6700" dirty="0" err="1">
                <a:ea typeface="+mn-lt"/>
                <a:cs typeface="+mn-lt"/>
              </a:rPr>
              <a:t>prema</a:t>
            </a:r>
            <a:r>
              <a:rPr lang="en-GB" sz="6700" dirty="0">
                <a:ea typeface="+mn-lt"/>
                <a:cs typeface="+mn-lt"/>
              </a:rPr>
              <a:t> </a:t>
            </a:r>
            <a:r>
              <a:rPr lang="en-GB" sz="6700" dirty="0" err="1">
                <a:ea typeface="+mn-lt"/>
                <a:cs typeface="+mn-lt"/>
              </a:rPr>
              <a:t>mestu</a:t>
            </a:r>
            <a:r>
              <a:rPr lang="en-GB" sz="6700" dirty="0">
                <a:ea typeface="+mn-lt"/>
                <a:cs typeface="+mn-lt"/>
              </a:rPr>
              <a:t> </a:t>
            </a:r>
            <a:r>
              <a:rPr lang="en-GB" sz="6700" dirty="0" err="1">
                <a:ea typeface="+mn-lt"/>
                <a:cs typeface="+mn-lt"/>
              </a:rPr>
              <a:t>isticanja</a:t>
            </a:r>
            <a:r>
              <a:rPr lang="en-GB" sz="6700" dirty="0">
                <a:ea typeface="+mn-lt"/>
                <a:cs typeface="+mn-lt"/>
              </a:rPr>
              <a:t> </a:t>
            </a:r>
            <a:r>
              <a:rPr lang="en-GB" sz="6700" dirty="0" err="1" smtClean="0">
                <a:ea typeface="+mn-lt"/>
                <a:cs typeface="+mn-lt"/>
              </a:rPr>
              <a:t>krvi</a:t>
            </a:r>
            <a:endParaRPr lang="en-US" sz="6700" dirty="0">
              <a:cs typeface="Calibri"/>
            </a:endParaRPr>
          </a:p>
          <a:p>
            <a:r>
              <a:rPr lang="en-GB" sz="6700" b="1" dirty="0" err="1">
                <a:ea typeface="+mn-lt"/>
                <a:cs typeface="+mn-lt"/>
              </a:rPr>
              <a:t>Unutrašnje</a:t>
            </a:r>
            <a:r>
              <a:rPr lang="en-GB" sz="6700" b="1" dirty="0">
                <a:ea typeface="+mn-lt"/>
                <a:cs typeface="+mn-lt"/>
              </a:rPr>
              <a:t> </a:t>
            </a:r>
            <a:r>
              <a:rPr lang="en-GB" sz="6700" dirty="0" err="1">
                <a:ea typeface="+mn-lt"/>
                <a:cs typeface="+mn-lt"/>
              </a:rPr>
              <a:t>krvarenje</a:t>
            </a:r>
            <a:r>
              <a:rPr lang="en-GB" sz="6700" dirty="0">
                <a:ea typeface="+mn-lt"/>
                <a:cs typeface="+mn-lt"/>
              </a:rPr>
              <a:t> (u </a:t>
            </a:r>
            <a:r>
              <a:rPr lang="en-GB" sz="6700" dirty="0" err="1">
                <a:ea typeface="+mn-lt"/>
                <a:cs typeface="+mn-lt"/>
              </a:rPr>
              <a:t>telesnim</a:t>
            </a:r>
            <a:r>
              <a:rPr lang="en-GB" sz="6700" dirty="0">
                <a:ea typeface="+mn-lt"/>
                <a:cs typeface="+mn-lt"/>
              </a:rPr>
              <a:t> </a:t>
            </a:r>
            <a:r>
              <a:rPr lang="en-GB" sz="6700" dirty="0" err="1">
                <a:ea typeface="+mn-lt"/>
                <a:cs typeface="+mn-lt"/>
              </a:rPr>
              <a:t>šupljinama</a:t>
            </a:r>
            <a:r>
              <a:rPr lang="en-GB" sz="6700" dirty="0">
                <a:ea typeface="+mn-lt"/>
                <a:cs typeface="+mn-lt"/>
              </a:rPr>
              <a:t>)</a:t>
            </a:r>
            <a:endParaRPr lang="en-US" sz="6700" dirty="0"/>
          </a:p>
          <a:p>
            <a:r>
              <a:rPr lang="en-GB" sz="6700" b="1" dirty="0" err="1">
                <a:ea typeface="+mn-lt"/>
                <a:cs typeface="+mn-lt"/>
              </a:rPr>
              <a:t>Spoljašnje</a:t>
            </a:r>
            <a:r>
              <a:rPr lang="en-GB" sz="6700" b="1" dirty="0">
                <a:ea typeface="+mn-lt"/>
                <a:cs typeface="+mn-lt"/>
              </a:rPr>
              <a:t> </a:t>
            </a:r>
            <a:r>
              <a:rPr lang="en-GB" sz="6700" dirty="0" err="1">
                <a:ea typeface="+mn-lt"/>
                <a:cs typeface="+mn-lt"/>
              </a:rPr>
              <a:t>krvarenje</a:t>
            </a:r>
            <a:r>
              <a:rPr lang="en-GB" sz="6700" dirty="0">
                <a:ea typeface="+mn-lt"/>
                <a:cs typeface="+mn-lt"/>
              </a:rPr>
              <a:t> (od </a:t>
            </a:r>
            <a:r>
              <a:rPr lang="en-GB" sz="6700" dirty="0" err="1">
                <a:ea typeface="+mn-lt"/>
                <a:cs typeface="+mn-lt"/>
              </a:rPr>
              <a:t>posekotina</a:t>
            </a:r>
            <a:r>
              <a:rPr lang="en-GB" sz="6700" dirty="0" smtClean="0">
                <a:ea typeface="+mn-lt"/>
                <a:cs typeface="+mn-lt"/>
              </a:rPr>
              <a:t>)</a:t>
            </a:r>
            <a:endParaRPr lang="ro-RO" sz="6700" dirty="0" smtClean="0">
              <a:ea typeface="+mn-lt"/>
              <a:cs typeface="+mn-lt"/>
            </a:endParaRPr>
          </a:p>
          <a:p>
            <a:pPr>
              <a:buNone/>
            </a:pPr>
            <a:endParaRPr lang="en-US" sz="6700" dirty="0">
              <a:cs typeface="Calibri"/>
            </a:endParaRPr>
          </a:p>
          <a:p>
            <a:pPr marL="0" indent="0">
              <a:buNone/>
            </a:pPr>
            <a:r>
              <a:rPr lang="en-GB" sz="6700" dirty="0">
                <a:ea typeface="+mn-lt"/>
                <a:cs typeface="+mn-lt"/>
              </a:rPr>
              <a:t>2. </a:t>
            </a:r>
            <a:r>
              <a:rPr lang="en-GB" sz="6700" dirty="0" err="1">
                <a:ea typeface="+mn-lt"/>
                <a:cs typeface="+mn-lt"/>
              </a:rPr>
              <a:t>Podela</a:t>
            </a:r>
            <a:r>
              <a:rPr lang="en-GB" sz="6700" dirty="0">
                <a:ea typeface="+mn-lt"/>
                <a:cs typeface="+mn-lt"/>
              </a:rPr>
              <a:t> </a:t>
            </a:r>
            <a:r>
              <a:rPr lang="en-GB" sz="6700" dirty="0" err="1">
                <a:ea typeface="+mn-lt"/>
                <a:cs typeface="+mn-lt"/>
              </a:rPr>
              <a:t>prema</a:t>
            </a:r>
            <a:r>
              <a:rPr lang="en-GB" sz="6700" dirty="0">
                <a:ea typeface="+mn-lt"/>
                <a:cs typeface="+mn-lt"/>
              </a:rPr>
              <a:t> </a:t>
            </a:r>
            <a:r>
              <a:rPr lang="en-GB" sz="6700" dirty="0" err="1">
                <a:ea typeface="+mn-lt"/>
                <a:cs typeface="+mn-lt"/>
              </a:rPr>
              <a:t>vrsti</a:t>
            </a:r>
            <a:r>
              <a:rPr lang="en-GB" sz="6700" dirty="0">
                <a:ea typeface="+mn-lt"/>
                <a:cs typeface="+mn-lt"/>
              </a:rPr>
              <a:t> </a:t>
            </a:r>
            <a:r>
              <a:rPr lang="en-GB" sz="6700" dirty="0" err="1">
                <a:ea typeface="+mn-lt"/>
                <a:cs typeface="+mn-lt"/>
              </a:rPr>
              <a:t>povređenog</a:t>
            </a:r>
            <a:r>
              <a:rPr lang="en-GB" sz="6700" dirty="0">
                <a:ea typeface="+mn-lt"/>
                <a:cs typeface="+mn-lt"/>
              </a:rPr>
              <a:t> </a:t>
            </a:r>
            <a:r>
              <a:rPr lang="en-GB" sz="6700" dirty="0" err="1">
                <a:ea typeface="+mn-lt"/>
                <a:cs typeface="+mn-lt"/>
              </a:rPr>
              <a:t>krvnog</a:t>
            </a:r>
            <a:r>
              <a:rPr lang="en-GB" sz="6700" dirty="0">
                <a:ea typeface="+mn-lt"/>
                <a:cs typeface="+mn-lt"/>
              </a:rPr>
              <a:t> </a:t>
            </a:r>
            <a:r>
              <a:rPr lang="en-GB" sz="6700" dirty="0" err="1">
                <a:ea typeface="+mn-lt"/>
                <a:cs typeface="+mn-lt"/>
              </a:rPr>
              <a:t>suda</a:t>
            </a:r>
            <a:r>
              <a:rPr lang="en-GB" sz="6700" dirty="0">
                <a:ea typeface="+mn-lt"/>
                <a:cs typeface="+mn-lt"/>
              </a:rPr>
              <a:t>:</a:t>
            </a:r>
            <a:endParaRPr lang="en-US" sz="6700" dirty="0">
              <a:cs typeface="Calibri"/>
            </a:endParaRPr>
          </a:p>
          <a:p>
            <a:r>
              <a:rPr lang="en-GB" sz="6700" b="1" dirty="0" err="1">
                <a:ea typeface="+mn-lt"/>
                <a:cs typeface="+mn-lt"/>
              </a:rPr>
              <a:t>Arterijsko</a:t>
            </a:r>
            <a:r>
              <a:rPr lang="en-GB" sz="6700" b="1" dirty="0">
                <a:ea typeface="+mn-lt"/>
                <a:cs typeface="+mn-lt"/>
              </a:rPr>
              <a:t> </a:t>
            </a:r>
            <a:r>
              <a:rPr lang="en-GB" sz="6700" dirty="0" err="1">
                <a:ea typeface="+mn-lt"/>
                <a:cs typeface="+mn-lt"/>
              </a:rPr>
              <a:t>krvarenje</a:t>
            </a:r>
            <a:endParaRPr lang="en-US" sz="6700" dirty="0">
              <a:cs typeface="Calibri"/>
            </a:endParaRPr>
          </a:p>
          <a:p>
            <a:r>
              <a:rPr lang="en-GB" sz="6700" b="1" dirty="0" err="1">
                <a:ea typeface="+mn-lt"/>
                <a:cs typeface="+mn-lt"/>
              </a:rPr>
              <a:t>Vensko</a:t>
            </a:r>
            <a:r>
              <a:rPr lang="en-GB" sz="6700" b="1" dirty="0">
                <a:ea typeface="+mn-lt"/>
                <a:cs typeface="+mn-lt"/>
              </a:rPr>
              <a:t> </a:t>
            </a:r>
            <a:r>
              <a:rPr lang="en-GB" sz="6700" dirty="0" err="1">
                <a:ea typeface="+mn-lt"/>
                <a:cs typeface="+mn-lt"/>
              </a:rPr>
              <a:t>krvarenje</a:t>
            </a:r>
            <a:endParaRPr lang="en-US" sz="6700" dirty="0">
              <a:cs typeface="Calibri"/>
            </a:endParaRPr>
          </a:p>
          <a:p>
            <a:r>
              <a:rPr lang="en-GB" sz="6700" b="1" dirty="0" err="1">
                <a:ea typeface="+mn-lt"/>
                <a:cs typeface="+mn-lt"/>
              </a:rPr>
              <a:t>Kapilarno</a:t>
            </a:r>
            <a:r>
              <a:rPr lang="en-GB" sz="6700" b="1" dirty="0">
                <a:ea typeface="+mn-lt"/>
                <a:cs typeface="+mn-lt"/>
              </a:rPr>
              <a:t> </a:t>
            </a:r>
            <a:r>
              <a:rPr lang="en-GB" sz="6700" dirty="0" err="1">
                <a:ea typeface="+mn-lt"/>
                <a:cs typeface="+mn-lt"/>
              </a:rPr>
              <a:t>krvarenje</a:t>
            </a:r>
            <a:endParaRPr lang="en-US" sz="67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103069-091E-2A4E-9DE5-31A4DE56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97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Rane i krvarenja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cs typeface="Calibri"/>
              </a:rPr>
              <a:t>Mere </a:t>
            </a:r>
            <a:r>
              <a:rPr lang="en-GB" dirty="0" err="1" smtClean="0">
                <a:cs typeface="Calibri"/>
              </a:rPr>
              <a:t>prve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pomoći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kod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zaustavaljanja</a:t>
            </a:r>
            <a:r>
              <a:rPr lang="en-GB" dirty="0" smtClean="0">
                <a:cs typeface="Calibri"/>
              </a:rPr>
              <a:t> (</a:t>
            </a:r>
            <a:r>
              <a:rPr lang="en-GB" dirty="0" err="1" smtClean="0">
                <a:cs typeface="Calibri"/>
              </a:rPr>
              <a:t>spoljnog</a:t>
            </a:r>
            <a:r>
              <a:rPr lang="en-GB" dirty="0" smtClean="0">
                <a:cs typeface="Calibri"/>
              </a:rPr>
              <a:t>) </a:t>
            </a:r>
            <a:r>
              <a:rPr lang="en-GB" dirty="0" err="1" smtClean="0">
                <a:cs typeface="Calibri"/>
              </a:rPr>
              <a:t>krvarenja</a:t>
            </a:r>
            <a:r>
              <a:rPr lang="en-GB" dirty="0" smtClean="0">
                <a:cs typeface="Calibri"/>
              </a:rPr>
              <a:t>:</a:t>
            </a:r>
          </a:p>
          <a:p>
            <a:pPr marL="514350" indent="-514350">
              <a:buAutoNum type="arabicPeriod"/>
            </a:pPr>
            <a:r>
              <a:rPr lang="en-GB" dirty="0" err="1" smtClean="0">
                <a:cs typeface="Calibri"/>
              </a:rPr>
              <a:t>Postavljanje</a:t>
            </a:r>
            <a:r>
              <a:rPr lang="en-GB" dirty="0" smtClean="0">
                <a:cs typeface="Calibri"/>
              </a:rPr>
              <a:t> gaze </a:t>
            </a:r>
            <a:r>
              <a:rPr lang="en-GB" dirty="0" err="1" smtClean="0">
                <a:cs typeface="Calibri"/>
              </a:rPr>
              <a:t>preko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rane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i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vršenje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d</a:t>
            </a:r>
            <a:r>
              <a:rPr lang="en-GB" b="1" dirty="0" err="1" smtClean="0">
                <a:cs typeface="Calibri"/>
              </a:rPr>
              <a:t>irektnog</a:t>
            </a:r>
            <a:r>
              <a:rPr lang="en-GB" b="1" dirty="0" smtClean="0">
                <a:cs typeface="Calibri"/>
              </a:rPr>
              <a:t> </a:t>
            </a:r>
            <a:r>
              <a:rPr lang="en-GB" b="1" dirty="0" err="1" smtClean="0">
                <a:cs typeface="Calibri"/>
              </a:rPr>
              <a:t>pritiska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na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ranu</a:t>
            </a:r>
            <a:r>
              <a:rPr lang="en-GB" dirty="0" smtClean="0">
                <a:cs typeface="Calibri"/>
              </a:rPr>
              <a:t> </a:t>
            </a:r>
          </a:p>
          <a:p>
            <a:pPr marL="514350" indent="-514350">
              <a:buAutoNum type="arabicPeriod"/>
            </a:pPr>
            <a:r>
              <a:rPr lang="en-GB" dirty="0" err="1" smtClean="0">
                <a:cs typeface="Calibri"/>
              </a:rPr>
              <a:t>Postavljanje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povređenog</a:t>
            </a:r>
            <a:r>
              <a:rPr lang="en-GB" dirty="0" smtClean="0">
                <a:cs typeface="Calibri"/>
              </a:rPr>
              <a:t> u </a:t>
            </a:r>
            <a:r>
              <a:rPr lang="en-GB" dirty="0" err="1" smtClean="0">
                <a:cs typeface="Calibri"/>
              </a:rPr>
              <a:t>odgovarajući</a:t>
            </a:r>
            <a:r>
              <a:rPr lang="en-GB" dirty="0" smtClean="0">
                <a:cs typeface="Calibri"/>
              </a:rPr>
              <a:t> </a:t>
            </a:r>
            <a:r>
              <a:rPr lang="en-GB" b="1" dirty="0" err="1" smtClean="0">
                <a:cs typeface="Calibri"/>
              </a:rPr>
              <a:t>položaj</a:t>
            </a:r>
            <a:r>
              <a:rPr lang="en-GB" b="1" dirty="0" smtClean="0">
                <a:cs typeface="Calibri"/>
              </a:rPr>
              <a:t> </a:t>
            </a:r>
          </a:p>
          <a:p>
            <a:pPr marL="514350" indent="-514350">
              <a:buAutoNum type="arabicPeriod"/>
            </a:pPr>
            <a:r>
              <a:rPr lang="en-GB" b="1" dirty="0" err="1" smtClean="0">
                <a:cs typeface="Calibri"/>
              </a:rPr>
              <a:t>Previjanje</a:t>
            </a:r>
            <a:r>
              <a:rPr lang="en-GB" b="1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rane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kaliko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zavojem</a:t>
            </a:r>
            <a:r>
              <a:rPr lang="en-GB" dirty="0" smtClean="0">
                <a:cs typeface="Calibri"/>
              </a:rPr>
              <a:t> (</a:t>
            </a:r>
            <a:r>
              <a:rPr lang="en-GB" dirty="0" err="1" smtClean="0">
                <a:cs typeface="Calibri"/>
              </a:rPr>
              <a:t>jača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krvarenja</a:t>
            </a:r>
            <a:r>
              <a:rPr lang="en-GB" dirty="0" smtClean="0">
                <a:cs typeface="Calibri"/>
              </a:rPr>
              <a:t>) </a:t>
            </a:r>
            <a:r>
              <a:rPr lang="en-GB" dirty="0" err="1" smtClean="0">
                <a:cs typeface="Calibri"/>
              </a:rPr>
              <a:t>ili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trouglom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maramom</a:t>
            </a:r>
            <a:r>
              <a:rPr lang="en-GB" dirty="0" smtClean="0">
                <a:cs typeface="Calibri"/>
              </a:rPr>
              <a:t> (</a:t>
            </a:r>
            <a:r>
              <a:rPr lang="en-GB" dirty="0" err="1" smtClean="0">
                <a:cs typeface="Calibri"/>
              </a:rPr>
              <a:t>slabija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krvarenja</a:t>
            </a:r>
            <a:r>
              <a:rPr lang="en-GB" dirty="0" smtClean="0">
                <a:cs typeface="Calibri"/>
              </a:rPr>
              <a:t>)</a:t>
            </a:r>
          </a:p>
          <a:p>
            <a:pPr marL="514350" indent="-514350">
              <a:buAutoNum type="arabicPeriod"/>
            </a:pPr>
            <a:r>
              <a:rPr lang="en-GB" dirty="0" err="1" smtClean="0">
                <a:cs typeface="Calibri"/>
              </a:rPr>
              <a:t>Sprečavanje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nastanka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šoka</a:t>
            </a:r>
            <a:endParaRPr lang="en-US" dirty="0" smtClean="0">
              <a:cs typeface="Calibri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FBFC15-0F4F-1F31-3449-770F1D7A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455481"/>
            <a:ext cx="4176464" cy="606801"/>
          </a:xfrm>
        </p:spPr>
        <p:txBody>
          <a:bodyPr/>
          <a:lstStyle/>
          <a:p>
            <a:r>
              <a:rPr lang="en-GB" dirty="0" err="1">
                <a:latin typeface="Open Sans"/>
                <a:ea typeface="Open Sans"/>
                <a:cs typeface="Open Sans"/>
              </a:rPr>
              <a:t>Tipovi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krvarenja</a:t>
            </a:r>
            <a:endParaRPr lang="en-US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2B9F77-9FB3-2EEB-5C04-44AC1B90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1C9A3B-6518-DEA2-CC9A-776D16475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9008" y="609494"/>
            <a:ext cx="4709486" cy="3889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5E508C4-994B-7575-D106-2032EFD40A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1442" y="842957"/>
            <a:ext cx="4461234" cy="4085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813A95-B335-E59A-986E-DB76987B3A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7364" y="2939720"/>
            <a:ext cx="5930066" cy="428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2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6FA16-2D2E-4A89-18CB-80CA278F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Rane </a:t>
            </a:r>
            <a:r>
              <a:rPr lang="en-GB" dirty="0" err="1">
                <a:latin typeface="Open Sans"/>
                <a:ea typeface="Open Sans"/>
                <a:cs typeface="Open Sans"/>
              </a:rPr>
              <a:t>i</a:t>
            </a:r>
            <a:r>
              <a:rPr lang="en-GB" dirty="0">
                <a:latin typeface="Open Sans"/>
                <a:ea typeface="Open Sans"/>
                <a:cs typeface="Open Sans"/>
              </a:rPr>
              <a:t> </a:t>
            </a:r>
            <a:r>
              <a:rPr lang="en-GB" dirty="0" err="1">
                <a:latin typeface="Open Sans"/>
                <a:ea typeface="Open Sans"/>
                <a:cs typeface="Open Sans"/>
              </a:rPr>
              <a:t>krvarenja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61F82-517A-0527-FFC9-7D753C50D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Mere </a:t>
            </a:r>
            <a:r>
              <a:rPr lang="en-GB" dirty="0" err="1">
                <a:ea typeface="+mn-lt"/>
                <a:cs typeface="+mn-lt"/>
              </a:rPr>
              <a:t>prve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pomoći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kod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unutrašnjeg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krvarenja</a:t>
            </a:r>
            <a:r>
              <a:rPr lang="en-GB" dirty="0">
                <a:ea typeface="+mn-lt"/>
                <a:cs typeface="+mn-lt"/>
              </a:rPr>
              <a:t>: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dirty="0" err="1">
                <a:ea typeface="+mn-lt"/>
                <a:cs typeface="+mn-lt"/>
              </a:rPr>
              <a:t>Pomozite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osobi</a:t>
            </a:r>
            <a:r>
              <a:rPr lang="en-GB" dirty="0">
                <a:ea typeface="+mn-lt"/>
                <a:cs typeface="+mn-lt"/>
              </a:rPr>
              <a:t> da </a:t>
            </a:r>
            <a:r>
              <a:rPr lang="en-GB" dirty="0" err="1">
                <a:ea typeface="+mn-lt"/>
                <a:cs typeface="+mn-lt"/>
              </a:rPr>
              <a:t>legne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leđa</a:t>
            </a:r>
            <a:endParaRPr lang="en-US" dirty="0" err="1">
              <a:cs typeface="Calibri"/>
            </a:endParaRPr>
          </a:p>
          <a:p>
            <a:pPr marL="514350" indent="-514350">
              <a:buAutoNum type="arabicPeriod"/>
            </a:pPr>
            <a:r>
              <a:rPr lang="en-GB" dirty="0" err="1">
                <a:ea typeface="+mn-lt"/>
                <a:cs typeface="+mn-lt"/>
              </a:rPr>
              <a:t>Savijte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povređenom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noge</a:t>
            </a:r>
            <a:r>
              <a:rPr lang="en-GB" dirty="0">
                <a:ea typeface="+mn-lt"/>
                <a:cs typeface="+mn-lt"/>
              </a:rPr>
              <a:t> pod 90 </a:t>
            </a:r>
            <a:r>
              <a:rPr lang="en-GB" dirty="0" err="1">
                <a:ea typeface="+mn-lt"/>
                <a:cs typeface="+mn-lt"/>
              </a:rPr>
              <a:t>stepeni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postavite</a:t>
            </a:r>
            <a:r>
              <a:rPr lang="en-GB" dirty="0">
                <a:ea typeface="+mn-lt"/>
                <a:cs typeface="+mn-lt"/>
              </a:rPr>
              <a:t> mu </a:t>
            </a:r>
            <a:r>
              <a:rPr lang="en-GB" dirty="0" err="1">
                <a:ea typeface="+mn-lt"/>
                <a:cs typeface="+mn-lt"/>
              </a:rPr>
              <a:t>neku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potporu</a:t>
            </a:r>
            <a:r>
              <a:rPr lang="en-GB" dirty="0">
                <a:ea typeface="+mn-lt"/>
                <a:cs typeface="+mn-lt"/>
              </a:rPr>
              <a:t> za </a:t>
            </a:r>
            <a:r>
              <a:rPr lang="en-GB" dirty="0" err="1">
                <a:ea typeface="+mn-lt"/>
                <a:cs typeface="+mn-lt"/>
              </a:rPr>
              <a:t>noge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npr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stolicu</a:t>
            </a:r>
            <a:endParaRPr lang="en-US" dirty="0" err="1">
              <a:cs typeface="Calibri"/>
            </a:endParaRPr>
          </a:p>
          <a:p>
            <a:pPr marL="514350" indent="-514350">
              <a:buAutoNum type="arabicPeriod"/>
            </a:pPr>
            <a:r>
              <a:rPr lang="en-GB" dirty="0" err="1">
                <a:ea typeface="+mn-lt"/>
                <a:cs typeface="+mn-lt"/>
              </a:rPr>
              <a:t>Oslobodite</a:t>
            </a:r>
            <a:r>
              <a:rPr lang="en-GB" dirty="0">
                <a:ea typeface="+mn-lt"/>
                <a:cs typeface="+mn-lt"/>
              </a:rPr>
              <a:t> ga </a:t>
            </a:r>
            <a:r>
              <a:rPr lang="en-GB" dirty="0" err="1">
                <a:ea typeface="+mn-lt"/>
                <a:cs typeface="+mn-lt"/>
              </a:rPr>
              <a:t>tesne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odeće</a:t>
            </a:r>
            <a:r>
              <a:rPr lang="en-GB" dirty="0">
                <a:ea typeface="+mn-lt"/>
                <a:cs typeface="+mn-lt"/>
              </a:rPr>
              <a:t> (</a:t>
            </a:r>
            <a:r>
              <a:rPr lang="en-GB" dirty="0" err="1">
                <a:ea typeface="+mn-lt"/>
                <a:cs typeface="+mn-lt"/>
              </a:rPr>
              <a:t>kaiševi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pantalone</a:t>
            </a:r>
            <a:r>
              <a:rPr lang="en-GB" dirty="0">
                <a:ea typeface="+mn-lt"/>
                <a:cs typeface="+mn-lt"/>
              </a:rPr>
              <a:t>…)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dirty="0" err="1">
                <a:ea typeface="+mn-lt"/>
                <a:cs typeface="+mn-lt"/>
              </a:rPr>
              <a:t>Utoplite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povređenog</a:t>
            </a:r>
            <a:endParaRPr lang="en-US" dirty="0" err="1">
              <a:cs typeface="Calibri"/>
            </a:endParaRPr>
          </a:p>
          <a:p>
            <a:pPr marL="514350" indent="-514350">
              <a:buAutoNum type="arabicPeriod"/>
            </a:pPr>
            <a:r>
              <a:rPr lang="en-GB" dirty="0">
                <a:ea typeface="+mn-lt"/>
                <a:cs typeface="+mn-lt"/>
              </a:rPr>
              <a:t>Na </a:t>
            </a:r>
            <a:r>
              <a:rPr lang="en-GB" dirty="0" err="1">
                <a:ea typeface="+mn-lt"/>
                <a:cs typeface="+mn-lt"/>
              </a:rPr>
              <a:t>svakih</a:t>
            </a:r>
            <a:r>
              <a:rPr lang="en-GB" dirty="0">
                <a:ea typeface="+mn-lt"/>
                <a:cs typeface="+mn-lt"/>
              </a:rPr>
              <a:t> 2 do 5 </a:t>
            </a:r>
            <a:r>
              <a:rPr lang="en-GB" dirty="0" err="1">
                <a:ea typeface="+mn-lt"/>
                <a:cs typeface="+mn-lt"/>
              </a:rPr>
              <a:t>minuta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proveravajte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disanje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puls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povređenoj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osobi</a:t>
            </a:r>
            <a:r>
              <a:rPr lang="en-GB" dirty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A55B85-47A8-C478-957A-C5ADF057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47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Open Sans"/>
                <a:ea typeface="Open Sans"/>
                <a:cs typeface="Open Sans"/>
              </a:rPr>
              <a:t>Uvod</a:t>
            </a:r>
            <a:endParaRPr lang="en-GB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ea typeface="+mn-lt"/>
                <a:cs typeface="+mn-lt"/>
              </a:rPr>
              <a:t>Prva </a:t>
            </a:r>
            <a:r>
              <a:rPr lang="en-GB" sz="2400" dirty="0" err="1">
                <a:ea typeface="+mn-lt"/>
                <a:cs typeface="+mn-lt"/>
              </a:rPr>
              <a:t>pomoć</a:t>
            </a:r>
            <a:r>
              <a:rPr lang="en-GB" sz="2400" dirty="0">
                <a:ea typeface="+mn-lt"/>
                <a:cs typeface="+mn-lt"/>
              </a:rPr>
              <a:t> je </a:t>
            </a:r>
            <a:r>
              <a:rPr lang="en-GB" sz="2400" dirty="0" err="1">
                <a:ea typeface="+mn-lt"/>
                <a:cs typeface="+mn-lt"/>
              </a:rPr>
              <a:t>skup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mera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postupaka</a:t>
            </a:r>
            <a:r>
              <a:rPr lang="en-GB" sz="2400" dirty="0">
                <a:ea typeface="+mn-lt"/>
                <a:cs typeface="+mn-lt"/>
              </a:rPr>
              <a:t> koji se </a:t>
            </a:r>
            <a:r>
              <a:rPr lang="en-GB" sz="2400" dirty="0" err="1">
                <a:ea typeface="+mn-lt"/>
                <a:cs typeface="+mn-lt"/>
              </a:rPr>
              <a:t>preduzimaju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nakon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povređivanja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ili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iznenada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nastale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bolesti</a:t>
            </a:r>
            <a:r>
              <a:rPr lang="en-GB" sz="2400" dirty="0">
                <a:ea typeface="+mn-lt"/>
                <a:cs typeface="+mn-lt"/>
              </a:rPr>
              <a:t> u </a:t>
            </a:r>
            <a:r>
              <a:rPr lang="en-GB" sz="2400" dirty="0" err="1">
                <a:ea typeface="+mn-lt"/>
                <a:cs typeface="+mn-lt"/>
              </a:rPr>
              <a:t>cilju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spašavanja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života</a:t>
            </a:r>
            <a:r>
              <a:rPr lang="en-GB" sz="2400" dirty="0">
                <a:ea typeface="+mn-lt"/>
                <a:cs typeface="+mn-lt"/>
              </a:rPr>
              <a:t> I </a:t>
            </a:r>
            <a:r>
              <a:rPr lang="en-GB" sz="2400" dirty="0" err="1">
                <a:ea typeface="+mn-lt"/>
                <a:cs typeface="+mn-lt"/>
              </a:rPr>
              <a:t>očuvanja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zdravlja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povređene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ili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obolele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osobe</a:t>
            </a:r>
            <a:r>
              <a:rPr lang="en-GB" sz="2400" dirty="0">
                <a:ea typeface="+mn-lt"/>
                <a:cs typeface="+mn-lt"/>
              </a:rPr>
              <a:t> od </a:t>
            </a:r>
            <a:r>
              <a:rPr lang="en-GB" sz="2400" dirty="0" err="1">
                <a:ea typeface="+mn-lt"/>
                <a:cs typeface="+mn-lt"/>
              </a:rPr>
              <a:t>strane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onoga</a:t>
            </a:r>
            <a:r>
              <a:rPr lang="en-GB" sz="2400" dirty="0">
                <a:ea typeface="+mn-lt"/>
                <a:cs typeface="+mn-lt"/>
              </a:rPr>
              <a:t> ko je </a:t>
            </a:r>
            <a:r>
              <a:rPr lang="en-GB" sz="2400" dirty="0" err="1">
                <a:ea typeface="+mn-lt"/>
                <a:cs typeface="+mn-lt"/>
              </a:rPr>
              <a:t>prvi</a:t>
            </a:r>
            <a:r>
              <a:rPr lang="en-GB" sz="2400" dirty="0">
                <a:ea typeface="+mn-lt"/>
                <a:cs typeface="+mn-lt"/>
              </a:rPr>
              <a:t> u </a:t>
            </a:r>
            <a:r>
              <a:rPr lang="en-GB" sz="2400" dirty="0" err="1">
                <a:ea typeface="+mn-lt"/>
                <a:cs typeface="+mn-lt"/>
              </a:rPr>
              <a:t>prilici</a:t>
            </a:r>
            <a:r>
              <a:rPr lang="en-GB" sz="2400" dirty="0">
                <a:ea typeface="+mn-lt"/>
                <a:cs typeface="+mn-lt"/>
              </a:rPr>
              <a:t> da </a:t>
            </a:r>
            <a:r>
              <a:rPr lang="en-GB" sz="2400" dirty="0" err="1">
                <a:ea typeface="+mn-lt"/>
                <a:cs typeface="+mn-lt"/>
              </a:rPr>
              <a:t>pruži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pomoć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endParaRPr lang="en-GB" sz="2400">
              <a:cs typeface="Calibri"/>
            </a:endParaRPr>
          </a:p>
          <a:p>
            <a:r>
              <a:rPr lang="en-GB" sz="2400" dirty="0" err="1">
                <a:cs typeface="Calibri"/>
              </a:rPr>
              <a:t>Ciljevi</a:t>
            </a:r>
            <a:r>
              <a:rPr lang="en-GB" sz="2400" dirty="0">
                <a:cs typeface="Calibri"/>
              </a:rPr>
              <a:t> </a:t>
            </a:r>
            <a:r>
              <a:rPr lang="en-GB" sz="2400" dirty="0" err="1">
                <a:cs typeface="Calibri"/>
              </a:rPr>
              <a:t>prve</a:t>
            </a:r>
            <a:r>
              <a:rPr lang="en-GB" sz="2400" dirty="0">
                <a:cs typeface="Calibri"/>
              </a:rPr>
              <a:t> </a:t>
            </a:r>
            <a:r>
              <a:rPr lang="en-GB" sz="2400" dirty="0" err="1">
                <a:cs typeface="Calibri"/>
              </a:rPr>
              <a:t>pomoći</a:t>
            </a:r>
            <a:r>
              <a:rPr lang="en-GB" sz="2400" dirty="0">
                <a:cs typeface="Calibri"/>
              </a:rPr>
              <a:t>:</a:t>
            </a:r>
          </a:p>
          <a:p>
            <a:pPr lvl="1"/>
            <a:r>
              <a:rPr lang="en-GB" sz="2400" dirty="0" err="1">
                <a:ea typeface="+mn-lt"/>
                <a:cs typeface="+mn-lt"/>
              </a:rPr>
              <a:t>Spašavanje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života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povređene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osobe</a:t>
            </a:r>
            <a:r>
              <a:rPr lang="en-GB" sz="2400" dirty="0">
                <a:ea typeface="+mn-lt"/>
                <a:cs typeface="+mn-lt"/>
              </a:rPr>
              <a:t>,</a:t>
            </a:r>
            <a:endParaRPr lang="en-GB" sz="2400" dirty="0">
              <a:cs typeface="Calibri"/>
            </a:endParaRPr>
          </a:p>
          <a:p>
            <a:pPr lvl="1"/>
            <a:r>
              <a:rPr lang="en-GB" sz="2400" dirty="0" err="1">
                <a:ea typeface="+mn-lt"/>
                <a:cs typeface="+mn-lt"/>
              </a:rPr>
              <a:t>Ubrzanje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izlečenja</a:t>
            </a:r>
            <a:r>
              <a:rPr lang="en-GB" sz="2400" dirty="0">
                <a:ea typeface="+mn-lt"/>
                <a:cs typeface="+mn-lt"/>
              </a:rPr>
              <a:t>,</a:t>
            </a:r>
            <a:endParaRPr lang="en-GB" sz="2400" dirty="0">
              <a:cs typeface="Calibri"/>
            </a:endParaRPr>
          </a:p>
          <a:p>
            <a:pPr lvl="1"/>
            <a:r>
              <a:rPr lang="en-GB" sz="2400" dirty="0" err="1">
                <a:ea typeface="+mn-lt"/>
                <a:cs typeface="+mn-lt"/>
              </a:rPr>
              <a:t>Smanjenje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invalidnosti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endParaRPr lang="en-GB" sz="2400" dirty="0">
              <a:ea typeface="+mn-lt"/>
              <a:cs typeface="+mn-lt"/>
            </a:endParaRPr>
          </a:p>
          <a:p>
            <a:pPr lvl="1"/>
            <a:r>
              <a:rPr lang="en-GB" sz="2400" dirty="0">
                <a:ea typeface="+mn-lt"/>
                <a:cs typeface="+mn-lt"/>
              </a:rPr>
              <a:t>Rana </a:t>
            </a:r>
            <a:r>
              <a:rPr lang="en-GB" sz="2400" dirty="0" err="1">
                <a:ea typeface="+mn-lt"/>
                <a:cs typeface="+mn-lt"/>
              </a:rPr>
              <a:t>rehabilitacija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sz="2400" dirty="0"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5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E4F9A4-90BA-442B-C9E6-FFF31D3C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 Sans"/>
                <a:ea typeface="Open Sans"/>
                <a:cs typeface="Open Sans"/>
              </a:rPr>
              <a:t>Rane </a:t>
            </a:r>
            <a:r>
              <a:rPr lang="en-GB" dirty="0" err="1">
                <a:latin typeface="Open Sans"/>
                <a:ea typeface="Open Sans"/>
                <a:cs typeface="Open Sans"/>
              </a:rPr>
              <a:t>i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krvarenja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C3149A-007F-C4DD-9381-99660355B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GB">
                <a:ea typeface="+mn-lt"/>
                <a:cs typeface="+mn-lt"/>
              </a:rPr>
              <a:t>Mere </a:t>
            </a:r>
            <a:r>
              <a:rPr lang="en-GB" err="1">
                <a:ea typeface="+mn-lt"/>
                <a:cs typeface="+mn-lt"/>
              </a:rPr>
              <a:t>prve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pomoći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kod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krvarenja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iz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nosa</a:t>
            </a:r>
            <a:r>
              <a:rPr lang="en-GB">
                <a:ea typeface="+mn-lt"/>
                <a:cs typeface="+mn-lt"/>
              </a:rPr>
              <a:t>:</a:t>
            </a:r>
            <a:endParaRPr lang="en-US">
              <a:cs typeface="Calibri"/>
            </a:endParaRPr>
          </a:p>
          <a:p>
            <a:pPr marL="514350" indent="-514350">
              <a:buAutoNum type="arabicPeriod"/>
            </a:pPr>
            <a:r>
              <a:rPr lang="en-GB" err="1">
                <a:ea typeface="+mn-lt"/>
                <a:cs typeface="+mn-lt"/>
              </a:rPr>
              <a:t>Povređenog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postavite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sedeći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položaj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nagnut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svoja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kolena</a:t>
            </a:r>
            <a:endParaRPr lang="en-US" err="1">
              <a:cs typeface="Calibri"/>
            </a:endParaRPr>
          </a:p>
          <a:p>
            <a:pPr marL="514350" indent="-514350">
              <a:buAutoNum type="arabicPeriod"/>
            </a:pPr>
            <a:r>
              <a:rPr lang="en-GB" err="1">
                <a:ea typeface="+mn-lt"/>
                <a:cs typeface="+mn-lt"/>
              </a:rPr>
              <a:t>Pokažite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povređenom</a:t>
            </a:r>
            <a:r>
              <a:rPr lang="en-GB">
                <a:ea typeface="+mn-lt"/>
                <a:cs typeface="+mn-lt"/>
              </a:rPr>
              <a:t> da </a:t>
            </a:r>
            <a:r>
              <a:rPr lang="en-GB" err="1">
                <a:ea typeface="+mn-lt"/>
                <a:cs typeface="+mn-lt"/>
              </a:rPr>
              <a:t>pristisne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palčevima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gornji</a:t>
            </a:r>
            <a:r>
              <a:rPr lang="en-GB">
                <a:ea typeface="+mn-lt"/>
                <a:cs typeface="+mn-lt"/>
              </a:rPr>
              <a:t> deo </a:t>
            </a:r>
            <a:r>
              <a:rPr lang="en-GB" err="1">
                <a:ea typeface="+mn-lt"/>
                <a:cs typeface="+mn-lt"/>
              </a:rPr>
              <a:t>nosa</a:t>
            </a:r>
            <a:r>
              <a:rPr lang="en-GB">
                <a:ea typeface="+mn-lt"/>
                <a:cs typeface="+mn-lt"/>
              </a:rPr>
              <a:t> da bi </a:t>
            </a:r>
            <a:r>
              <a:rPr lang="en-GB" err="1">
                <a:ea typeface="+mn-lt"/>
                <a:cs typeface="+mn-lt"/>
              </a:rPr>
              <a:t>zaustavio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krvarenje</a:t>
            </a:r>
            <a:endParaRPr lang="en-US" err="1">
              <a:cs typeface="Calibri"/>
            </a:endParaRPr>
          </a:p>
          <a:p>
            <a:pPr marL="514350" indent="-514350">
              <a:buAutoNum type="arabicPeriod"/>
            </a:pPr>
            <a:r>
              <a:rPr lang="en-GB" err="1">
                <a:ea typeface="+mn-lt"/>
                <a:cs typeface="+mn-lt"/>
              </a:rPr>
              <a:t>Reći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povređenom</a:t>
            </a:r>
            <a:r>
              <a:rPr lang="en-GB">
                <a:ea typeface="+mn-lt"/>
                <a:cs typeface="+mn-lt"/>
              </a:rPr>
              <a:t> da </a:t>
            </a:r>
            <a:r>
              <a:rPr lang="en-GB" err="1">
                <a:ea typeface="+mn-lt"/>
                <a:cs typeface="+mn-lt"/>
              </a:rPr>
              <a:t>diše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usta</a:t>
            </a:r>
            <a:endParaRPr lang="en-US" err="1">
              <a:cs typeface="Calibri"/>
            </a:endParaRPr>
          </a:p>
          <a:p>
            <a:pPr marL="514350" indent="-514350">
              <a:buAutoNum type="arabicPeriod"/>
            </a:pPr>
            <a:r>
              <a:rPr lang="en-GB">
                <a:ea typeface="+mn-lt"/>
                <a:cs typeface="+mn-lt"/>
              </a:rPr>
              <a:t>Dati </a:t>
            </a:r>
            <a:r>
              <a:rPr lang="en-GB" err="1">
                <a:ea typeface="+mn-lt"/>
                <a:cs typeface="+mn-lt"/>
              </a:rPr>
              <a:t>povređenom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gazu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čistu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maramicu</a:t>
            </a:r>
            <a:r>
              <a:rPr lang="en-GB">
                <a:ea typeface="+mn-lt"/>
                <a:cs typeface="+mn-lt"/>
              </a:rPr>
              <a:t> da se </a:t>
            </a:r>
            <a:r>
              <a:rPr lang="en-GB" err="1">
                <a:ea typeface="+mn-lt"/>
                <a:cs typeface="+mn-lt"/>
              </a:rPr>
              <a:t>briše</a:t>
            </a:r>
            <a:endParaRPr lang="en-US" err="1">
              <a:cs typeface="Calibri"/>
            </a:endParaRPr>
          </a:p>
          <a:p>
            <a:pPr marL="514350" indent="-514350">
              <a:buAutoNum type="arabicPeriod"/>
            </a:pPr>
            <a:r>
              <a:rPr lang="en-GB" err="1">
                <a:ea typeface="+mn-lt"/>
                <a:cs typeface="+mn-lt"/>
              </a:rPr>
              <a:t>Pritisak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treba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držati</a:t>
            </a:r>
            <a:r>
              <a:rPr lang="en-GB">
                <a:ea typeface="+mn-lt"/>
                <a:cs typeface="+mn-lt"/>
              </a:rPr>
              <a:t> 10minuta, </a:t>
            </a:r>
            <a:r>
              <a:rPr lang="en-GB" err="1">
                <a:ea typeface="+mn-lt"/>
                <a:cs typeface="+mn-lt"/>
              </a:rPr>
              <a:t>nakon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čega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treba</a:t>
            </a:r>
            <a:r>
              <a:rPr lang="en-GB">
                <a:ea typeface="+mn-lt"/>
                <a:cs typeface="+mn-lt"/>
              </a:rPr>
              <a:t> da se </a:t>
            </a:r>
            <a:r>
              <a:rPr lang="en-GB" err="1">
                <a:ea typeface="+mn-lt"/>
                <a:cs typeface="+mn-lt"/>
              </a:rPr>
              <a:t>proveri</a:t>
            </a:r>
            <a:r>
              <a:rPr lang="en-GB">
                <a:ea typeface="+mn-lt"/>
                <a:cs typeface="+mn-lt"/>
              </a:rPr>
              <a:t> da li je </a:t>
            </a:r>
            <a:r>
              <a:rPr lang="en-GB" err="1">
                <a:ea typeface="+mn-lt"/>
                <a:cs typeface="+mn-lt"/>
              </a:rPr>
              <a:t>krvarenje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stalo</a:t>
            </a:r>
            <a:r>
              <a:rPr lang="en-GB">
                <a:ea typeface="+mn-lt"/>
                <a:cs typeface="+mn-lt"/>
              </a:rPr>
              <a:t> (</a:t>
            </a:r>
            <a:r>
              <a:rPr lang="en-GB" err="1">
                <a:ea typeface="+mn-lt"/>
                <a:cs typeface="+mn-lt"/>
              </a:rPr>
              <a:t>posle</a:t>
            </a:r>
            <a:r>
              <a:rPr lang="en-GB">
                <a:ea typeface="+mn-lt"/>
                <a:cs typeface="+mn-lt"/>
              </a:rPr>
              <a:t> 30min </a:t>
            </a:r>
            <a:r>
              <a:rPr lang="en-GB" err="1">
                <a:ea typeface="+mn-lt"/>
                <a:cs typeface="+mn-lt"/>
              </a:rPr>
              <a:t>ako</a:t>
            </a:r>
            <a:r>
              <a:rPr lang="en-GB">
                <a:ea typeface="+mn-lt"/>
                <a:cs typeface="+mn-lt"/>
              </a:rPr>
              <a:t> ne </a:t>
            </a:r>
            <a:r>
              <a:rPr lang="en-GB" err="1">
                <a:ea typeface="+mn-lt"/>
                <a:cs typeface="+mn-lt"/>
              </a:rPr>
              <a:t>stane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krvarenje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potrebno</a:t>
            </a:r>
            <a:r>
              <a:rPr lang="en-GB">
                <a:ea typeface="+mn-lt"/>
                <a:cs typeface="+mn-lt"/>
              </a:rPr>
              <a:t> je </a:t>
            </a:r>
            <a:r>
              <a:rPr lang="en-GB" err="1">
                <a:ea typeface="+mn-lt"/>
                <a:cs typeface="+mn-lt"/>
              </a:rPr>
              <a:t>otići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bolnicu</a:t>
            </a:r>
            <a:r>
              <a:rPr lang="en-GB">
                <a:ea typeface="+mn-lt"/>
                <a:cs typeface="+mn-lt"/>
              </a:rPr>
              <a:t>)</a:t>
            </a:r>
            <a:endParaRPr lang="en-US">
              <a:cs typeface="Calibri"/>
            </a:endParaRPr>
          </a:p>
          <a:p>
            <a:pPr marL="514350" indent="-514350">
              <a:buAutoNum type="arabicPeriod"/>
            </a:pPr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431602-321B-D1A8-C77E-AE1F65A1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62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Rane i krvarenja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BE481920-D67B-E787-945B-9B01773AA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6350" y="1472567"/>
            <a:ext cx="6134100" cy="410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11E86-F073-A560-19B6-3E09733F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Povrede</a:t>
            </a:r>
            <a:r>
              <a:rPr lang="en-GB"/>
              <a:t> </a:t>
            </a:r>
            <a:r>
              <a:rPr lang="en-GB" err="1"/>
              <a:t>sa</a:t>
            </a:r>
            <a:r>
              <a:rPr lang="en-GB"/>
              <a:t> </a:t>
            </a:r>
            <a:r>
              <a:rPr lang="en-GB" err="1"/>
              <a:t>kojima</a:t>
            </a:r>
            <a:r>
              <a:rPr lang="en-GB"/>
              <a:t> se </a:t>
            </a:r>
            <a:r>
              <a:rPr lang="en-GB" err="1"/>
              <a:t>najčešće</a:t>
            </a:r>
            <a:r>
              <a:rPr lang="en-GB"/>
              <a:t> </a:t>
            </a:r>
            <a:br>
              <a:rPr lang="en-GB"/>
            </a:br>
            <a:r>
              <a:rPr lang="en-GB" err="1"/>
              <a:t>susrećemo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F44387-3058-E5E9-8A61-35174A40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03337"/>
            <a:ext cx="8229600" cy="51165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cs typeface="Calibri"/>
              </a:rPr>
              <a:t>Rane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400" dirty="0" err="1">
                <a:ea typeface="+mn-lt"/>
                <a:cs typeface="+mn-lt"/>
              </a:rPr>
              <a:t>Oguljotine</a:t>
            </a:r>
            <a:r>
              <a:rPr lang="en-GB" sz="2400" dirty="0">
                <a:ea typeface="+mn-lt"/>
                <a:cs typeface="+mn-lt"/>
              </a:rPr>
              <a:t> – </a:t>
            </a:r>
            <a:r>
              <a:rPr lang="en-GB" sz="2400" dirty="0" err="1">
                <a:ea typeface="+mn-lt"/>
                <a:cs typeface="+mn-lt"/>
              </a:rPr>
              <a:t>oštećen</a:t>
            </a:r>
            <a:r>
              <a:rPr lang="en-GB" sz="2400" dirty="0">
                <a:ea typeface="+mn-lt"/>
                <a:cs typeface="+mn-lt"/>
              </a:rPr>
              <a:t> je </a:t>
            </a:r>
            <a:r>
              <a:rPr lang="en-GB" sz="2400" dirty="0" err="1">
                <a:ea typeface="+mn-lt"/>
                <a:cs typeface="+mn-lt"/>
              </a:rPr>
              <a:t>samo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površinski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sloj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kože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400" dirty="0" err="1">
                <a:ea typeface="+mn-lt"/>
                <a:cs typeface="+mn-lt"/>
              </a:rPr>
              <a:t>Razderine</a:t>
            </a:r>
            <a:r>
              <a:rPr lang="en-GB" sz="2400" dirty="0">
                <a:ea typeface="+mn-lt"/>
                <a:cs typeface="+mn-lt"/>
              </a:rPr>
              <a:t> – </a:t>
            </a:r>
            <a:r>
              <a:rPr lang="en-GB" sz="2400" dirty="0" err="1">
                <a:ea typeface="+mn-lt"/>
                <a:cs typeface="+mn-lt"/>
              </a:rPr>
              <a:t>nastale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dejstvom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tupe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mehaničke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sile</a:t>
            </a:r>
            <a:r>
              <a:rPr lang="en-GB" sz="2400" dirty="0">
                <a:ea typeface="+mn-lt"/>
                <a:cs typeface="+mn-lt"/>
              </a:rPr>
              <a:t> (</a:t>
            </a:r>
            <a:r>
              <a:rPr lang="en-GB" sz="2400" dirty="0" err="1">
                <a:ea typeface="+mn-lt"/>
                <a:cs typeface="+mn-lt"/>
              </a:rPr>
              <a:t>udarac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štapom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ili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padom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čvrstu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podlogu</a:t>
            </a:r>
            <a:r>
              <a:rPr lang="en-GB" sz="2400" dirty="0">
                <a:ea typeface="+mn-lt"/>
                <a:cs typeface="+mn-lt"/>
              </a:rPr>
              <a:t>)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400" dirty="0" err="1">
                <a:ea typeface="+mn-lt"/>
                <a:cs typeface="+mn-lt"/>
              </a:rPr>
              <a:t>Posekotine</a:t>
            </a:r>
            <a:r>
              <a:rPr lang="en-GB" sz="2400" dirty="0">
                <a:ea typeface="+mn-lt"/>
                <a:cs typeface="+mn-lt"/>
              </a:rPr>
              <a:t> – </a:t>
            </a:r>
            <a:r>
              <a:rPr lang="en-GB" sz="2400" dirty="0" err="1">
                <a:ea typeface="+mn-lt"/>
                <a:cs typeface="+mn-lt"/>
              </a:rPr>
              <a:t>nastale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dejstvom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oštre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mehaničke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sile</a:t>
            </a:r>
            <a:r>
              <a:rPr lang="en-GB" sz="2400" dirty="0">
                <a:ea typeface="+mn-lt"/>
                <a:cs typeface="+mn-lt"/>
              </a:rPr>
              <a:t> (</a:t>
            </a:r>
            <a:r>
              <a:rPr lang="en-GB" sz="2400" dirty="0" err="1">
                <a:ea typeface="+mn-lt"/>
                <a:cs typeface="+mn-lt"/>
              </a:rPr>
              <a:t>oštrice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noža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makaze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itd</a:t>
            </a:r>
            <a:r>
              <a:rPr lang="en-GB" sz="2400" dirty="0">
                <a:ea typeface="+mn-lt"/>
                <a:cs typeface="+mn-lt"/>
              </a:rPr>
              <a:t>.)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400" dirty="0" err="1">
                <a:ea typeface="+mn-lt"/>
                <a:cs typeface="+mn-lt"/>
              </a:rPr>
              <a:t>Ujedine</a:t>
            </a:r>
            <a:r>
              <a:rPr lang="en-GB" sz="2400" dirty="0">
                <a:ea typeface="+mn-lt"/>
                <a:cs typeface="+mn-lt"/>
              </a:rPr>
              <a:t> –</a:t>
            </a:r>
            <a:r>
              <a:rPr lang="en-GB" sz="2400" dirty="0" err="1">
                <a:ea typeface="+mn-lt"/>
                <a:cs typeface="+mn-lt"/>
              </a:rPr>
              <a:t>nastale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ujedima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životinja</a:t>
            </a:r>
            <a:r>
              <a:rPr lang="en-GB" sz="2400" dirty="0">
                <a:ea typeface="+mn-lt"/>
                <a:cs typeface="+mn-lt"/>
              </a:rPr>
              <a:t> 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400" dirty="0" err="1">
                <a:ea typeface="+mn-lt"/>
                <a:cs typeface="+mn-lt"/>
              </a:rPr>
              <a:t>Ubodine</a:t>
            </a:r>
            <a:r>
              <a:rPr lang="en-GB" sz="2400" dirty="0">
                <a:ea typeface="+mn-lt"/>
                <a:cs typeface="+mn-lt"/>
              </a:rPr>
              <a:t> – </a:t>
            </a:r>
            <a:r>
              <a:rPr lang="en-GB" sz="2400" dirty="0" err="1">
                <a:ea typeface="+mn-lt"/>
                <a:cs typeface="+mn-lt"/>
              </a:rPr>
              <a:t>nastale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dejstvom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šiljatih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predmeta</a:t>
            </a:r>
            <a:r>
              <a:rPr lang="en-GB" sz="2400" dirty="0">
                <a:ea typeface="+mn-lt"/>
                <a:cs typeface="+mn-lt"/>
              </a:rPr>
              <a:t> (</a:t>
            </a:r>
            <a:r>
              <a:rPr lang="en-GB" sz="2400" dirty="0" err="1">
                <a:ea typeface="+mn-lt"/>
                <a:cs typeface="+mn-lt"/>
              </a:rPr>
              <a:t>šilo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šrafciger</a:t>
            </a:r>
            <a:r>
              <a:rPr lang="en-GB" sz="2400" dirty="0">
                <a:ea typeface="+mn-lt"/>
                <a:cs typeface="+mn-lt"/>
              </a:rPr>
              <a:t>) </a:t>
            </a:r>
            <a:r>
              <a:rPr lang="en-GB" sz="2400" dirty="0" err="1">
                <a:ea typeface="+mn-lt"/>
                <a:cs typeface="+mn-lt"/>
              </a:rPr>
              <a:t>koji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mogu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ostati</a:t>
            </a:r>
            <a:r>
              <a:rPr lang="en-GB" sz="2400" dirty="0">
                <a:ea typeface="+mn-lt"/>
                <a:cs typeface="+mn-lt"/>
              </a:rPr>
              <a:t> u </a:t>
            </a:r>
            <a:r>
              <a:rPr lang="en-GB" sz="2400" dirty="0" err="1">
                <a:ea typeface="+mn-lt"/>
                <a:cs typeface="+mn-lt"/>
              </a:rPr>
              <a:t>rani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400" dirty="0" err="1">
                <a:ea typeface="+mn-lt"/>
                <a:cs typeface="+mn-lt"/>
              </a:rPr>
              <a:t>Amputacije</a:t>
            </a:r>
            <a:r>
              <a:rPr lang="en-GB" sz="2400" dirty="0">
                <a:ea typeface="+mn-lt"/>
                <a:cs typeface="+mn-lt"/>
              </a:rPr>
              <a:t> – </a:t>
            </a:r>
            <a:r>
              <a:rPr lang="en-GB" sz="2400" dirty="0" err="1">
                <a:ea typeface="+mn-lt"/>
                <a:cs typeface="+mn-lt"/>
              </a:rPr>
              <a:t>otkidanje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delova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tela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dejstvom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spoljašnje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sile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400" dirty="0" err="1">
                <a:ea typeface="+mn-lt"/>
                <a:cs typeface="+mn-lt"/>
              </a:rPr>
              <a:t>Rane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nastale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dejstvom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vatrenog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oružija</a:t>
            </a:r>
            <a:r>
              <a:rPr lang="en-GB" sz="2400" dirty="0">
                <a:ea typeface="+mn-lt"/>
                <a:cs typeface="+mn-lt"/>
              </a:rPr>
              <a:t> – </a:t>
            </a:r>
            <a:r>
              <a:rPr lang="en-GB" sz="2400" dirty="0" err="1">
                <a:ea typeface="+mn-lt"/>
                <a:cs typeface="+mn-lt"/>
              </a:rPr>
              <a:t>mogu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biti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ustrelne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prostrelne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eksplozivne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US" sz="2400" dirty="0">
              <a:cs typeface="Calibri"/>
            </a:endParaRPr>
          </a:p>
          <a:p>
            <a:pPr marL="514350" indent="-514350">
              <a:buAutoNum type="arabicPeriod"/>
            </a:pPr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A02DED-36A4-F232-0424-67FB7B5A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795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Povrede</a:t>
            </a:r>
            <a:r>
              <a:rPr lang="en-GB" dirty="0" smtClean="0"/>
              <a:t> </a:t>
            </a:r>
            <a:r>
              <a:rPr lang="en-GB" dirty="0" err="1" smtClean="0"/>
              <a:t>sa</a:t>
            </a:r>
            <a:r>
              <a:rPr lang="en-GB" dirty="0" smtClean="0"/>
              <a:t> </a:t>
            </a:r>
            <a:r>
              <a:rPr lang="en-GB" dirty="0" err="1" smtClean="0"/>
              <a:t>kojima</a:t>
            </a:r>
            <a:r>
              <a:rPr lang="en-GB" dirty="0" smtClean="0"/>
              <a:t> se </a:t>
            </a:r>
            <a:r>
              <a:rPr lang="en-GB" dirty="0" err="1" smtClean="0"/>
              <a:t>najčešće</a:t>
            </a:r>
            <a:r>
              <a:rPr lang="en-GB" dirty="0" smtClean="0"/>
              <a:t> </a:t>
            </a:r>
            <a:br>
              <a:rPr lang="en-GB" dirty="0" smtClean="0"/>
            </a:br>
            <a:r>
              <a:rPr lang="en-GB" dirty="0" err="1" smtClean="0"/>
              <a:t>susrećemo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err="1" smtClean="0">
                <a:cs typeface="Calibri"/>
              </a:rPr>
              <a:t>Opšte</a:t>
            </a:r>
            <a:r>
              <a:rPr lang="en-GB" dirty="0" smtClean="0">
                <a:cs typeface="Calibri"/>
              </a:rPr>
              <a:t> mere </a:t>
            </a:r>
            <a:r>
              <a:rPr lang="en-GB" dirty="0" err="1" smtClean="0">
                <a:cs typeface="Calibri"/>
              </a:rPr>
              <a:t>prve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pomoći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kod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rana</a:t>
            </a:r>
            <a:r>
              <a:rPr lang="en-GB" dirty="0" smtClean="0">
                <a:cs typeface="Calibri"/>
              </a:rPr>
              <a:t>:</a:t>
            </a:r>
          </a:p>
          <a:p>
            <a:pPr marL="457200" indent="-457200">
              <a:buFont typeface="Arial"/>
              <a:buChar char="•"/>
            </a:pPr>
            <a:r>
              <a:rPr lang="en-GB" dirty="0" err="1" smtClean="0">
                <a:cs typeface="Calibri"/>
              </a:rPr>
              <a:t>Zaustavljanje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krvarenja</a:t>
            </a:r>
            <a:r>
              <a:rPr lang="en-GB" dirty="0" smtClean="0">
                <a:cs typeface="Calibri"/>
              </a:rPr>
              <a:t>​</a:t>
            </a:r>
          </a:p>
          <a:p>
            <a:pPr marL="457200" indent="-457200">
              <a:buFont typeface="Arial"/>
              <a:buChar char="•"/>
            </a:pPr>
            <a:r>
              <a:rPr lang="en-GB" dirty="0" err="1" smtClean="0">
                <a:cs typeface="Calibri"/>
              </a:rPr>
              <a:t>Postavljanje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povređenog</a:t>
            </a:r>
            <a:r>
              <a:rPr lang="en-GB" dirty="0" smtClean="0">
                <a:cs typeface="Calibri"/>
              </a:rPr>
              <a:t> u </a:t>
            </a:r>
            <a:r>
              <a:rPr lang="en-GB" dirty="0" err="1" smtClean="0">
                <a:cs typeface="Calibri"/>
              </a:rPr>
              <a:t>odgovarajući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položaj</a:t>
            </a:r>
            <a:r>
              <a:rPr lang="en-GB" dirty="0" smtClean="0">
                <a:cs typeface="Calibri"/>
              </a:rPr>
              <a:t>​</a:t>
            </a:r>
          </a:p>
          <a:p>
            <a:pPr marL="457200" indent="-457200">
              <a:buFont typeface="Arial"/>
              <a:buChar char="•"/>
            </a:pPr>
            <a:r>
              <a:rPr lang="en-GB" dirty="0" err="1" smtClean="0">
                <a:cs typeface="Calibri"/>
              </a:rPr>
              <a:t>Zaštita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rane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od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infekcije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i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sušenja</a:t>
            </a:r>
            <a:r>
              <a:rPr lang="en-GB" dirty="0" smtClean="0">
                <a:cs typeface="Calibri"/>
              </a:rPr>
              <a:t>​</a:t>
            </a:r>
          </a:p>
          <a:p>
            <a:pPr marL="457200" indent="-457200">
              <a:buFont typeface="Arial"/>
              <a:buChar char="•"/>
            </a:pPr>
            <a:r>
              <a:rPr lang="en-GB" dirty="0" err="1" smtClean="0">
                <a:cs typeface="Calibri"/>
              </a:rPr>
              <a:t>Mehanička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potpora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povređenom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tkivu</a:t>
            </a:r>
            <a:r>
              <a:rPr lang="en-GB" dirty="0" smtClean="0">
                <a:cs typeface="Calibri"/>
              </a:rPr>
              <a:t> (</a:t>
            </a:r>
            <a:r>
              <a:rPr lang="en-GB" dirty="0" err="1" smtClean="0">
                <a:cs typeface="Calibri"/>
              </a:rPr>
              <a:t>imobilizacija</a:t>
            </a:r>
            <a:r>
              <a:rPr lang="en-GB" dirty="0" smtClean="0">
                <a:cs typeface="Calibri"/>
              </a:rPr>
              <a:t>) ​</a:t>
            </a:r>
          </a:p>
          <a:p>
            <a:pPr marL="457200" indent="-457200">
              <a:buFont typeface="Arial"/>
              <a:buChar char="•"/>
            </a:pPr>
            <a:r>
              <a:rPr lang="en-GB" dirty="0" err="1" smtClean="0">
                <a:cs typeface="Calibri"/>
              </a:rPr>
              <a:t>Nega</a:t>
            </a:r>
            <a:r>
              <a:rPr lang="en-GB" dirty="0" smtClean="0">
                <a:cs typeface="Calibri"/>
              </a:rPr>
              <a:t> </a:t>
            </a:r>
            <a:r>
              <a:rPr lang="en-GB" dirty="0" err="1" smtClean="0">
                <a:cs typeface="Calibri"/>
              </a:rPr>
              <a:t>povređenog</a:t>
            </a:r>
            <a:r>
              <a:rPr lang="en-GB" dirty="0" smtClean="0">
                <a:cs typeface="Calibri"/>
              </a:rPr>
              <a:t>​</a:t>
            </a:r>
            <a:endParaRPr lang="en-US" dirty="0" smtClean="0">
              <a:cs typeface="Calibri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9BEC20-D898-5B8A-88A9-E51A7CAB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609" y="734767"/>
            <a:ext cx="4248871" cy="699896"/>
          </a:xfrm>
        </p:spPr>
        <p:txBody>
          <a:bodyPr/>
          <a:lstStyle/>
          <a:p>
            <a:r>
              <a:rPr lang="en-GB" err="1">
                <a:latin typeface="Open Sans"/>
                <a:ea typeface="Open Sans"/>
                <a:cs typeface="Open Sans"/>
              </a:rPr>
              <a:t>Povrede</a:t>
            </a:r>
            <a:r>
              <a:rPr lang="en-GB">
                <a:latin typeface="Open Sans"/>
                <a:ea typeface="Open Sans"/>
                <a:cs typeface="Open Sans"/>
              </a:rPr>
              <a:t> </a:t>
            </a:r>
            <a:r>
              <a:rPr lang="en-GB" err="1">
                <a:latin typeface="Open Sans"/>
                <a:ea typeface="Open Sans"/>
                <a:cs typeface="Open Sans"/>
              </a:rPr>
              <a:t>sa</a:t>
            </a:r>
            <a:r>
              <a:rPr lang="en-GB">
                <a:latin typeface="Open Sans"/>
                <a:ea typeface="Open Sans"/>
                <a:cs typeface="Open Sans"/>
              </a:rPr>
              <a:t> </a:t>
            </a:r>
            <a:r>
              <a:rPr lang="en-GB" err="1">
                <a:latin typeface="Open Sans"/>
                <a:ea typeface="Open Sans"/>
                <a:cs typeface="Open Sans"/>
              </a:rPr>
              <a:t>kojima</a:t>
            </a:r>
            <a:r>
              <a:rPr lang="en-GB">
                <a:latin typeface="Open Sans"/>
                <a:ea typeface="Open Sans"/>
                <a:cs typeface="Open Sans"/>
              </a:rPr>
              <a:t> se </a:t>
            </a:r>
            <a:r>
              <a:rPr lang="en-GB" err="1">
                <a:latin typeface="Open Sans"/>
                <a:ea typeface="Open Sans"/>
                <a:cs typeface="Open Sans"/>
              </a:rPr>
              <a:t>najčešće</a:t>
            </a:r>
            <a:r>
              <a:rPr lang="en-GB">
                <a:latin typeface="Open Sans"/>
                <a:ea typeface="Open Sans"/>
                <a:cs typeface="Open Sans"/>
              </a:rPr>
              <a:t> </a:t>
            </a:r>
            <a:r>
              <a:rPr lang="en-GB"/>
              <a:t/>
            </a:r>
            <a:br>
              <a:rPr lang="en-GB"/>
            </a:br>
            <a:r>
              <a:rPr lang="en-GB" err="1">
                <a:latin typeface="Open Sans"/>
                <a:ea typeface="Open Sans"/>
                <a:cs typeface="Open Sans"/>
              </a:rPr>
              <a:t>susrećemo</a:t>
            </a:r>
            <a:endParaRPr lang="en-US" b="0">
              <a:latin typeface="Open Sans"/>
              <a:ea typeface="Open Sans"/>
              <a:cs typeface="Open Sans"/>
            </a:endParaRP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C57407-84D2-9324-8D36-F1FD01C2F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err="1">
                <a:ea typeface="+mn-lt"/>
                <a:cs typeface="+mn-lt"/>
              </a:rPr>
              <a:t>Nijedna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vrsta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rane</a:t>
            </a:r>
            <a:r>
              <a:rPr lang="en-GB">
                <a:ea typeface="+mn-lt"/>
                <a:cs typeface="+mn-lt"/>
              </a:rPr>
              <a:t> se ne </a:t>
            </a:r>
            <a:r>
              <a:rPr lang="en-GB" err="1">
                <a:ea typeface="+mn-lt"/>
                <a:cs typeface="+mn-lt"/>
              </a:rPr>
              <a:t>sme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dodirivati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prstima</a:t>
            </a:r>
            <a:r>
              <a:rPr lang="en-GB">
                <a:ea typeface="+mn-lt"/>
                <a:cs typeface="+mn-lt"/>
              </a:rPr>
              <a:t>,</a:t>
            </a:r>
            <a:endParaRPr lang="en-US">
              <a:cs typeface="Calibri"/>
            </a:endParaRPr>
          </a:p>
          <a:p>
            <a:r>
              <a:rPr lang="en-GB">
                <a:ea typeface="+mn-lt"/>
                <a:cs typeface="+mn-lt"/>
              </a:rPr>
              <a:t>Na </a:t>
            </a:r>
            <a:r>
              <a:rPr lang="en-GB" err="1">
                <a:ea typeface="+mn-lt"/>
                <a:cs typeface="+mn-lt"/>
              </a:rPr>
              <a:t>ranu</a:t>
            </a:r>
            <a:r>
              <a:rPr lang="en-GB">
                <a:ea typeface="+mn-lt"/>
                <a:cs typeface="+mn-lt"/>
              </a:rPr>
              <a:t> ne </a:t>
            </a:r>
            <a:r>
              <a:rPr lang="en-GB" err="1">
                <a:ea typeface="+mn-lt"/>
                <a:cs typeface="+mn-lt"/>
              </a:rPr>
              <a:t>stavljati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nikakve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masti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ili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praškove</a:t>
            </a:r>
            <a:r>
              <a:rPr lang="en-GB">
                <a:ea typeface="+mn-lt"/>
                <a:cs typeface="+mn-lt"/>
              </a:rPr>
              <a:t>,</a:t>
            </a:r>
            <a:endParaRPr lang="en-US"/>
          </a:p>
          <a:p>
            <a:r>
              <a:rPr lang="en-GB">
                <a:ea typeface="+mn-lt"/>
                <a:cs typeface="+mn-lt"/>
              </a:rPr>
              <a:t>Ne </a:t>
            </a:r>
            <a:r>
              <a:rPr lang="en-GB" err="1">
                <a:ea typeface="+mn-lt"/>
                <a:cs typeface="+mn-lt"/>
              </a:rPr>
              <a:t>smemo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direktno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stavljati</a:t>
            </a:r>
            <a:r>
              <a:rPr lang="en-GB">
                <a:ea typeface="+mn-lt"/>
                <a:cs typeface="+mn-lt"/>
              </a:rPr>
              <a:t> vatu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ranu</a:t>
            </a:r>
            <a:r>
              <a:rPr lang="en-GB">
                <a:ea typeface="+mn-lt"/>
                <a:cs typeface="+mn-lt"/>
              </a:rPr>
              <a:t>, </a:t>
            </a:r>
            <a:endParaRPr lang="en-US">
              <a:ea typeface="+mn-lt"/>
              <a:cs typeface="+mn-lt"/>
            </a:endParaRPr>
          </a:p>
          <a:p>
            <a:r>
              <a:rPr lang="en-GB" err="1">
                <a:ea typeface="+mn-lt"/>
                <a:cs typeface="+mn-lt"/>
              </a:rPr>
              <a:t>Kod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ubodnih</a:t>
            </a:r>
            <a:r>
              <a:rPr lang="en-GB">
                <a:ea typeface="+mn-lt"/>
                <a:cs typeface="+mn-lt"/>
              </a:rPr>
              <a:t> rana </a:t>
            </a:r>
            <a:r>
              <a:rPr lang="en-GB" err="1">
                <a:ea typeface="+mn-lt"/>
                <a:cs typeface="+mn-lt"/>
              </a:rPr>
              <a:t>sa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stranim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telom</a:t>
            </a:r>
            <a:r>
              <a:rPr lang="en-GB">
                <a:ea typeface="+mn-lt"/>
                <a:cs typeface="+mn-lt"/>
              </a:rPr>
              <a:t> se </a:t>
            </a:r>
            <a:r>
              <a:rPr lang="en-GB" err="1">
                <a:ea typeface="+mn-lt"/>
                <a:cs typeface="+mn-lt"/>
              </a:rPr>
              <a:t>ni</a:t>
            </a:r>
            <a:r>
              <a:rPr lang="en-GB">
                <a:ea typeface="+mn-lt"/>
                <a:cs typeface="+mn-lt"/>
              </a:rPr>
              <a:t> u </a:t>
            </a:r>
            <a:r>
              <a:rPr lang="en-GB" err="1">
                <a:ea typeface="+mn-lt"/>
                <a:cs typeface="+mn-lt"/>
              </a:rPr>
              <a:t>kom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slučaju</a:t>
            </a:r>
            <a:r>
              <a:rPr lang="en-GB">
                <a:ea typeface="+mn-lt"/>
                <a:cs typeface="+mn-lt"/>
              </a:rPr>
              <a:t> ono ne </a:t>
            </a:r>
            <a:r>
              <a:rPr lang="en-GB" err="1">
                <a:ea typeface="+mn-lt"/>
                <a:cs typeface="+mn-lt"/>
              </a:rPr>
              <a:t>sme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vaditi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napolje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jer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može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doći</a:t>
            </a:r>
            <a:r>
              <a:rPr lang="en-GB">
                <a:ea typeface="+mn-lt"/>
                <a:cs typeface="+mn-lt"/>
              </a:rPr>
              <a:t> do </a:t>
            </a:r>
            <a:r>
              <a:rPr lang="en-GB" err="1">
                <a:ea typeface="+mn-lt"/>
                <a:cs typeface="+mn-lt"/>
              </a:rPr>
              <a:t>jakog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krvarenja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daljih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povreda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tkiva</a:t>
            </a:r>
            <a:r>
              <a:rPr lang="en-GB">
                <a:ea typeface="+mn-lt"/>
                <a:cs typeface="+mn-lt"/>
              </a:rPr>
              <a:t>, </a:t>
            </a:r>
            <a:endParaRPr lang="en-US"/>
          </a:p>
          <a:p>
            <a:r>
              <a:rPr lang="en-GB">
                <a:ea typeface="+mn-lt"/>
                <a:cs typeface="+mn-lt"/>
              </a:rPr>
              <a:t>Za </a:t>
            </a:r>
            <a:r>
              <a:rPr lang="en-GB" err="1">
                <a:ea typeface="+mn-lt"/>
                <a:cs typeface="+mn-lt"/>
              </a:rPr>
              <a:t>razliku</a:t>
            </a:r>
            <a:r>
              <a:rPr lang="en-GB">
                <a:ea typeface="+mn-lt"/>
                <a:cs typeface="+mn-lt"/>
              </a:rPr>
              <a:t> od </a:t>
            </a:r>
            <a:r>
              <a:rPr lang="en-GB" err="1">
                <a:ea typeface="+mn-lt"/>
                <a:cs typeface="+mn-lt"/>
              </a:rPr>
              <a:t>svih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ostalih</a:t>
            </a:r>
            <a:r>
              <a:rPr lang="en-GB">
                <a:ea typeface="+mn-lt"/>
                <a:cs typeface="+mn-lt"/>
              </a:rPr>
              <a:t> rana, </a:t>
            </a:r>
            <a:r>
              <a:rPr lang="en-GB" err="1">
                <a:ea typeface="+mn-lt"/>
                <a:cs typeface="+mn-lt"/>
              </a:rPr>
              <a:t>ujedine</a:t>
            </a:r>
            <a:r>
              <a:rPr lang="en-GB">
                <a:ea typeface="+mn-lt"/>
                <a:cs typeface="+mn-lt"/>
              </a:rPr>
              <a:t> se </a:t>
            </a:r>
            <a:r>
              <a:rPr lang="en-GB" err="1">
                <a:ea typeface="+mn-lt"/>
                <a:cs typeface="+mn-lt"/>
              </a:rPr>
              <a:t>odmah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pri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nastanku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već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smatraju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inficiranim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zato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ih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treba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ispirati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vodom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sapunom</a:t>
            </a:r>
            <a:r>
              <a:rPr lang="en-GB">
                <a:ea typeface="+mn-lt"/>
                <a:cs typeface="+mn-lt"/>
              </a:rPr>
              <a:t>,</a:t>
            </a:r>
            <a:endParaRPr lang="en-US"/>
          </a:p>
          <a:p>
            <a:r>
              <a:rPr lang="en-GB" err="1">
                <a:ea typeface="+mn-lt"/>
                <a:cs typeface="+mn-lt"/>
              </a:rPr>
              <a:t>Oguljotine</a:t>
            </a:r>
            <a:r>
              <a:rPr lang="en-GB">
                <a:ea typeface="+mn-lt"/>
                <a:cs typeface="+mn-lt"/>
              </a:rPr>
              <a:t> je </a:t>
            </a:r>
            <a:r>
              <a:rPr lang="en-GB" err="1">
                <a:ea typeface="+mn-lt"/>
                <a:cs typeface="+mn-lt"/>
              </a:rPr>
              <a:t>potrebno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ispati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samo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sa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vodom</a:t>
            </a:r>
            <a:r>
              <a:rPr lang="en-GB">
                <a:ea typeface="+mn-lt"/>
                <a:cs typeface="+mn-lt"/>
              </a:rPr>
              <a:t>,</a:t>
            </a:r>
            <a:endParaRPr lang="en-US"/>
          </a:p>
          <a:p>
            <a:r>
              <a:rPr lang="en-GB">
                <a:ea typeface="+mn-lt"/>
                <a:cs typeface="+mn-lt"/>
              </a:rPr>
              <a:t>Rane </a:t>
            </a:r>
            <a:r>
              <a:rPr lang="en-GB" err="1">
                <a:ea typeface="+mn-lt"/>
                <a:cs typeface="+mn-lt"/>
              </a:rPr>
              <a:t>na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glavi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često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izgleda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teže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nego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što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obično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jeste</a:t>
            </a:r>
            <a:r>
              <a:rPr lang="en-GB">
                <a:ea typeface="+mn-lt"/>
                <a:cs typeface="+mn-lt"/>
              </a:rPr>
              <a:t> (</a:t>
            </a:r>
            <a:r>
              <a:rPr lang="en-GB" err="1">
                <a:ea typeface="+mn-lt"/>
                <a:cs typeface="+mn-lt"/>
              </a:rPr>
              <a:t>nije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krvarenje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toliko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jako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koliko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može</a:t>
            </a:r>
            <a:r>
              <a:rPr lang="en-GB">
                <a:ea typeface="+mn-lt"/>
                <a:cs typeface="+mn-lt"/>
              </a:rPr>
              <a:t> da </a:t>
            </a:r>
            <a:r>
              <a:rPr lang="en-GB" err="1">
                <a:ea typeface="+mn-lt"/>
                <a:cs typeface="+mn-lt"/>
              </a:rPr>
              <a:t>deluje</a:t>
            </a:r>
            <a:r>
              <a:rPr lang="en-GB">
                <a:ea typeface="+mn-lt"/>
                <a:cs typeface="+mn-lt"/>
              </a:rPr>
              <a:t>).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E28E3-E7BA-A09C-75B1-1E6A6A33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89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95180-F72B-CE79-9FFB-68CFC496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Povrede</a:t>
            </a:r>
            <a:r>
              <a:rPr lang="en-GB" dirty="0"/>
              <a:t> </a:t>
            </a:r>
            <a:r>
              <a:rPr lang="en-GB" dirty="0" err="1"/>
              <a:t>sa</a:t>
            </a:r>
            <a:r>
              <a:rPr lang="en-GB" dirty="0"/>
              <a:t> </a:t>
            </a:r>
            <a:r>
              <a:rPr lang="en-GB" dirty="0" err="1"/>
              <a:t>kojima</a:t>
            </a:r>
            <a:r>
              <a:rPr lang="en-GB" dirty="0"/>
              <a:t> se </a:t>
            </a:r>
            <a:r>
              <a:rPr lang="en-GB" dirty="0" err="1"/>
              <a:t>najčešće</a:t>
            </a:r>
            <a:r>
              <a:rPr lang="en-GB" dirty="0"/>
              <a:t> </a:t>
            </a:r>
            <a:br>
              <a:rPr lang="en-GB" dirty="0"/>
            </a:br>
            <a:r>
              <a:rPr lang="en-GB" dirty="0" err="1"/>
              <a:t>susrećemo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78EE68-55BE-4AD4-27AF-5A374282B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Mere </a:t>
            </a:r>
            <a:r>
              <a:rPr lang="en-GB" dirty="0" err="1">
                <a:ea typeface="+mn-lt"/>
                <a:cs typeface="+mn-lt"/>
              </a:rPr>
              <a:t>prve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pomoći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kod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rane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glavi</a:t>
            </a:r>
            <a:r>
              <a:rPr lang="en-GB" dirty="0">
                <a:ea typeface="+mn-lt"/>
                <a:cs typeface="+mn-lt"/>
              </a:rPr>
              <a:t>: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dirty="0" err="1">
                <a:ea typeface="+mn-lt"/>
                <a:cs typeface="+mn-lt"/>
              </a:rPr>
              <a:t>Direktan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pritisak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na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ranu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preko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sterilne</a:t>
            </a:r>
            <a:r>
              <a:rPr lang="en-GB" dirty="0">
                <a:ea typeface="+mn-lt"/>
                <a:cs typeface="+mn-lt"/>
              </a:rPr>
              <a:t> gaze 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dirty="0" err="1">
                <a:ea typeface="+mn-lt"/>
                <a:cs typeface="+mn-lt"/>
              </a:rPr>
              <a:t>Postavite</a:t>
            </a:r>
            <a:r>
              <a:rPr lang="en-GB" dirty="0">
                <a:ea typeface="+mn-lt"/>
                <a:cs typeface="+mn-lt"/>
              </a:rPr>
              <a:t> ga u </a:t>
            </a:r>
            <a:r>
              <a:rPr lang="en-GB" b="1" dirty="0" err="1">
                <a:ea typeface="+mn-lt"/>
                <a:cs typeface="+mn-lt"/>
              </a:rPr>
              <a:t>polusedeći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ili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sedeći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stav</a:t>
            </a:r>
            <a:r>
              <a:rPr lang="en-GB" b="1" dirty="0">
                <a:ea typeface="+mn-lt"/>
                <a:cs typeface="+mn-lt"/>
              </a:rPr>
              <a:t> </a:t>
            </a:r>
            <a:endParaRPr lang="en-US" b="1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dirty="0" err="1">
                <a:ea typeface="+mn-lt"/>
                <a:cs typeface="+mn-lt"/>
              </a:rPr>
              <a:t>Kompresivni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zavoj</a:t>
            </a:r>
            <a:r>
              <a:rPr lang="en-GB" dirty="0">
                <a:ea typeface="+mn-lt"/>
                <a:cs typeface="+mn-lt"/>
              </a:rPr>
              <a:t> (</a:t>
            </a:r>
            <a:r>
              <a:rPr lang="en-GB" dirty="0" err="1">
                <a:ea typeface="+mn-lt"/>
                <a:cs typeface="+mn-lt"/>
              </a:rPr>
              <a:t>kod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jakog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krvarenja</a:t>
            </a:r>
            <a:r>
              <a:rPr lang="en-GB" dirty="0">
                <a:ea typeface="+mn-lt"/>
                <a:cs typeface="+mn-lt"/>
              </a:rPr>
              <a:t>) 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dirty="0" err="1">
                <a:ea typeface="+mn-lt"/>
                <a:cs typeface="+mn-lt"/>
              </a:rPr>
              <a:t>Svaka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teža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povreda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glave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posebno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ako</a:t>
            </a:r>
            <a:r>
              <a:rPr lang="en-GB" dirty="0">
                <a:ea typeface="+mn-lt"/>
                <a:cs typeface="+mn-lt"/>
              </a:rPr>
              <a:t> je </a:t>
            </a:r>
            <a:r>
              <a:rPr lang="en-GB" dirty="0" err="1">
                <a:ea typeface="+mn-lt"/>
                <a:cs typeface="+mn-lt"/>
              </a:rPr>
              <a:t>praćena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gubitkom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svesti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zahteva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stabilizaciju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vrata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glave</a:t>
            </a:r>
            <a:r>
              <a:rPr lang="en-GB" dirty="0">
                <a:ea typeface="+mn-lt"/>
                <a:cs typeface="+mn-lt"/>
              </a:rPr>
              <a:t> 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GB" dirty="0" err="1">
                <a:ea typeface="+mn-lt"/>
                <a:cs typeface="+mn-lt"/>
              </a:rPr>
              <a:t>Obezbediti</a:t>
            </a:r>
            <a:r>
              <a:rPr lang="en-GB" dirty="0">
                <a:ea typeface="+mn-lt"/>
                <a:cs typeface="+mn-lt"/>
              </a:rPr>
              <a:t> transport u </a:t>
            </a:r>
            <a:r>
              <a:rPr lang="en-GB" dirty="0" err="1">
                <a:ea typeface="+mn-lt"/>
                <a:cs typeface="+mn-lt"/>
              </a:rPr>
              <a:t>zdravstvenu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ustanovu</a:t>
            </a:r>
            <a:r>
              <a:rPr lang="en-GB" dirty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8D9E11-4E3D-134A-85AB-3FAE5E9F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63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19BB3-77C6-1D5C-2C22-9FB580E4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Open Sans"/>
                <a:ea typeface="Open Sans"/>
                <a:cs typeface="Open Sans"/>
              </a:rPr>
              <a:t>Opekotine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CE9635-94CF-A07D-1411-261BE8010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314450"/>
            <a:ext cx="8229600" cy="4876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b="1" i="1" dirty="0" err="1">
                <a:ea typeface="+mn-lt"/>
                <a:cs typeface="+mn-lt"/>
              </a:rPr>
              <a:t>Opekotine</a:t>
            </a:r>
            <a:endParaRPr lang="en-US" sz="2800" dirty="0">
              <a:cs typeface="Calibri"/>
            </a:endParaRPr>
          </a:p>
          <a:p>
            <a:pPr lvl="1"/>
            <a:r>
              <a:rPr lang="en-GB" dirty="0" err="1">
                <a:ea typeface="+mn-lt"/>
                <a:cs typeface="+mn-lt"/>
              </a:rPr>
              <a:t>Razlikujemo</a:t>
            </a:r>
            <a:r>
              <a:rPr lang="en-GB" dirty="0">
                <a:ea typeface="+mn-lt"/>
                <a:cs typeface="+mn-lt"/>
              </a:rPr>
              <a:t> 3 </a:t>
            </a:r>
            <a:r>
              <a:rPr lang="en-GB" dirty="0" err="1">
                <a:ea typeface="+mn-lt"/>
                <a:cs typeface="+mn-lt"/>
              </a:rPr>
              <a:t>stepena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opekotina</a:t>
            </a:r>
            <a:r>
              <a:rPr lang="en-GB" dirty="0">
                <a:ea typeface="+mn-lt"/>
                <a:cs typeface="+mn-lt"/>
              </a:rPr>
              <a:t>:</a:t>
            </a:r>
            <a:endParaRPr lang="en-US" dirty="0">
              <a:cs typeface="Calibri"/>
            </a:endParaRPr>
          </a:p>
          <a:p>
            <a:pPr lvl="2"/>
            <a:r>
              <a:rPr lang="en-GB" sz="2800" dirty="0" err="1">
                <a:ea typeface="+mn-lt"/>
                <a:cs typeface="+mn-lt"/>
              </a:rPr>
              <a:t>Opekotine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b="1" dirty="0" err="1">
                <a:ea typeface="+mn-lt"/>
                <a:cs typeface="+mn-lt"/>
              </a:rPr>
              <a:t>prvog</a:t>
            </a:r>
            <a:r>
              <a:rPr lang="en-GB" sz="2800" b="1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stepena</a:t>
            </a:r>
            <a:r>
              <a:rPr lang="en-GB" sz="2800" dirty="0">
                <a:ea typeface="+mn-lt"/>
                <a:cs typeface="+mn-lt"/>
              </a:rPr>
              <a:t> – </a:t>
            </a:r>
            <a:r>
              <a:rPr lang="en-GB" sz="2800" dirty="0" err="1">
                <a:ea typeface="+mn-lt"/>
                <a:cs typeface="+mn-lt"/>
              </a:rPr>
              <a:t>crvena</a:t>
            </a:r>
            <a:r>
              <a:rPr lang="en-GB" sz="2800" dirty="0">
                <a:ea typeface="+mn-lt"/>
                <a:cs typeface="+mn-lt"/>
              </a:rPr>
              <a:t>, </a:t>
            </a:r>
            <a:r>
              <a:rPr lang="en-GB" sz="2800" dirty="0" err="1">
                <a:ea typeface="+mn-lt"/>
                <a:cs typeface="+mn-lt"/>
              </a:rPr>
              <a:t>topla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i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na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dodir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bolna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koža</a:t>
            </a:r>
            <a:endParaRPr lang="en-US" sz="2800" dirty="0">
              <a:cs typeface="Calibri"/>
            </a:endParaRPr>
          </a:p>
          <a:p>
            <a:pPr lvl="2"/>
            <a:r>
              <a:rPr lang="en-GB" sz="2800" dirty="0" err="1">
                <a:ea typeface="+mn-lt"/>
                <a:cs typeface="+mn-lt"/>
              </a:rPr>
              <a:t>Opekotine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b="1" dirty="0" err="1">
                <a:ea typeface="+mn-lt"/>
                <a:cs typeface="+mn-lt"/>
              </a:rPr>
              <a:t>drugog</a:t>
            </a:r>
            <a:r>
              <a:rPr lang="en-GB" sz="2800" b="1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stepena</a:t>
            </a:r>
            <a:r>
              <a:rPr lang="en-GB" sz="2800" dirty="0">
                <a:ea typeface="+mn-lt"/>
                <a:cs typeface="+mn-lt"/>
              </a:rPr>
              <a:t> – </a:t>
            </a:r>
            <a:r>
              <a:rPr lang="en-GB" sz="2800" dirty="0" err="1">
                <a:ea typeface="+mn-lt"/>
                <a:cs typeface="+mn-lt"/>
              </a:rPr>
              <a:t>pojavljuju</a:t>
            </a:r>
            <a:r>
              <a:rPr lang="en-GB" sz="2800" dirty="0">
                <a:ea typeface="+mn-lt"/>
                <a:cs typeface="+mn-lt"/>
              </a:rPr>
              <a:t> se </a:t>
            </a:r>
            <a:r>
              <a:rPr lang="en-GB" sz="2800" dirty="0" err="1">
                <a:ea typeface="+mn-lt"/>
                <a:cs typeface="+mn-lt"/>
              </a:rPr>
              <a:t>plikovi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na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koži</a:t>
            </a:r>
            <a:r>
              <a:rPr lang="en-GB" sz="2800" dirty="0">
                <a:ea typeface="+mn-lt"/>
                <a:cs typeface="+mn-lt"/>
              </a:rPr>
              <a:t> (koji se </a:t>
            </a:r>
            <a:r>
              <a:rPr lang="en-GB" sz="2800" dirty="0" err="1">
                <a:ea typeface="+mn-lt"/>
                <a:cs typeface="+mn-lt"/>
              </a:rPr>
              <a:t>nikako</a:t>
            </a:r>
            <a:r>
              <a:rPr lang="en-GB" sz="2800" dirty="0">
                <a:ea typeface="+mn-lt"/>
                <a:cs typeface="+mn-lt"/>
              </a:rPr>
              <a:t> ne </a:t>
            </a:r>
            <a:r>
              <a:rPr lang="en-GB" sz="2800" dirty="0" err="1">
                <a:ea typeface="+mn-lt"/>
                <a:cs typeface="+mn-lt"/>
              </a:rPr>
              <a:t>smeju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bušiti</a:t>
            </a:r>
            <a:r>
              <a:rPr lang="en-GB" sz="2800" dirty="0">
                <a:ea typeface="+mn-lt"/>
                <a:cs typeface="+mn-lt"/>
              </a:rPr>
              <a:t>!)</a:t>
            </a:r>
            <a:endParaRPr lang="en-US" sz="2800" dirty="0">
              <a:cs typeface="Calibri"/>
            </a:endParaRPr>
          </a:p>
          <a:p>
            <a:pPr lvl="2"/>
            <a:r>
              <a:rPr lang="en-GB" sz="2800" dirty="0" err="1">
                <a:ea typeface="+mn-lt"/>
                <a:cs typeface="+mn-lt"/>
              </a:rPr>
              <a:t>Opekotine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b="1" dirty="0" err="1">
                <a:ea typeface="+mn-lt"/>
                <a:cs typeface="+mn-lt"/>
              </a:rPr>
              <a:t>trećeg</a:t>
            </a:r>
            <a:r>
              <a:rPr lang="en-GB" sz="2800" b="1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stepena</a:t>
            </a:r>
            <a:r>
              <a:rPr lang="en-GB" sz="2800" dirty="0">
                <a:ea typeface="+mn-lt"/>
                <a:cs typeface="+mn-lt"/>
              </a:rPr>
              <a:t> – </a:t>
            </a:r>
            <a:r>
              <a:rPr lang="en-GB" sz="2800" dirty="0" err="1">
                <a:ea typeface="+mn-lt"/>
                <a:cs typeface="+mn-lt"/>
              </a:rPr>
              <a:t>crno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ugljenisano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tkivo</a:t>
            </a:r>
            <a:r>
              <a:rPr lang="en-GB" sz="2800" dirty="0">
                <a:ea typeface="+mn-lt"/>
                <a:cs typeface="+mn-lt"/>
              </a:rPr>
              <a:t> (</a:t>
            </a:r>
            <a:r>
              <a:rPr lang="en-GB" sz="2800" dirty="0" err="1">
                <a:ea typeface="+mn-lt"/>
                <a:cs typeface="+mn-lt"/>
              </a:rPr>
              <a:t>oštećeni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su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svi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slojevi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kože</a:t>
            </a:r>
            <a:r>
              <a:rPr lang="en-GB" sz="2800" dirty="0">
                <a:ea typeface="+mn-lt"/>
                <a:cs typeface="+mn-lt"/>
              </a:rPr>
              <a:t>) </a:t>
            </a:r>
            <a:r>
              <a:rPr lang="en-GB" sz="2800" dirty="0" err="1">
                <a:ea typeface="+mn-lt"/>
                <a:cs typeface="+mn-lt"/>
              </a:rPr>
              <a:t>i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odsustvo</a:t>
            </a:r>
            <a:r>
              <a:rPr lang="en-GB" sz="2800" dirty="0">
                <a:ea typeface="+mn-lt"/>
                <a:cs typeface="+mn-lt"/>
              </a:rPr>
              <a:t> bola.</a:t>
            </a:r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1F0032-F9A8-8E79-F111-9CF74C7B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657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Opekotine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GB" dirty="0" err="1" smtClean="0">
                <a:ea typeface="+mn-lt"/>
                <a:cs typeface="+mn-lt"/>
              </a:rPr>
              <a:t>Jako</a:t>
            </a:r>
            <a:r>
              <a:rPr lang="en-GB" dirty="0" smtClean="0">
                <a:ea typeface="+mn-lt"/>
                <a:cs typeface="+mn-lt"/>
              </a:rPr>
              <a:t> je </a:t>
            </a:r>
            <a:r>
              <a:rPr lang="en-GB" dirty="0" err="1" smtClean="0">
                <a:ea typeface="+mn-lt"/>
                <a:cs typeface="+mn-lt"/>
              </a:rPr>
              <a:t>važno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da</a:t>
            </a:r>
            <a:r>
              <a:rPr lang="en-GB" dirty="0" smtClean="0">
                <a:ea typeface="+mn-lt"/>
                <a:cs typeface="+mn-lt"/>
              </a:rPr>
              <a:t> ne </a:t>
            </a:r>
            <a:r>
              <a:rPr lang="en-GB" dirty="0" err="1" smtClean="0">
                <a:ea typeface="+mn-lt"/>
                <a:cs typeface="+mn-lt"/>
              </a:rPr>
              <a:t>preteramo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sa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hlađenjem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rane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da</a:t>
            </a:r>
            <a:r>
              <a:rPr lang="en-GB" dirty="0" smtClean="0">
                <a:ea typeface="+mn-lt"/>
                <a:cs typeface="+mn-lt"/>
              </a:rPr>
              <a:t> ne bi </a:t>
            </a:r>
            <a:r>
              <a:rPr lang="en-GB" dirty="0" err="1" smtClean="0">
                <a:ea typeface="+mn-lt"/>
                <a:cs typeface="+mn-lt"/>
              </a:rPr>
              <a:t>izazvali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kontra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efekat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odnosno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smrzotine</a:t>
            </a:r>
            <a:r>
              <a:rPr lang="en-GB" dirty="0" smtClean="0">
                <a:ea typeface="+mn-lt"/>
                <a:cs typeface="+mn-lt"/>
              </a:rPr>
              <a:t>.</a:t>
            </a:r>
            <a:endParaRPr lang="en-US" dirty="0" smtClean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dirty="0" err="1" smtClean="0">
                <a:ea typeface="+mn-lt"/>
                <a:cs typeface="+mn-lt"/>
              </a:rPr>
              <a:t>Ako</a:t>
            </a:r>
            <a:r>
              <a:rPr lang="en-GB" dirty="0" smtClean="0">
                <a:ea typeface="+mn-lt"/>
                <a:cs typeface="+mn-lt"/>
              </a:rPr>
              <a:t> se </a:t>
            </a:r>
            <a:r>
              <a:rPr lang="en-GB" dirty="0" err="1" smtClean="0">
                <a:ea typeface="+mn-lt"/>
                <a:cs typeface="+mn-lt"/>
              </a:rPr>
              <a:t>pri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nastanku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opekotine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neka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odeća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zalepila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za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kožu</a:t>
            </a:r>
            <a:r>
              <a:rPr lang="en-GB" dirty="0" smtClean="0">
                <a:ea typeface="+mn-lt"/>
                <a:cs typeface="+mn-lt"/>
              </a:rPr>
              <a:t>, </a:t>
            </a:r>
            <a:r>
              <a:rPr lang="en-GB" dirty="0" err="1" smtClean="0">
                <a:ea typeface="+mn-lt"/>
                <a:cs typeface="+mn-lt"/>
              </a:rPr>
              <a:t>nikako</a:t>
            </a:r>
            <a:r>
              <a:rPr lang="en-GB" dirty="0" smtClean="0">
                <a:ea typeface="+mn-lt"/>
                <a:cs typeface="+mn-lt"/>
              </a:rPr>
              <a:t> ne </a:t>
            </a:r>
            <a:r>
              <a:rPr lang="en-GB" dirty="0" err="1" smtClean="0">
                <a:ea typeface="+mn-lt"/>
                <a:cs typeface="+mn-lt"/>
              </a:rPr>
              <a:t>smemo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pokušati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da</a:t>
            </a:r>
            <a:r>
              <a:rPr lang="en-GB" dirty="0" smtClean="0">
                <a:ea typeface="+mn-lt"/>
                <a:cs typeface="+mn-lt"/>
              </a:rPr>
              <a:t> je </a:t>
            </a:r>
            <a:r>
              <a:rPr lang="en-GB" dirty="0" err="1" smtClean="0">
                <a:ea typeface="+mn-lt"/>
                <a:cs typeface="+mn-lt"/>
              </a:rPr>
              <a:t>skinemo</a:t>
            </a:r>
            <a:endParaRPr lang="en-US" dirty="0" smtClean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dirty="0" err="1" smtClean="0">
                <a:ea typeface="+mn-lt"/>
                <a:cs typeface="+mn-lt"/>
              </a:rPr>
              <a:t>Plikovi</a:t>
            </a:r>
            <a:r>
              <a:rPr lang="en-GB" dirty="0" smtClean="0">
                <a:ea typeface="+mn-lt"/>
                <a:cs typeface="+mn-lt"/>
              </a:rPr>
              <a:t> se </a:t>
            </a:r>
            <a:r>
              <a:rPr lang="en-GB" dirty="0" err="1" smtClean="0">
                <a:ea typeface="+mn-lt"/>
                <a:cs typeface="+mn-lt"/>
              </a:rPr>
              <a:t>nikako</a:t>
            </a:r>
            <a:r>
              <a:rPr lang="en-GB" dirty="0" smtClean="0">
                <a:ea typeface="+mn-lt"/>
                <a:cs typeface="+mn-lt"/>
              </a:rPr>
              <a:t> ne </a:t>
            </a:r>
            <a:r>
              <a:rPr lang="en-GB" dirty="0" err="1" smtClean="0">
                <a:ea typeface="+mn-lt"/>
                <a:cs typeface="+mn-lt"/>
              </a:rPr>
              <a:t>smeju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bušiti</a:t>
            </a:r>
            <a:endParaRPr lang="en-US" dirty="0" smtClean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dirty="0" smtClean="0">
                <a:ea typeface="+mn-lt"/>
                <a:cs typeface="+mn-lt"/>
              </a:rPr>
              <a:t>Na </a:t>
            </a:r>
            <a:r>
              <a:rPr lang="en-GB" dirty="0" err="1" smtClean="0">
                <a:ea typeface="+mn-lt"/>
                <a:cs typeface="+mn-lt"/>
              </a:rPr>
              <a:t>opekotine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takođe</a:t>
            </a:r>
            <a:r>
              <a:rPr lang="en-GB" dirty="0" smtClean="0">
                <a:ea typeface="+mn-lt"/>
                <a:cs typeface="+mn-lt"/>
              </a:rPr>
              <a:t> ne </a:t>
            </a:r>
            <a:r>
              <a:rPr lang="en-GB" dirty="0" err="1" smtClean="0">
                <a:ea typeface="+mn-lt"/>
                <a:cs typeface="+mn-lt"/>
              </a:rPr>
              <a:t>stavljamo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nikakve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masti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ili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praškove</a:t>
            </a:r>
            <a:endParaRPr lang="en-US" dirty="0" smtClean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dirty="0" err="1" smtClean="0">
                <a:ea typeface="+mn-lt"/>
                <a:cs typeface="+mn-lt"/>
              </a:rPr>
              <a:t>Opekotine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na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licu</a:t>
            </a:r>
            <a:r>
              <a:rPr lang="en-GB" dirty="0" smtClean="0">
                <a:ea typeface="+mn-lt"/>
                <a:cs typeface="+mn-lt"/>
              </a:rPr>
              <a:t> se </a:t>
            </a:r>
            <a:r>
              <a:rPr lang="en-GB" dirty="0" err="1" smtClean="0">
                <a:ea typeface="+mn-lt"/>
                <a:cs typeface="+mn-lt"/>
              </a:rPr>
              <a:t>nikada</a:t>
            </a:r>
            <a:r>
              <a:rPr lang="en-GB" dirty="0" smtClean="0">
                <a:ea typeface="+mn-lt"/>
                <a:cs typeface="+mn-lt"/>
              </a:rPr>
              <a:t> ne </a:t>
            </a:r>
            <a:r>
              <a:rPr lang="en-GB" dirty="0" err="1" smtClean="0">
                <a:ea typeface="+mn-lt"/>
                <a:cs typeface="+mn-lt"/>
              </a:rPr>
              <a:t>previjaju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već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samo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hlade</a:t>
            </a:r>
            <a:endParaRPr lang="en-US" dirty="0" smtClean="0">
              <a:cs typeface="Calibri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6D3AB8-52F3-CCB1-EC63-26DB9011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Open Sans"/>
                <a:ea typeface="Open Sans"/>
                <a:cs typeface="Open Sans"/>
              </a:rPr>
              <a:t>Imobilizacija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AC91D4-0F24-6A1C-EC5D-D949A96ED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6896100" cy="37338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 b="1" i="1" dirty="0" err="1">
                <a:ea typeface="+mn-lt"/>
                <a:cs typeface="+mn-lt"/>
              </a:rPr>
              <a:t>Imobilizacija</a:t>
            </a:r>
            <a:r>
              <a:rPr lang="en-GB" b="1" i="1" dirty="0">
                <a:ea typeface="+mn-lt"/>
                <a:cs typeface="+mn-lt"/>
              </a:rPr>
              <a:t> </a:t>
            </a:r>
            <a:r>
              <a:rPr lang="en-GB" dirty="0">
                <a:ea typeface="+mn-lt"/>
                <a:cs typeface="+mn-lt"/>
              </a:rPr>
              <a:t>je </a:t>
            </a:r>
            <a:r>
              <a:rPr lang="en-GB" dirty="0" err="1">
                <a:ea typeface="+mn-lt"/>
                <a:cs typeface="+mn-lt"/>
              </a:rPr>
              <a:t>postavljanje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povređenog</a:t>
            </a:r>
            <a:r>
              <a:rPr lang="en-GB" dirty="0">
                <a:ea typeface="+mn-lt"/>
                <a:cs typeface="+mn-lt"/>
              </a:rPr>
              <a:t> dela </a:t>
            </a:r>
            <a:r>
              <a:rPr lang="en-GB" dirty="0" err="1">
                <a:ea typeface="+mn-lt"/>
                <a:cs typeface="+mn-lt"/>
              </a:rPr>
              <a:t>tela</a:t>
            </a:r>
            <a:r>
              <a:rPr lang="en-GB" dirty="0">
                <a:ea typeface="+mn-lt"/>
                <a:cs typeface="+mn-lt"/>
              </a:rPr>
              <a:t> u </a:t>
            </a:r>
            <a:r>
              <a:rPr lang="en-GB" dirty="0" err="1">
                <a:ea typeface="+mn-lt"/>
                <a:cs typeface="+mn-lt"/>
              </a:rPr>
              <a:t>nepokretni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položaj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kako</a:t>
            </a:r>
            <a:r>
              <a:rPr lang="en-GB" dirty="0">
                <a:ea typeface="+mn-lt"/>
                <a:cs typeface="+mn-lt"/>
              </a:rPr>
              <a:t> ne bi </a:t>
            </a:r>
            <a:r>
              <a:rPr lang="en-GB" dirty="0" err="1">
                <a:ea typeface="+mn-lt"/>
                <a:cs typeface="+mn-lt"/>
              </a:rPr>
              <a:t>došlo</a:t>
            </a:r>
            <a:r>
              <a:rPr lang="en-GB" dirty="0">
                <a:ea typeface="+mn-lt"/>
                <a:cs typeface="+mn-lt"/>
              </a:rPr>
              <a:t> do </a:t>
            </a:r>
            <a:r>
              <a:rPr lang="en-GB" dirty="0" err="1">
                <a:ea typeface="+mn-lt"/>
                <a:cs typeface="+mn-lt"/>
              </a:rPr>
              <a:t>daljeg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povređivanja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nastanka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komplikacija</a:t>
            </a:r>
            <a:r>
              <a:rPr lang="en-GB" dirty="0">
                <a:ea typeface="+mn-lt"/>
                <a:cs typeface="+mn-lt"/>
              </a:rPr>
              <a:t>. 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 err="1" smtClean="0">
                <a:ea typeface="+mn-lt"/>
                <a:cs typeface="+mn-lt"/>
              </a:rPr>
              <a:t>Kod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imobilizacije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nje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uvek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važno</a:t>
            </a:r>
            <a:r>
              <a:rPr lang="en-GB" dirty="0">
                <a:ea typeface="+mn-lt"/>
                <a:cs typeface="+mn-lt"/>
              </a:rPr>
              <a:t> da se </a:t>
            </a:r>
            <a:r>
              <a:rPr lang="en-GB" dirty="0" err="1">
                <a:ea typeface="+mn-lt"/>
                <a:cs typeface="+mn-lt"/>
              </a:rPr>
              <a:t>ispoštuje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pravilo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dvojke</a:t>
            </a:r>
            <a:r>
              <a:rPr lang="en-GB" dirty="0">
                <a:ea typeface="+mn-lt"/>
                <a:cs typeface="+mn-lt"/>
              </a:rPr>
              <a:t> – </a:t>
            </a:r>
            <a:r>
              <a:rPr lang="en-GB" dirty="0" err="1">
                <a:ea typeface="+mn-lt"/>
                <a:cs typeface="+mn-lt"/>
              </a:rPr>
              <a:t>fiksirati</a:t>
            </a:r>
            <a:r>
              <a:rPr lang="en-GB" dirty="0">
                <a:ea typeface="+mn-lt"/>
                <a:cs typeface="+mn-lt"/>
              </a:rPr>
              <a:t> da </a:t>
            </a:r>
            <a:r>
              <a:rPr lang="en-GB" dirty="0" err="1">
                <a:ea typeface="+mn-lt"/>
                <a:cs typeface="+mn-lt"/>
              </a:rPr>
              <a:t>susdna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zgloba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odnosno</a:t>
            </a:r>
            <a:r>
              <a:rPr lang="en-GB" dirty="0">
                <a:ea typeface="+mn-lt"/>
                <a:cs typeface="+mn-lt"/>
              </a:rPr>
              <a:t> one </a:t>
            </a:r>
            <a:r>
              <a:rPr lang="en-GB" dirty="0" err="1">
                <a:ea typeface="+mn-lt"/>
                <a:cs typeface="+mn-lt"/>
              </a:rPr>
              <a:t>zglobove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iznad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ispod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povrede</a:t>
            </a:r>
            <a:r>
              <a:rPr lang="en-GB" dirty="0">
                <a:ea typeface="+mn-lt"/>
                <a:cs typeface="+mn-lt"/>
              </a:rPr>
              <a:t> (</a:t>
            </a:r>
            <a:r>
              <a:rPr lang="en-GB" dirty="0" err="1">
                <a:ea typeface="+mn-lt"/>
                <a:cs typeface="+mn-lt"/>
              </a:rPr>
              <a:t>npr</a:t>
            </a:r>
            <a:r>
              <a:rPr lang="en-GB" dirty="0">
                <a:ea typeface="+mn-lt"/>
                <a:cs typeface="+mn-lt"/>
              </a:rPr>
              <a:t>. </a:t>
            </a:r>
            <a:r>
              <a:rPr lang="en-GB" dirty="0" err="1">
                <a:ea typeface="+mn-lt"/>
                <a:cs typeface="+mn-lt"/>
              </a:rPr>
              <a:t>kod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povrede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potkolenice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obavezno</a:t>
            </a:r>
            <a:r>
              <a:rPr lang="en-GB" dirty="0">
                <a:ea typeface="+mn-lt"/>
                <a:cs typeface="+mn-lt"/>
              </a:rPr>
              <a:t> se </a:t>
            </a:r>
            <a:r>
              <a:rPr lang="en-GB" dirty="0" err="1">
                <a:ea typeface="+mn-lt"/>
                <a:cs typeface="+mn-lt"/>
              </a:rPr>
              <a:t>moraju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imobilisati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koleno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skočni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zglob</a:t>
            </a:r>
            <a:r>
              <a:rPr lang="en-GB" dirty="0">
                <a:ea typeface="+mn-lt"/>
                <a:cs typeface="+mn-lt"/>
              </a:rPr>
              <a:t>). </a:t>
            </a:r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A532E1-F35F-5D92-91AC-D1395877D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77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Imobilizacija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a typeface="+mn-lt"/>
                <a:cs typeface="+mn-lt"/>
              </a:rPr>
              <a:t>Prikaz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imobilizacije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ruke</a:t>
            </a:r>
            <a:r>
              <a:rPr lang="en-US" dirty="0" smtClean="0">
                <a:ea typeface="+mn-lt"/>
                <a:cs typeface="+mn-lt"/>
              </a:rPr>
              <a:t> I </a:t>
            </a:r>
            <a:r>
              <a:rPr lang="en-US" dirty="0" err="1" smtClean="0">
                <a:ea typeface="+mn-lt"/>
                <a:cs typeface="+mn-lt"/>
              </a:rPr>
              <a:t>nogu</a:t>
            </a:r>
            <a:endParaRPr lang="en-US" dirty="0" smtClean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84EB1ED7-9395-F55E-6E3E-E5B7F36DEE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" y="2210342"/>
            <a:ext cx="2226745" cy="3806349"/>
          </a:xfrm>
          <a:prstGeom prst="rect">
            <a:avLst/>
          </a:prstGeom>
        </p:spPr>
      </p:pic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87A0C24-DF5D-F051-490B-866FE0D1DB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1850" y="2419124"/>
            <a:ext cx="5117500" cy="12969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D17ED3-54AC-91AC-202A-70BF10A1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Open Sans"/>
                <a:ea typeface="Open Sans"/>
                <a:cs typeface="Open Sans"/>
              </a:rPr>
              <a:t>Uvod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0ED6B1-414F-D439-77A8-B7C0C1C28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err="1">
                <a:cs typeface="Calibri"/>
              </a:rPr>
              <a:t>Odgovornost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osobe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koja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pruža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prvu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pomoć</a:t>
            </a:r>
          </a:p>
          <a:p>
            <a:pPr lvl="1"/>
            <a:r>
              <a:rPr lang="en-GB" sz="2400" err="1">
                <a:ea typeface="+mn-lt"/>
                <a:cs typeface="+mn-lt"/>
              </a:rPr>
              <a:t>Procena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mesta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nezgode</a:t>
            </a:r>
            <a:r>
              <a:rPr lang="en-GB" sz="2400">
                <a:ea typeface="+mn-lt"/>
                <a:cs typeface="+mn-lt"/>
              </a:rPr>
              <a:t> I </a:t>
            </a:r>
            <a:r>
              <a:rPr lang="en-GB" sz="2400" err="1">
                <a:ea typeface="+mn-lt"/>
                <a:cs typeface="+mn-lt"/>
              </a:rPr>
              <a:t>hitan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poziv</a:t>
            </a:r>
            <a:r>
              <a:rPr lang="en-GB" sz="2400">
                <a:ea typeface="+mn-lt"/>
                <a:cs typeface="+mn-lt"/>
              </a:rPr>
              <a:t> za </a:t>
            </a:r>
            <a:r>
              <a:rPr lang="en-GB" sz="2400" err="1">
                <a:ea typeface="+mn-lt"/>
                <a:cs typeface="+mn-lt"/>
              </a:rPr>
              <a:t>pomoć</a:t>
            </a:r>
            <a:endParaRPr lang="en-US" sz="2400">
              <a:cs typeface="Calibri"/>
            </a:endParaRPr>
          </a:p>
          <a:p>
            <a:pPr lvl="1"/>
            <a:r>
              <a:rPr lang="en-GB" sz="2400">
                <a:ea typeface="+mn-lt"/>
                <a:cs typeface="+mn-lt"/>
              </a:rPr>
              <a:t>Mere </a:t>
            </a:r>
            <a:r>
              <a:rPr lang="en-GB" sz="2400" err="1">
                <a:ea typeface="+mn-lt"/>
                <a:cs typeface="+mn-lt"/>
              </a:rPr>
              <a:t>bezbednosti</a:t>
            </a:r>
            <a:endParaRPr lang="en-US" sz="2400">
              <a:cs typeface="Calibri"/>
            </a:endParaRPr>
          </a:p>
          <a:p>
            <a:pPr lvl="1"/>
            <a:r>
              <a:rPr lang="en-GB" sz="2400" err="1">
                <a:ea typeface="+mn-lt"/>
                <a:cs typeface="+mn-lt"/>
              </a:rPr>
              <a:t>Blagovremeno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prepoznavanje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stanja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povređenog</a:t>
            </a:r>
            <a:r>
              <a:rPr lang="en-GB" sz="2400">
                <a:ea typeface="+mn-lt"/>
                <a:cs typeface="+mn-lt"/>
              </a:rPr>
              <a:t> I </a:t>
            </a:r>
            <a:r>
              <a:rPr lang="en-GB" sz="2400" err="1">
                <a:ea typeface="+mn-lt"/>
                <a:cs typeface="+mn-lt"/>
              </a:rPr>
              <a:t>vrste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povreda</a:t>
            </a:r>
            <a:endParaRPr lang="en-US" sz="2400">
              <a:cs typeface="Calibri"/>
            </a:endParaRPr>
          </a:p>
          <a:p>
            <a:pPr lvl="1"/>
            <a:r>
              <a:rPr lang="en-GB" sz="2400">
                <a:ea typeface="+mn-lt"/>
                <a:cs typeface="+mn-lt"/>
              </a:rPr>
              <a:t>Brza </a:t>
            </a:r>
            <a:r>
              <a:rPr lang="en-GB" sz="2400" err="1">
                <a:ea typeface="+mn-lt"/>
                <a:cs typeface="+mn-lt"/>
              </a:rPr>
              <a:t>primena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odgovarajućih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mera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prve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pomoći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uz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poštovanje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redosleda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hitnosti</a:t>
            </a:r>
            <a:endParaRPr lang="en-US" sz="2400">
              <a:cs typeface="Calibri"/>
            </a:endParaRPr>
          </a:p>
          <a:p>
            <a:pPr lvl="1"/>
            <a:r>
              <a:rPr lang="en-GB" sz="2400" err="1">
                <a:ea typeface="+mn-lt"/>
                <a:cs typeface="+mn-lt"/>
              </a:rPr>
              <a:t>Organizovanje</a:t>
            </a:r>
            <a:r>
              <a:rPr lang="en-GB" sz="2400">
                <a:ea typeface="+mn-lt"/>
                <a:cs typeface="+mn-lt"/>
              </a:rPr>
              <a:t>, </a:t>
            </a:r>
            <a:r>
              <a:rPr lang="en-GB" sz="2400" err="1">
                <a:ea typeface="+mn-lt"/>
                <a:cs typeface="+mn-lt"/>
              </a:rPr>
              <a:t>priprema</a:t>
            </a:r>
            <a:r>
              <a:rPr lang="en-GB" sz="2400">
                <a:ea typeface="+mn-lt"/>
                <a:cs typeface="+mn-lt"/>
              </a:rPr>
              <a:t> I </a:t>
            </a:r>
            <a:r>
              <a:rPr lang="en-GB" sz="2400" err="1">
                <a:ea typeface="+mn-lt"/>
                <a:cs typeface="+mn-lt"/>
              </a:rPr>
              <a:t>sprovođenje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transporta</a:t>
            </a:r>
            <a:r>
              <a:rPr lang="en-GB" sz="2400">
                <a:ea typeface="+mn-lt"/>
                <a:cs typeface="+mn-lt"/>
              </a:rPr>
              <a:t> u </a:t>
            </a:r>
            <a:r>
              <a:rPr lang="en-GB" sz="2400" err="1">
                <a:ea typeface="+mn-lt"/>
                <a:cs typeface="+mn-lt"/>
              </a:rPr>
              <a:t>zdravstvenu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ustanovu</a:t>
            </a:r>
            <a:r>
              <a:rPr lang="en-GB" sz="2400">
                <a:ea typeface="+mn-lt"/>
                <a:cs typeface="+mn-lt"/>
              </a:rPr>
              <a:t>, </a:t>
            </a:r>
            <a:r>
              <a:rPr lang="en-GB" sz="2400" err="1">
                <a:ea typeface="+mn-lt"/>
                <a:cs typeface="+mn-lt"/>
              </a:rPr>
              <a:t>ili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ostajanje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uz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povređenog</a:t>
            </a:r>
            <a:r>
              <a:rPr lang="en-GB" sz="2400">
                <a:ea typeface="+mn-lt"/>
                <a:cs typeface="+mn-lt"/>
              </a:rPr>
              <a:t> do </a:t>
            </a:r>
            <a:r>
              <a:rPr lang="en-GB" sz="2400" err="1">
                <a:ea typeface="+mn-lt"/>
                <a:cs typeface="+mn-lt"/>
              </a:rPr>
              <a:t>dolaska</a:t>
            </a:r>
            <a:r>
              <a:rPr lang="en-GB" sz="2400">
                <a:ea typeface="+mn-lt"/>
                <a:cs typeface="+mn-lt"/>
              </a:rPr>
              <a:t> SHMP</a:t>
            </a:r>
            <a:endParaRPr lang="en-US" sz="2400">
              <a:cs typeface="Calibri"/>
            </a:endParaRPr>
          </a:p>
          <a:p>
            <a:pPr lvl="1"/>
            <a:r>
              <a:rPr lang="en-GB" sz="2400" err="1">
                <a:ea typeface="+mn-lt"/>
                <a:cs typeface="+mn-lt"/>
              </a:rPr>
              <a:t>Zaštita</a:t>
            </a:r>
            <a:r>
              <a:rPr lang="en-GB" sz="2400">
                <a:ea typeface="+mn-lt"/>
                <a:cs typeface="+mn-lt"/>
              </a:rPr>
              <a:t> od </a:t>
            </a:r>
            <a:r>
              <a:rPr lang="en-GB" sz="2400" err="1">
                <a:ea typeface="+mn-lt"/>
                <a:cs typeface="+mn-lt"/>
              </a:rPr>
              <a:t>prenošenja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infekcije</a:t>
            </a:r>
            <a:r>
              <a:rPr lang="en-GB" sz="2400">
                <a:ea typeface="+mn-lt"/>
                <a:cs typeface="+mn-lt"/>
              </a:rPr>
              <a:t> </a:t>
            </a:r>
            <a:endParaRPr lang="en-US" sz="2400">
              <a:cs typeface="Calibri"/>
            </a:endParaRPr>
          </a:p>
          <a:p>
            <a:pPr lvl="1"/>
            <a:r>
              <a:rPr lang="en-GB" sz="2400" err="1">
                <a:ea typeface="+mn-lt"/>
                <a:cs typeface="+mn-lt"/>
              </a:rPr>
              <a:t>Podnošenje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izveštaja</a:t>
            </a:r>
            <a:r>
              <a:rPr lang="en-GB" sz="2400">
                <a:ea typeface="+mn-lt"/>
                <a:cs typeface="+mn-lt"/>
              </a:rPr>
              <a:t> SHMP</a:t>
            </a:r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C9A24C-9545-97FF-27EB-E1C7076B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98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F2D4F8-22FC-AD96-4EB5-49CA5921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791" y="693391"/>
            <a:ext cx="5221195" cy="699896"/>
          </a:xfrm>
        </p:spPr>
        <p:txBody>
          <a:bodyPr/>
          <a:lstStyle/>
          <a:p>
            <a:r>
              <a:rPr lang="en-GB" sz="2400" dirty="0" err="1">
                <a:latin typeface="Open Sans"/>
                <a:ea typeface="Open Sans"/>
                <a:cs typeface="Open Sans"/>
              </a:rPr>
              <a:t>Prelomi</a:t>
            </a:r>
            <a:endParaRPr lang="en-GB" sz="2400" dirty="0" err="1"/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4BB7D6-8431-B698-80A8-DDBAEB02A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 err="1">
                <a:ea typeface="+mn-lt"/>
                <a:cs typeface="+mn-lt"/>
              </a:rPr>
              <a:t>Povrede</a:t>
            </a:r>
            <a:r>
              <a:rPr lang="en-GB" b="1">
                <a:ea typeface="+mn-lt"/>
                <a:cs typeface="+mn-lt"/>
              </a:rPr>
              <a:t> </a:t>
            </a:r>
            <a:r>
              <a:rPr lang="en-GB" b="1" err="1">
                <a:ea typeface="+mn-lt"/>
                <a:cs typeface="+mn-lt"/>
              </a:rPr>
              <a:t>koštano-zlobnog</a:t>
            </a:r>
            <a:r>
              <a:rPr lang="en-GB" b="1">
                <a:ea typeface="+mn-lt"/>
                <a:cs typeface="+mn-lt"/>
              </a:rPr>
              <a:t> Sistema</a:t>
            </a:r>
            <a:endParaRPr lang="en-US">
              <a:cs typeface="Calibri"/>
            </a:endParaRPr>
          </a:p>
          <a:p>
            <a:r>
              <a:rPr lang="en-GB" b="1" err="1">
                <a:ea typeface="+mn-lt"/>
                <a:cs typeface="+mn-lt"/>
              </a:rPr>
              <a:t>Prelomi</a:t>
            </a:r>
            <a:endParaRPr lang="en-US" err="1">
              <a:cs typeface="Calibri"/>
            </a:endParaRPr>
          </a:p>
          <a:p>
            <a:r>
              <a:rPr lang="en-GB">
                <a:ea typeface="+mn-lt"/>
                <a:cs typeface="+mn-lt"/>
              </a:rPr>
              <a:t>U </a:t>
            </a:r>
            <a:r>
              <a:rPr lang="en-GB" err="1">
                <a:ea typeface="+mn-lt"/>
                <a:cs typeface="+mn-lt"/>
              </a:rPr>
              <a:t>zavisnosti</a:t>
            </a:r>
            <a:r>
              <a:rPr lang="en-GB">
                <a:ea typeface="+mn-lt"/>
                <a:cs typeface="+mn-lt"/>
              </a:rPr>
              <a:t> od </a:t>
            </a:r>
            <a:r>
              <a:rPr lang="en-GB" err="1">
                <a:ea typeface="+mn-lt"/>
                <a:cs typeface="+mn-lt"/>
              </a:rPr>
              <a:t>stanja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kože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iznad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mesta</a:t>
            </a:r>
            <a:r>
              <a:rPr lang="en-GB">
                <a:ea typeface="+mn-lt"/>
                <a:cs typeface="+mn-lt"/>
              </a:rPr>
              <a:t> </a:t>
            </a:r>
            <a:r>
              <a:rPr lang="en-GB" err="1">
                <a:ea typeface="+mn-lt"/>
                <a:cs typeface="+mn-lt"/>
              </a:rPr>
              <a:t>povrede</a:t>
            </a:r>
            <a:r>
              <a:rPr lang="en-GB">
                <a:ea typeface="+mn-lt"/>
                <a:cs typeface="+mn-lt"/>
              </a:rPr>
              <a:t>, </a:t>
            </a:r>
            <a:r>
              <a:rPr lang="en-GB" err="1">
                <a:ea typeface="+mn-lt"/>
                <a:cs typeface="+mn-lt"/>
              </a:rPr>
              <a:t>razlikujemo</a:t>
            </a:r>
            <a:r>
              <a:rPr lang="en-GB">
                <a:ea typeface="+mn-lt"/>
                <a:cs typeface="+mn-lt"/>
              </a:rPr>
              <a:t>: </a:t>
            </a:r>
            <a:r>
              <a:rPr lang="en-GB" i="1" err="1">
                <a:ea typeface="+mn-lt"/>
                <a:cs typeface="+mn-lt"/>
              </a:rPr>
              <a:t>Otvorene</a:t>
            </a:r>
            <a:r>
              <a:rPr lang="en-GB" i="1">
                <a:ea typeface="+mn-lt"/>
                <a:cs typeface="+mn-lt"/>
              </a:rPr>
              <a:t> I </a:t>
            </a:r>
            <a:r>
              <a:rPr lang="en-GB" i="1" err="1">
                <a:ea typeface="+mn-lt"/>
                <a:cs typeface="+mn-lt"/>
              </a:rPr>
              <a:t>zatvorene</a:t>
            </a:r>
            <a:r>
              <a:rPr lang="en-GB" i="1">
                <a:ea typeface="+mn-lt"/>
                <a:cs typeface="+mn-lt"/>
              </a:rPr>
              <a:t> </a:t>
            </a:r>
            <a:r>
              <a:rPr lang="en-GB" i="1" err="1">
                <a:ea typeface="+mn-lt"/>
                <a:cs typeface="+mn-lt"/>
              </a:rPr>
              <a:t>prelome</a:t>
            </a:r>
            <a:endParaRPr lang="en-GB" i="1">
              <a:ea typeface="+mn-lt"/>
              <a:cs typeface="+mn-lt"/>
            </a:endParaRPr>
          </a:p>
          <a:p>
            <a:endParaRPr lang="en-GB" i="1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1B6C6E-7E5F-E160-C6DF-7464F9A2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61D1325C-8F54-48E3-CFA1-52A527C327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424" y="1504168"/>
            <a:ext cx="8359931" cy="3839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B4A036-8397-C98F-AF6A-E0D29AD4FC01}"/>
              </a:ext>
            </a:extLst>
          </p:cNvPr>
          <p:cNvSpPr txBox="1"/>
          <p:nvPr/>
        </p:nvSpPr>
        <p:spPr>
          <a:xfrm>
            <a:off x="613197" y="5727263"/>
            <a:ext cx="26244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cs typeface="Calibri"/>
              </a:rPr>
              <a:t>Zatvoreni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prelom</a:t>
            </a:r>
            <a:endParaRPr lang="en-US" sz="24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59E625-8CEA-5E53-4E92-62A4CECC9CF7}"/>
              </a:ext>
            </a:extLst>
          </p:cNvPr>
          <p:cNvSpPr txBox="1"/>
          <p:nvPr/>
        </p:nvSpPr>
        <p:spPr>
          <a:xfrm>
            <a:off x="5567832" y="5707641"/>
            <a:ext cx="26244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cs typeface="Calibri"/>
              </a:rPr>
              <a:t>Otvoreni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prelom</a:t>
            </a:r>
          </a:p>
        </p:txBody>
      </p:sp>
    </p:spTree>
    <p:extLst>
      <p:ext uri="{BB962C8B-B14F-4D97-AF65-F5344CB8AC3E}">
        <p14:creationId xmlns:p14="http://schemas.microsoft.com/office/powerpoint/2010/main" xmlns="" val="34725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8312B-F44D-FB62-A4F8-2D89F2F8D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Open Sans"/>
                <a:ea typeface="Open Sans"/>
                <a:cs typeface="Open Sans"/>
              </a:rPr>
              <a:t>Prelomi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B80712-4885-64BF-1023-523B4C314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Mere </a:t>
            </a:r>
            <a:r>
              <a:rPr lang="en-GB" dirty="0" err="1">
                <a:ea typeface="+mn-lt"/>
                <a:cs typeface="+mn-lt"/>
              </a:rPr>
              <a:t>prve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pomoći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kod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preloma</a:t>
            </a:r>
            <a:r>
              <a:rPr lang="en-GB" dirty="0">
                <a:ea typeface="+mn-lt"/>
                <a:cs typeface="+mn-lt"/>
              </a:rPr>
              <a:t>: </a:t>
            </a:r>
            <a:endParaRPr lang="en-US" dirty="0">
              <a:cs typeface="Calibri"/>
            </a:endParaRPr>
          </a:p>
          <a:p>
            <a:r>
              <a:rPr lang="en-GB" dirty="0">
                <a:ea typeface="+mn-lt"/>
                <a:cs typeface="+mn-lt"/>
              </a:rPr>
              <a:t>  </a:t>
            </a:r>
            <a:r>
              <a:rPr lang="en-GB" dirty="0" err="1">
                <a:ea typeface="+mn-lt"/>
                <a:cs typeface="+mn-lt"/>
              </a:rPr>
              <a:t>Obezbedite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mirovanje</a:t>
            </a:r>
            <a:r>
              <a:rPr lang="en-GB" dirty="0">
                <a:ea typeface="+mn-lt"/>
                <a:cs typeface="+mn-lt"/>
              </a:rPr>
              <a:t>; </a:t>
            </a:r>
            <a:endParaRPr lang="en-US" dirty="0"/>
          </a:p>
          <a:p>
            <a:r>
              <a:rPr lang="en-GB" dirty="0">
                <a:ea typeface="+mn-lt"/>
                <a:cs typeface="+mn-lt"/>
              </a:rPr>
              <a:t>  </a:t>
            </a:r>
            <a:r>
              <a:rPr lang="en-GB" dirty="0" err="1">
                <a:ea typeface="+mn-lt"/>
                <a:cs typeface="+mn-lt"/>
              </a:rPr>
              <a:t>Postavite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hladnu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oblogu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 mesto </a:t>
            </a:r>
            <a:r>
              <a:rPr lang="en-GB" dirty="0" err="1">
                <a:ea typeface="+mn-lt"/>
                <a:cs typeface="+mn-lt"/>
              </a:rPr>
              <a:t>povrede</a:t>
            </a:r>
            <a:r>
              <a:rPr lang="en-GB" dirty="0">
                <a:ea typeface="+mn-lt"/>
                <a:cs typeface="+mn-lt"/>
              </a:rPr>
              <a:t>; </a:t>
            </a:r>
            <a:endParaRPr lang="en-US" dirty="0"/>
          </a:p>
          <a:p>
            <a:r>
              <a:rPr lang="en-GB" dirty="0">
                <a:ea typeface="+mn-lt"/>
                <a:cs typeface="+mn-lt"/>
              </a:rPr>
              <a:t>  </a:t>
            </a:r>
            <a:r>
              <a:rPr lang="en-GB" b="1" dirty="0" err="1">
                <a:ea typeface="+mn-lt"/>
                <a:cs typeface="+mn-lt"/>
              </a:rPr>
              <a:t>Imobilišite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povređeni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ekstremitet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fiksirajući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dva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susedna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zgloba</a:t>
            </a:r>
            <a:r>
              <a:rPr lang="en-GB" dirty="0">
                <a:ea typeface="+mn-lt"/>
                <a:cs typeface="+mn-lt"/>
              </a:rPr>
              <a:t>; </a:t>
            </a:r>
            <a:endParaRPr lang="en-US" dirty="0"/>
          </a:p>
          <a:p>
            <a:r>
              <a:rPr lang="en-GB" dirty="0">
                <a:ea typeface="+mn-lt"/>
                <a:cs typeface="+mn-lt"/>
              </a:rPr>
              <a:t>  </a:t>
            </a:r>
            <a:r>
              <a:rPr lang="en-GB" dirty="0" err="1">
                <a:ea typeface="+mn-lt"/>
                <a:cs typeface="+mn-lt"/>
              </a:rPr>
              <a:t>Obezbedite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b="1" dirty="0">
                <a:ea typeface="+mn-lt"/>
                <a:cs typeface="+mn-lt"/>
              </a:rPr>
              <a:t>transport</a:t>
            </a:r>
            <a:r>
              <a:rPr lang="en-GB" dirty="0">
                <a:ea typeface="+mn-lt"/>
                <a:cs typeface="+mn-lt"/>
              </a:rPr>
              <a:t> u </a:t>
            </a:r>
            <a:r>
              <a:rPr lang="en-GB" dirty="0" err="1">
                <a:ea typeface="+mn-lt"/>
                <a:cs typeface="+mn-lt"/>
              </a:rPr>
              <a:t>zdravstvenu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ustanovu</a:t>
            </a:r>
            <a:r>
              <a:rPr lang="en-GB" dirty="0">
                <a:ea typeface="+mn-lt"/>
                <a:cs typeface="+mn-lt"/>
              </a:rPr>
              <a:t>. 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C47EEF-BC72-2207-69BE-F7B1A5F3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14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A1E95D-982B-722E-BE89-83A95F4B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6403" y="428179"/>
            <a:ext cx="5304747" cy="699896"/>
          </a:xfrm>
        </p:spPr>
        <p:txBody>
          <a:bodyPr/>
          <a:lstStyle/>
          <a:p>
            <a:r>
              <a:rPr lang="en-US" dirty="0" err="1">
                <a:latin typeface="Open Sans"/>
                <a:ea typeface="Open Sans"/>
                <a:cs typeface="Open Sans"/>
              </a:rPr>
              <a:t>Povrede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kičme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stuba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FF8042-D32E-B807-3002-FB0860607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73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ea typeface="+mn-lt"/>
                <a:cs typeface="+mn-lt"/>
              </a:rPr>
              <a:t>Kod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povrede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kičmenog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stuba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bitno</a:t>
            </a:r>
            <a:r>
              <a:rPr lang="en-GB" sz="2400" dirty="0">
                <a:ea typeface="+mn-lt"/>
                <a:cs typeface="+mn-lt"/>
              </a:rPr>
              <a:t> je </a:t>
            </a:r>
            <a:r>
              <a:rPr lang="en-GB" sz="2400" dirty="0" err="1">
                <a:ea typeface="+mn-lt"/>
                <a:cs typeface="+mn-lt"/>
              </a:rPr>
              <a:t>obezbediti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strogo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mirovanje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povređene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osobe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pozvati</a:t>
            </a:r>
            <a:r>
              <a:rPr lang="en-GB" sz="2400" dirty="0">
                <a:ea typeface="+mn-lt"/>
                <a:cs typeface="+mn-lt"/>
              </a:rPr>
              <a:t> SHMP. Osoba </a:t>
            </a:r>
            <a:r>
              <a:rPr lang="en-GB" sz="2400" dirty="0" err="1">
                <a:ea typeface="+mn-lt"/>
                <a:cs typeface="+mn-lt"/>
              </a:rPr>
              <a:t>koja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pruža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prvu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pomoć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može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svojim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rukama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izvršiti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stabilizaciju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glave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vrata</a:t>
            </a:r>
            <a:r>
              <a:rPr lang="en-GB" sz="2400" dirty="0">
                <a:ea typeface="+mn-lt"/>
                <a:cs typeface="+mn-lt"/>
              </a:rPr>
              <a:t> (</a:t>
            </a:r>
            <a:r>
              <a:rPr lang="en-GB" sz="2400" dirty="0" err="1">
                <a:ea typeface="+mn-lt"/>
                <a:cs typeface="+mn-lt"/>
              </a:rPr>
              <a:t>ako</a:t>
            </a:r>
            <a:r>
              <a:rPr lang="en-GB" sz="2400" dirty="0">
                <a:ea typeface="+mn-lt"/>
                <a:cs typeface="+mn-lt"/>
              </a:rPr>
              <a:t> je </a:t>
            </a:r>
            <a:r>
              <a:rPr lang="en-GB" sz="2400" dirty="0" err="1">
                <a:ea typeface="+mn-lt"/>
                <a:cs typeface="+mn-lt"/>
              </a:rPr>
              <a:t>povređeni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svestan</a:t>
            </a:r>
            <a:r>
              <a:rPr lang="en-GB" sz="2400" dirty="0">
                <a:ea typeface="+mn-lt"/>
                <a:cs typeface="+mn-lt"/>
              </a:rPr>
              <a:t>) </a:t>
            </a:r>
            <a:r>
              <a:rPr lang="en-GB" sz="2400" dirty="0" err="1">
                <a:ea typeface="+mn-lt"/>
                <a:cs typeface="+mn-lt"/>
              </a:rPr>
              <a:t>ili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uhvatiti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trostruki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hvat</a:t>
            </a:r>
            <a:r>
              <a:rPr lang="en-GB" sz="2400" dirty="0">
                <a:ea typeface="+mn-lt"/>
                <a:cs typeface="+mn-lt"/>
              </a:rPr>
              <a:t> koji </a:t>
            </a:r>
            <a:r>
              <a:rPr lang="en-GB" sz="2400" dirty="0" err="1">
                <a:ea typeface="+mn-lt"/>
                <a:cs typeface="+mn-lt"/>
              </a:rPr>
              <a:t>otvara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disajne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puteve</a:t>
            </a:r>
            <a:r>
              <a:rPr lang="en-GB" sz="2400" dirty="0">
                <a:ea typeface="+mn-lt"/>
                <a:cs typeface="+mn-lt"/>
              </a:rPr>
              <a:t> (</a:t>
            </a:r>
            <a:r>
              <a:rPr lang="en-GB" sz="2400" dirty="0" err="1">
                <a:ea typeface="+mn-lt"/>
                <a:cs typeface="+mn-lt"/>
              </a:rPr>
              <a:t>ukoliko</a:t>
            </a:r>
            <a:r>
              <a:rPr lang="en-GB" sz="2400" dirty="0">
                <a:ea typeface="+mn-lt"/>
                <a:cs typeface="+mn-lt"/>
              </a:rPr>
              <a:t> je </a:t>
            </a:r>
            <a:r>
              <a:rPr lang="en-GB" sz="2400" dirty="0" err="1">
                <a:ea typeface="+mn-lt"/>
                <a:cs typeface="+mn-lt"/>
              </a:rPr>
              <a:t>povređeni</a:t>
            </a:r>
            <a:r>
              <a:rPr lang="en-GB" sz="2400" dirty="0">
                <a:ea typeface="+mn-lt"/>
                <a:cs typeface="+mn-lt"/>
              </a:rPr>
              <a:t> bez </a:t>
            </a:r>
            <a:r>
              <a:rPr lang="en-GB" sz="2400" dirty="0" err="1">
                <a:ea typeface="+mn-lt"/>
                <a:cs typeface="+mn-lt"/>
              </a:rPr>
              <a:t>svesti</a:t>
            </a:r>
            <a:r>
              <a:rPr lang="en-GB" sz="2400" dirty="0">
                <a:ea typeface="+mn-lt"/>
                <a:cs typeface="+mn-lt"/>
              </a:rPr>
              <a:t>).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81F687-7AC1-3107-473C-2D62DA5F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2B924CAD-DB4C-05C4-5507-B0CB8D064E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799" y="3675220"/>
            <a:ext cx="3547715" cy="2509776"/>
          </a:xfrm>
          <a:prstGeom prst="rect">
            <a:avLst/>
          </a:prstGeom>
        </p:spPr>
      </p:pic>
      <p:pic>
        <p:nvPicPr>
          <p:cNvPr id="8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62295242-D08E-2E0C-2279-E63BC70B79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7722" y="3532602"/>
            <a:ext cx="2743200" cy="28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9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30F11-056D-0A08-93B7-04B5BB57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Open Sans"/>
                <a:ea typeface="Open Sans"/>
                <a:cs typeface="Open Sans"/>
              </a:rPr>
              <a:t>Uganuća</a:t>
            </a:r>
            <a:r>
              <a:rPr lang="en-US" dirty="0">
                <a:latin typeface="Open Sans"/>
                <a:ea typeface="Open Sans"/>
                <a:cs typeface="Open Sans"/>
              </a:rPr>
              <a:t> </a:t>
            </a:r>
            <a:r>
              <a:rPr lang="en-US" dirty="0" err="1">
                <a:latin typeface="Open Sans"/>
                <a:ea typeface="Open Sans"/>
                <a:cs typeface="Open Sans"/>
              </a:rPr>
              <a:t>i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iščašenja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A65D1F-FD43-6797-B894-32C4E528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88" y="1482466"/>
            <a:ext cx="6659814" cy="49184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000" dirty="0" err="1">
                <a:ea typeface="+mn-lt"/>
                <a:cs typeface="+mn-lt"/>
              </a:rPr>
              <a:t>Posle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povrede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zglob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može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biti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delimično</a:t>
            </a:r>
            <a:r>
              <a:rPr lang="en-GB" sz="2000" dirty="0">
                <a:ea typeface="+mn-lt"/>
                <a:cs typeface="+mn-lt"/>
              </a:rPr>
              <a:t> (</a:t>
            </a:r>
            <a:r>
              <a:rPr lang="en-GB" sz="2000" dirty="0" err="1">
                <a:ea typeface="+mn-lt"/>
                <a:cs typeface="+mn-lt"/>
              </a:rPr>
              <a:t>uganuće</a:t>
            </a:r>
            <a:r>
              <a:rPr lang="en-GB" sz="2000" dirty="0">
                <a:ea typeface="+mn-lt"/>
                <a:cs typeface="+mn-lt"/>
              </a:rPr>
              <a:t>) </a:t>
            </a:r>
            <a:r>
              <a:rPr lang="en-GB" sz="2000" dirty="0" err="1">
                <a:ea typeface="+mn-lt"/>
                <a:cs typeface="+mn-lt"/>
              </a:rPr>
              <a:t>ili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potpuno</a:t>
            </a:r>
            <a:r>
              <a:rPr lang="en-GB" sz="2000" dirty="0">
                <a:ea typeface="+mn-lt"/>
                <a:cs typeface="+mn-lt"/>
              </a:rPr>
              <a:t> (</a:t>
            </a:r>
            <a:r>
              <a:rPr lang="en-GB" sz="2000" dirty="0" err="1">
                <a:ea typeface="+mn-lt"/>
                <a:cs typeface="+mn-lt"/>
              </a:rPr>
              <a:t>iščašenje</a:t>
            </a:r>
            <a:r>
              <a:rPr lang="en-GB" sz="2000" dirty="0">
                <a:ea typeface="+mn-lt"/>
                <a:cs typeface="+mn-lt"/>
              </a:rPr>
              <a:t>) </a:t>
            </a:r>
            <a:r>
              <a:rPr lang="en-GB" sz="2000" dirty="0" err="1">
                <a:ea typeface="+mn-lt"/>
                <a:cs typeface="+mn-lt"/>
              </a:rPr>
              <a:t>izmešten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iz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svog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normalnog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položaja</a:t>
            </a:r>
            <a:r>
              <a:rPr lang="en-GB" sz="2000" dirty="0">
                <a:ea typeface="+mn-lt"/>
                <a:cs typeface="+mn-lt"/>
              </a:rPr>
              <a:t>. Ove </a:t>
            </a:r>
            <a:r>
              <a:rPr lang="en-GB" sz="2000" dirty="0" err="1">
                <a:ea typeface="+mn-lt"/>
                <a:cs typeface="+mn-lt"/>
              </a:rPr>
              <a:t>povrede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najčešće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pogađaju</a:t>
            </a:r>
            <a:r>
              <a:rPr lang="en-GB" sz="2000" dirty="0">
                <a:ea typeface="+mn-lt"/>
                <a:cs typeface="+mn-lt"/>
              </a:rPr>
              <a:t>: </a:t>
            </a:r>
            <a:r>
              <a:rPr lang="en-GB" sz="2000" dirty="0" err="1">
                <a:ea typeface="+mn-lt"/>
                <a:cs typeface="+mn-lt"/>
              </a:rPr>
              <a:t>skočni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zglob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zglob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ramena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zglob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šake</a:t>
            </a:r>
            <a:r>
              <a:rPr lang="en-GB" sz="2000" dirty="0">
                <a:ea typeface="+mn-lt"/>
                <a:cs typeface="+mn-lt"/>
              </a:rPr>
              <a:t>.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GB" sz="2000" dirty="0" err="1">
                <a:ea typeface="+mn-lt"/>
                <a:cs typeface="+mn-lt"/>
              </a:rPr>
              <a:t>Najvažnije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kod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ovih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povreda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jeste</a:t>
            </a:r>
            <a:r>
              <a:rPr lang="en-GB" sz="2000" dirty="0">
                <a:ea typeface="+mn-lt"/>
                <a:cs typeface="+mn-lt"/>
              </a:rPr>
              <a:t> da se </a:t>
            </a:r>
            <a:r>
              <a:rPr lang="en-GB" sz="2000" dirty="0" err="1">
                <a:ea typeface="+mn-lt"/>
                <a:cs typeface="+mn-lt"/>
              </a:rPr>
              <a:t>zglob</a:t>
            </a:r>
            <a:r>
              <a:rPr lang="en-GB" sz="2000" dirty="0">
                <a:ea typeface="+mn-lt"/>
                <a:cs typeface="+mn-lt"/>
              </a:rPr>
              <a:t> ne </a:t>
            </a:r>
            <a:r>
              <a:rPr lang="en-GB" sz="2000" dirty="0" err="1">
                <a:ea typeface="+mn-lt"/>
                <a:cs typeface="+mn-lt"/>
              </a:rPr>
              <a:t>pokušava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vratiti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na</a:t>
            </a:r>
            <a:r>
              <a:rPr lang="en-GB" sz="2000" dirty="0">
                <a:ea typeface="+mn-lt"/>
                <a:cs typeface="+mn-lt"/>
              </a:rPr>
              <a:t> mesto, </a:t>
            </a:r>
            <a:r>
              <a:rPr lang="en-GB" sz="2000" dirty="0" err="1">
                <a:ea typeface="+mn-lt"/>
                <a:cs typeface="+mn-lt"/>
              </a:rPr>
              <a:t>jer</a:t>
            </a:r>
            <a:r>
              <a:rPr lang="en-GB" sz="2000" dirty="0">
                <a:ea typeface="+mn-lt"/>
                <a:cs typeface="+mn-lt"/>
              </a:rPr>
              <a:t> se </a:t>
            </a:r>
            <a:r>
              <a:rPr lang="en-GB" sz="2000" dirty="0" err="1">
                <a:ea typeface="+mn-lt"/>
                <a:cs typeface="+mn-lt"/>
              </a:rPr>
              <a:t>tako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povreda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može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dodatno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pogoršati</a:t>
            </a:r>
            <a:r>
              <a:rPr lang="en-GB" sz="2000" dirty="0">
                <a:ea typeface="+mn-lt"/>
                <a:cs typeface="+mn-lt"/>
              </a:rPr>
              <a:t>. Mere </a:t>
            </a:r>
            <a:r>
              <a:rPr lang="en-GB" sz="2000" dirty="0" err="1">
                <a:ea typeface="+mn-lt"/>
                <a:cs typeface="+mn-lt"/>
              </a:rPr>
              <a:t>prve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pomoći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kod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povreda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zglobova</a:t>
            </a:r>
            <a:r>
              <a:rPr lang="en-GB" sz="2000" dirty="0">
                <a:ea typeface="+mn-lt"/>
                <a:cs typeface="+mn-lt"/>
              </a:rPr>
              <a:t>:</a:t>
            </a:r>
            <a:endParaRPr lang="en-US" sz="2000"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Obezbedite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mirovanje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povređene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osobe</a:t>
            </a:r>
            <a:r>
              <a:rPr lang="en-GB" sz="2000" dirty="0">
                <a:ea typeface="+mn-lt"/>
                <a:cs typeface="+mn-lt"/>
              </a:rPr>
              <a:t> (po </a:t>
            </a:r>
            <a:r>
              <a:rPr lang="en-GB" sz="2000" dirty="0" err="1">
                <a:ea typeface="+mn-lt"/>
                <a:cs typeface="+mn-lt"/>
              </a:rPr>
              <a:t>mogućstvu</a:t>
            </a:r>
            <a:r>
              <a:rPr lang="en-GB" sz="2000" dirty="0">
                <a:ea typeface="+mn-lt"/>
                <a:cs typeface="+mn-lt"/>
              </a:rPr>
              <a:t> u </a:t>
            </a:r>
            <a:r>
              <a:rPr lang="en-GB" sz="2000" dirty="0" err="1">
                <a:ea typeface="+mn-lt"/>
                <a:cs typeface="+mn-lt"/>
              </a:rPr>
              <a:t>ležećem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položaju</a:t>
            </a:r>
            <a:r>
              <a:rPr lang="en-GB" sz="2000" dirty="0">
                <a:ea typeface="+mn-lt"/>
                <a:cs typeface="+mn-lt"/>
              </a:rPr>
              <a:t>),</a:t>
            </a:r>
            <a:endParaRPr lang="en-US" sz="2000"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Postaviti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hladan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oblog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povredu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pričvrstiti</a:t>
            </a:r>
            <a:r>
              <a:rPr lang="en-GB" sz="2000" dirty="0">
                <a:ea typeface="+mn-lt"/>
                <a:cs typeface="+mn-lt"/>
              </a:rPr>
              <a:t> ga,</a:t>
            </a:r>
            <a:endParaRPr lang="en-US" sz="2000"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Blago </a:t>
            </a:r>
            <a:r>
              <a:rPr lang="en-GB" sz="2000" dirty="0" err="1">
                <a:ea typeface="+mn-lt"/>
                <a:cs typeface="+mn-lt"/>
              </a:rPr>
              <a:t>izdignuti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povređeni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zglob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tzv</a:t>
            </a:r>
            <a:r>
              <a:rPr lang="en-GB" sz="2000" dirty="0">
                <a:ea typeface="+mn-lt"/>
                <a:cs typeface="+mn-lt"/>
              </a:rPr>
              <a:t>. </a:t>
            </a:r>
            <a:r>
              <a:rPr lang="en-GB" sz="2000" dirty="0" err="1">
                <a:ea typeface="+mn-lt"/>
                <a:cs typeface="+mn-lt"/>
              </a:rPr>
              <a:t>elevacija</a:t>
            </a:r>
            <a:r>
              <a:rPr lang="en-GB" sz="2000" dirty="0">
                <a:ea typeface="+mn-lt"/>
                <a:cs typeface="+mn-lt"/>
              </a:rPr>
              <a:t> da bi se </a:t>
            </a:r>
            <a:r>
              <a:rPr lang="en-GB" sz="2000" dirty="0" err="1">
                <a:ea typeface="+mn-lt"/>
                <a:cs typeface="+mn-lt"/>
              </a:rPr>
              <a:t>sprečio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otok</a:t>
            </a:r>
            <a:r>
              <a:rPr lang="en-GB" sz="2000" dirty="0">
                <a:ea typeface="+mn-lt"/>
                <a:cs typeface="+mn-lt"/>
              </a:rPr>
              <a:t>,</a:t>
            </a:r>
            <a:endParaRPr lang="en-US" sz="2000"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000" err="1">
                <a:ea typeface="+mn-lt"/>
                <a:cs typeface="+mn-lt"/>
              </a:rPr>
              <a:t>Obezbedite</a:t>
            </a:r>
            <a:r>
              <a:rPr lang="en-GB" sz="2000" dirty="0">
                <a:ea typeface="+mn-lt"/>
                <a:cs typeface="+mn-lt"/>
              </a:rPr>
              <a:t> transport u </a:t>
            </a:r>
            <a:r>
              <a:rPr lang="en-GB" sz="2000" err="1">
                <a:ea typeface="+mn-lt"/>
                <a:cs typeface="+mn-lt"/>
              </a:rPr>
              <a:t>zdravstvenu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stanovu</a:t>
            </a:r>
            <a:r>
              <a:rPr lang="en-GB" sz="2000" dirty="0">
                <a:ea typeface="+mn-lt"/>
                <a:cs typeface="+mn-lt"/>
              </a:rPr>
              <a:t>.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D6A4A6-E134-C101-DAC0-D7D97F55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40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30F11-056D-0A08-93B7-04B5BB57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Open Sans"/>
                <a:ea typeface="Open Sans"/>
                <a:cs typeface="Open Sans"/>
              </a:rPr>
              <a:t>Uganuća</a:t>
            </a:r>
            <a:r>
              <a:rPr lang="en-US" dirty="0">
                <a:latin typeface="Open Sans"/>
                <a:ea typeface="Open Sans"/>
                <a:cs typeface="Open Sans"/>
              </a:rPr>
              <a:t> </a:t>
            </a:r>
            <a:r>
              <a:rPr lang="en-US" dirty="0" err="1">
                <a:latin typeface="Open Sans"/>
                <a:ea typeface="Open Sans"/>
                <a:cs typeface="Open Sans"/>
              </a:rPr>
              <a:t>i</a:t>
            </a:r>
            <a:r>
              <a:rPr lang="en-US" dirty="0">
                <a:latin typeface="Open Sans"/>
                <a:ea typeface="Open Sans"/>
                <a:cs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</a:rPr>
              <a:t>iščašenja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A65D1F-FD43-6797-B894-32C4E528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38" y="1291966"/>
            <a:ext cx="6659814" cy="49184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200" dirty="0" err="1">
                <a:ea typeface="+mn-lt"/>
                <a:cs typeface="+mn-lt"/>
              </a:rPr>
              <a:t>Posle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povrede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zglob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može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biti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b="1" dirty="0" err="1">
                <a:ea typeface="+mn-lt"/>
                <a:cs typeface="+mn-lt"/>
              </a:rPr>
              <a:t>delimično</a:t>
            </a:r>
            <a:r>
              <a:rPr lang="en-GB" sz="2200" b="1" dirty="0">
                <a:ea typeface="+mn-lt"/>
                <a:cs typeface="+mn-lt"/>
              </a:rPr>
              <a:t> </a:t>
            </a:r>
            <a:r>
              <a:rPr lang="en-GB" sz="2200" dirty="0">
                <a:ea typeface="+mn-lt"/>
                <a:cs typeface="+mn-lt"/>
              </a:rPr>
              <a:t>(</a:t>
            </a:r>
            <a:r>
              <a:rPr lang="en-GB" sz="2200" dirty="0" err="1">
                <a:ea typeface="+mn-lt"/>
                <a:cs typeface="+mn-lt"/>
              </a:rPr>
              <a:t>uganuće</a:t>
            </a:r>
            <a:r>
              <a:rPr lang="en-GB" sz="2200" dirty="0">
                <a:ea typeface="+mn-lt"/>
                <a:cs typeface="+mn-lt"/>
              </a:rPr>
              <a:t>) </a:t>
            </a:r>
            <a:r>
              <a:rPr lang="en-GB" sz="2200" dirty="0" err="1">
                <a:ea typeface="+mn-lt"/>
                <a:cs typeface="+mn-lt"/>
              </a:rPr>
              <a:t>ili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b="1" dirty="0" err="1">
                <a:ea typeface="+mn-lt"/>
                <a:cs typeface="+mn-lt"/>
              </a:rPr>
              <a:t>potpuno</a:t>
            </a:r>
            <a:r>
              <a:rPr lang="en-GB" sz="2200" dirty="0">
                <a:ea typeface="+mn-lt"/>
                <a:cs typeface="+mn-lt"/>
              </a:rPr>
              <a:t> (</a:t>
            </a:r>
            <a:r>
              <a:rPr lang="en-GB" sz="2200" dirty="0" err="1">
                <a:ea typeface="+mn-lt"/>
                <a:cs typeface="+mn-lt"/>
              </a:rPr>
              <a:t>iščašenje</a:t>
            </a:r>
            <a:r>
              <a:rPr lang="en-GB" sz="2200" dirty="0">
                <a:ea typeface="+mn-lt"/>
                <a:cs typeface="+mn-lt"/>
              </a:rPr>
              <a:t>) </a:t>
            </a:r>
            <a:r>
              <a:rPr lang="en-GB" sz="2200" dirty="0" err="1">
                <a:ea typeface="+mn-lt"/>
                <a:cs typeface="+mn-lt"/>
              </a:rPr>
              <a:t>izmešten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iz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svog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normalnog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položaja</a:t>
            </a:r>
            <a:r>
              <a:rPr lang="en-GB" sz="2200" dirty="0">
                <a:ea typeface="+mn-lt"/>
                <a:cs typeface="+mn-lt"/>
              </a:rPr>
              <a:t>. Ove </a:t>
            </a:r>
            <a:r>
              <a:rPr lang="en-GB" sz="2200" dirty="0" err="1">
                <a:ea typeface="+mn-lt"/>
                <a:cs typeface="+mn-lt"/>
              </a:rPr>
              <a:t>povrede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najčešće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pogađaju</a:t>
            </a:r>
            <a:r>
              <a:rPr lang="en-GB" sz="2200" dirty="0">
                <a:ea typeface="+mn-lt"/>
                <a:cs typeface="+mn-lt"/>
              </a:rPr>
              <a:t>: </a:t>
            </a:r>
            <a:r>
              <a:rPr lang="en-GB" sz="2200" b="1" dirty="0" err="1">
                <a:ea typeface="+mn-lt"/>
                <a:cs typeface="+mn-lt"/>
              </a:rPr>
              <a:t>skočni</a:t>
            </a:r>
            <a:r>
              <a:rPr lang="en-GB" sz="2200" b="1" dirty="0">
                <a:ea typeface="+mn-lt"/>
                <a:cs typeface="+mn-lt"/>
              </a:rPr>
              <a:t> </a:t>
            </a:r>
            <a:r>
              <a:rPr lang="en-GB" sz="2200" b="1" dirty="0" err="1">
                <a:ea typeface="+mn-lt"/>
                <a:cs typeface="+mn-lt"/>
              </a:rPr>
              <a:t>zglob</a:t>
            </a:r>
            <a:r>
              <a:rPr lang="en-GB" sz="2200" b="1" dirty="0">
                <a:ea typeface="+mn-lt"/>
                <a:cs typeface="+mn-lt"/>
              </a:rPr>
              <a:t>, </a:t>
            </a:r>
            <a:r>
              <a:rPr lang="en-GB" sz="2200" b="1" dirty="0" err="1">
                <a:ea typeface="+mn-lt"/>
                <a:cs typeface="+mn-lt"/>
              </a:rPr>
              <a:t>zglob</a:t>
            </a:r>
            <a:r>
              <a:rPr lang="en-GB" sz="2200" b="1" dirty="0">
                <a:ea typeface="+mn-lt"/>
                <a:cs typeface="+mn-lt"/>
              </a:rPr>
              <a:t> </a:t>
            </a:r>
            <a:r>
              <a:rPr lang="en-GB" sz="2200" b="1" dirty="0" err="1">
                <a:ea typeface="+mn-lt"/>
                <a:cs typeface="+mn-lt"/>
              </a:rPr>
              <a:t>ramena</a:t>
            </a:r>
            <a:r>
              <a:rPr lang="en-GB" sz="2200" b="1" dirty="0">
                <a:ea typeface="+mn-lt"/>
                <a:cs typeface="+mn-lt"/>
              </a:rPr>
              <a:t> </a:t>
            </a:r>
            <a:r>
              <a:rPr lang="en-GB" sz="2200" b="1" dirty="0" err="1">
                <a:ea typeface="+mn-lt"/>
                <a:cs typeface="+mn-lt"/>
              </a:rPr>
              <a:t>i</a:t>
            </a:r>
            <a:r>
              <a:rPr lang="en-GB" sz="2200" b="1" dirty="0">
                <a:ea typeface="+mn-lt"/>
                <a:cs typeface="+mn-lt"/>
              </a:rPr>
              <a:t> </a:t>
            </a:r>
            <a:r>
              <a:rPr lang="en-GB" sz="2200" b="1" dirty="0" err="1">
                <a:ea typeface="+mn-lt"/>
                <a:cs typeface="+mn-lt"/>
              </a:rPr>
              <a:t>zglob</a:t>
            </a:r>
            <a:r>
              <a:rPr lang="en-GB" sz="2200" b="1" dirty="0">
                <a:ea typeface="+mn-lt"/>
                <a:cs typeface="+mn-lt"/>
              </a:rPr>
              <a:t> </a:t>
            </a:r>
            <a:r>
              <a:rPr lang="en-GB" sz="2200" b="1" dirty="0" err="1">
                <a:ea typeface="+mn-lt"/>
                <a:cs typeface="+mn-lt"/>
              </a:rPr>
              <a:t>šake</a:t>
            </a:r>
            <a:r>
              <a:rPr lang="en-GB" sz="2200" dirty="0">
                <a:ea typeface="+mn-lt"/>
                <a:cs typeface="+mn-lt"/>
              </a:rPr>
              <a:t>.</a:t>
            </a:r>
            <a:endParaRPr lang="en-US" sz="2200" dirty="0">
              <a:cs typeface="Calibri"/>
            </a:endParaRPr>
          </a:p>
          <a:p>
            <a:pPr marL="0" indent="0">
              <a:buNone/>
            </a:pPr>
            <a:r>
              <a:rPr lang="en-GB" sz="2200" dirty="0" err="1">
                <a:ea typeface="+mn-lt"/>
                <a:cs typeface="+mn-lt"/>
              </a:rPr>
              <a:t>Najvažnije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kod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ovih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povreda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jeste</a:t>
            </a:r>
            <a:r>
              <a:rPr lang="en-GB" sz="2200" dirty="0">
                <a:ea typeface="+mn-lt"/>
                <a:cs typeface="+mn-lt"/>
              </a:rPr>
              <a:t> da se </a:t>
            </a:r>
            <a:r>
              <a:rPr lang="en-GB" sz="2200" dirty="0" err="1">
                <a:ea typeface="+mn-lt"/>
                <a:cs typeface="+mn-lt"/>
              </a:rPr>
              <a:t>zglob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u="sng" dirty="0">
                <a:ea typeface="+mn-lt"/>
                <a:cs typeface="+mn-lt"/>
              </a:rPr>
              <a:t>ne </a:t>
            </a:r>
            <a:r>
              <a:rPr lang="en-GB" sz="2200" u="sng" dirty="0" err="1">
                <a:ea typeface="+mn-lt"/>
                <a:cs typeface="+mn-lt"/>
              </a:rPr>
              <a:t>pokušava</a:t>
            </a:r>
            <a:r>
              <a:rPr lang="en-GB" sz="2200" u="sng" dirty="0">
                <a:ea typeface="+mn-lt"/>
                <a:cs typeface="+mn-lt"/>
              </a:rPr>
              <a:t> </a:t>
            </a:r>
            <a:r>
              <a:rPr lang="en-GB" sz="2200" u="sng" dirty="0" err="1">
                <a:ea typeface="+mn-lt"/>
                <a:cs typeface="+mn-lt"/>
              </a:rPr>
              <a:t>vratiti</a:t>
            </a:r>
            <a:r>
              <a:rPr lang="en-GB" sz="2200" u="sng" dirty="0">
                <a:ea typeface="+mn-lt"/>
                <a:cs typeface="+mn-lt"/>
              </a:rPr>
              <a:t> </a:t>
            </a:r>
            <a:r>
              <a:rPr lang="en-GB" sz="2200" u="sng" dirty="0" err="1">
                <a:ea typeface="+mn-lt"/>
                <a:cs typeface="+mn-lt"/>
              </a:rPr>
              <a:t>na</a:t>
            </a:r>
            <a:r>
              <a:rPr lang="en-GB" sz="2200" u="sng" dirty="0">
                <a:ea typeface="+mn-lt"/>
                <a:cs typeface="+mn-lt"/>
              </a:rPr>
              <a:t> mesto</a:t>
            </a:r>
            <a:r>
              <a:rPr lang="en-GB" sz="2200" dirty="0">
                <a:ea typeface="+mn-lt"/>
                <a:cs typeface="+mn-lt"/>
              </a:rPr>
              <a:t>, </a:t>
            </a:r>
            <a:r>
              <a:rPr lang="en-GB" sz="2200" dirty="0" err="1">
                <a:ea typeface="+mn-lt"/>
                <a:cs typeface="+mn-lt"/>
              </a:rPr>
              <a:t>jer</a:t>
            </a:r>
            <a:r>
              <a:rPr lang="en-GB" sz="2200" dirty="0">
                <a:ea typeface="+mn-lt"/>
                <a:cs typeface="+mn-lt"/>
              </a:rPr>
              <a:t> se </a:t>
            </a:r>
            <a:r>
              <a:rPr lang="en-GB" sz="2200" dirty="0" err="1">
                <a:ea typeface="+mn-lt"/>
                <a:cs typeface="+mn-lt"/>
              </a:rPr>
              <a:t>tako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povreda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može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dodatno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pogoršati</a:t>
            </a:r>
            <a:r>
              <a:rPr lang="en-GB" sz="2200" dirty="0">
                <a:ea typeface="+mn-lt"/>
                <a:cs typeface="+mn-lt"/>
              </a:rPr>
              <a:t>. Mere </a:t>
            </a:r>
            <a:r>
              <a:rPr lang="en-GB" sz="2200" dirty="0" err="1">
                <a:ea typeface="+mn-lt"/>
                <a:cs typeface="+mn-lt"/>
              </a:rPr>
              <a:t>prve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pomoći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kod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povreda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zglobova</a:t>
            </a:r>
            <a:r>
              <a:rPr lang="en-GB" sz="2200" dirty="0">
                <a:ea typeface="+mn-lt"/>
                <a:cs typeface="+mn-lt"/>
              </a:rPr>
              <a:t>:</a:t>
            </a:r>
            <a:endParaRPr lang="en-US" sz="22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200" dirty="0" err="1">
                <a:ea typeface="+mn-lt"/>
                <a:cs typeface="+mn-lt"/>
              </a:rPr>
              <a:t>Obezbedite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b="1" dirty="0" err="1">
                <a:ea typeface="+mn-lt"/>
                <a:cs typeface="+mn-lt"/>
              </a:rPr>
              <a:t>mirovanje</a:t>
            </a:r>
            <a:r>
              <a:rPr lang="en-GB" sz="2200" b="1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povređene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osobe</a:t>
            </a:r>
            <a:r>
              <a:rPr lang="en-GB" sz="2200" dirty="0">
                <a:ea typeface="+mn-lt"/>
                <a:cs typeface="+mn-lt"/>
              </a:rPr>
              <a:t> (po </a:t>
            </a:r>
            <a:r>
              <a:rPr lang="en-GB" sz="2200" dirty="0" err="1">
                <a:ea typeface="+mn-lt"/>
                <a:cs typeface="+mn-lt"/>
              </a:rPr>
              <a:t>mogućstvu</a:t>
            </a:r>
            <a:r>
              <a:rPr lang="en-GB" sz="2200" dirty="0">
                <a:ea typeface="+mn-lt"/>
                <a:cs typeface="+mn-lt"/>
              </a:rPr>
              <a:t> u </a:t>
            </a:r>
            <a:r>
              <a:rPr lang="en-GB" sz="2200" dirty="0" err="1">
                <a:ea typeface="+mn-lt"/>
                <a:cs typeface="+mn-lt"/>
              </a:rPr>
              <a:t>ležećem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položaju</a:t>
            </a:r>
            <a:r>
              <a:rPr lang="en-GB" sz="2200" dirty="0">
                <a:ea typeface="+mn-lt"/>
                <a:cs typeface="+mn-lt"/>
              </a:rPr>
              <a:t>),</a:t>
            </a:r>
            <a:endParaRPr lang="en-US" sz="22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200" dirty="0" err="1">
                <a:ea typeface="+mn-lt"/>
                <a:cs typeface="+mn-lt"/>
              </a:rPr>
              <a:t>Postaviti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b="1" dirty="0" err="1">
                <a:ea typeface="+mn-lt"/>
                <a:cs typeface="+mn-lt"/>
              </a:rPr>
              <a:t>hladan</a:t>
            </a:r>
            <a:r>
              <a:rPr lang="en-GB" sz="2200" b="1" dirty="0">
                <a:ea typeface="+mn-lt"/>
                <a:cs typeface="+mn-lt"/>
              </a:rPr>
              <a:t> </a:t>
            </a:r>
            <a:r>
              <a:rPr lang="en-GB" sz="2200" b="1" dirty="0" err="1">
                <a:ea typeface="+mn-lt"/>
                <a:cs typeface="+mn-lt"/>
              </a:rPr>
              <a:t>oblog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na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povredu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i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pričvrstiti</a:t>
            </a:r>
            <a:r>
              <a:rPr lang="en-GB" sz="2200" dirty="0">
                <a:ea typeface="+mn-lt"/>
                <a:cs typeface="+mn-lt"/>
              </a:rPr>
              <a:t> ga,</a:t>
            </a:r>
            <a:endParaRPr lang="en-US" sz="22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200" b="1" dirty="0">
                <a:ea typeface="+mn-lt"/>
                <a:cs typeface="+mn-lt"/>
              </a:rPr>
              <a:t> 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tzv</a:t>
            </a:r>
            <a:r>
              <a:rPr lang="en-GB" sz="2200" dirty="0">
                <a:ea typeface="+mn-lt"/>
                <a:cs typeface="+mn-lt"/>
              </a:rPr>
              <a:t>. </a:t>
            </a:r>
            <a:r>
              <a:rPr lang="en-GB" sz="2200" dirty="0" err="1">
                <a:ea typeface="+mn-lt"/>
                <a:cs typeface="+mn-lt"/>
              </a:rPr>
              <a:t>elevacija</a:t>
            </a:r>
            <a:r>
              <a:rPr lang="en-GB" sz="2200" dirty="0">
                <a:ea typeface="+mn-lt"/>
                <a:cs typeface="+mn-lt"/>
              </a:rPr>
              <a:t> da bi se </a:t>
            </a:r>
            <a:r>
              <a:rPr lang="en-GB" sz="2200" dirty="0" err="1">
                <a:ea typeface="+mn-lt"/>
                <a:cs typeface="+mn-lt"/>
              </a:rPr>
              <a:t>sprečio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otok</a:t>
            </a:r>
            <a:r>
              <a:rPr lang="en-GB" sz="2200" dirty="0">
                <a:ea typeface="+mn-lt"/>
                <a:cs typeface="+mn-lt"/>
              </a:rPr>
              <a:t>,</a:t>
            </a:r>
            <a:endParaRPr lang="en-US" sz="2200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GB" sz="2200" dirty="0" err="1">
                <a:ea typeface="+mn-lt"/>
                <a:cs typeface="+mn-lt"/>
              </a:rPr>
              <a:t>Obezbedite</a:t>
            </a:r>
            <a:r>
              <a:rPr lang="en-GB" sz="2200" dirty="0">
                <a:ea typeface="+mn-lt"/>
                <a:cs typeface="+mn-lt"/>
              </a:rPr>
              <a:t> transport u </a:t>
            </a:r>
            <a:r>
              <a:rPr lang="en-GB" sz="2200" dirty="0" err="1">
                <a:ea typeface="+mn-lt"/>
                <a:cs typeface="+mn-lt"/>
              </a:rPr>
              <a:t>zdravstvenu</a:t>
            </a:r>
            <a:r>
              <a:rPr lang="en-GB" sz="2200" dirty="0">
                <a:ea typeface="+mn-lt"/>
                <a:cs typeface="+mn-lt"/>
              </a:rPr>
              <a:t> </a:t>
            </a:r>
            <a:r>
              <a:rPr lang="en-GB" sz="2200" dirty="0" err="1">
                <a:ea typeface="+mn-lt"/>
                <a:cs typeface="+mn-lt"/>
              </a:rPr>
              <a:t>stanovu</a:t>
            </a:r>
            <a:r>
              <a:rPr lang="en-GB" sz="2200" dirty="0">
                <a:ea typeface="+mn-lt"/>
                <a:cs typeface="+mn-lt"/>
              </a:rPr>
              <a:t>.</a:t>
            </a:r>
            <a:endParaRPr lang="en-US" sz="2200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D6A4A6-E134-C101-DAC0-D7D97F55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1EC100-9E0E-3A56-4EBA-2155627D61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3590" y="1607067"/>
            <a:ext cx="1363498" cy="452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1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882822-6CB8-6D99-0970-C6DE5C73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Stanja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6D85B8-F9DE-6BB3-6EF9-E2B8CAFB7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 err="1">
                <a:ea typeface="+mn-lt"/>
                <a:cs typeface="+mn-lt"/>
              </a:rPr>
              <a:t>Asmatični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napad</a:t>
            </a:r>
            <a:r>
              <a:rPr lang="en-GB" dirty="0">
                <a:ea typeface="+mn-lt"/>
                <a:cs typeface="+mn-lt"/>
              </a:rPr>
              <a:t> – </a:t>
            </a:r>
            <a:r>
              <a:rPr lang="en-GB" dirty="0" err="1">
                <a:ea typeface="+mn-lt"/>
                <a:cs typeface="+mn-lt"/>
              </a:rPr>
              <a:t>iznenadni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napad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gušenja</a:t>
            </a:r>
            <a:r>
              <a:rPr lang="en-GB" dirty="0">
                <a:ea typeface="+mn-lt"/>
                <a:cs typeface="+mn-lt"/>
              </a:rPr>
              <a:t> do </a:t>
            </a:r>
            <a:r>
              <a:rPr lang="en-GB" dirty="0" err="1">
                <a:ea typeface="+mn-lt"/>
                <a:cs typeface="+mn-lt"/>
              </a:rPr>
              <a:t>kojeg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dolazi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zbog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sužavanja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disajnih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puteva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može</a:t>
            </a:r>
            <a:r>
              <a:rPr lang="en-GB" dirty="0">
                <a:ea typeface="+mn-lt"/>
                <a:cs typeface="+mn-lt"/>
              </a:rPr>
              <a:t> se </a:t>
            </a:r>
            <a:r>
              <a:rPr lang="en-GB" dirty="0" err="1">
                <a:ea typeface="+mn-lt"/>
                <a:cs typeface="+mn-lt"/>
              </a:rPr>
              <a:t>smiriti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spontano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ili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nakon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uzimanja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lekova</a:t>
            </a:r>
            <a:r>
              <a:rPr lang="en-GB" dirty="0">
                <a:ea typeface="+mn-lt"/>
                <a:cs typeface="+mn-lt"/>
              </a:rPr>
              <a:t>. </a:t>
            </a:r>
            <a:r>
              <a:rPr lang="en-GB" dirty="0" err="1">
                <a:ea typeface="+mn-lt"/>
                <a:cs typeface="+mn-lt"/>
              </a:rPr>
              <a:t>Mogu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biti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razni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uzroci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ovog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stanja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kao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npr:alergija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infekcija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hladnoća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emocionalni</a:t>
            </a:r>
            <a:r>
              <a:rPr lang="en-GB" dirty="0">
                <a:ea typeface="+mn-lt"/>
                <a:cs typeface="+mn-lt"/>
              </a:rPr>
              <a:t> stress, </a:t>
            </a:r>
            <a:r>
              <a:rPr lang="en-GB" dirty="0" err="1">
                <a:ea typeface="+mn-lt"/>
                <a:cs typeface="+mn-lt"/>
              </a:rPr>
              <a:t>fizički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napor</a:t>
            </a:r>
            <a:r>
              <a:rPr lang="en-GB" dirty="0">
                <a:ea typeface="+mn-lt"/>
                <a:cs typeface="+mn-lt"/>
              </a:rPr>
              <a:t>…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dirty="0" err="1">
                <a:ea typeface="+mn-lt"/>
                <a:cs typeface="+mn-lt"/>
              </a:rPr>
              <a:t>Znaci</a:t>
            </a:r>
            <a:r>
              <a:rPr lang="en-GB" dirty="0">
                <a:ea typeface="+mn-lt"/>
                <a:cs typeface="+mn-lt"/>
              </a:rPr>
              <a:t> za </a:t>
            </a:r>
            <a:r>
              <a:rPr lang="en-GB" dirty="0" err="1">
                <a:ea typeface="+mn-lt"/>
                <a:cs typeface="+mn-lt"/>
              </a:rPr>
              <a:t>prepoznavanje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ovog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stanja</a:t>
            </a:r>
            <a:r>
              <a:rPr lang="en-GB" dirty="0">
                <a:ea typeface="+mn-lt"/>
                <a:cs typeface="+mn-lt"/>
              </a:rPr>
              <a:t>:</a:t>
            </a:r>
            <a:endParaRPr lang="en-US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GB" dirty="0" err="1">
                <a:ea typeface="+mn-lt"/>
                <a:cs typeface="+mn-lt"/>
              </a:rPr>
              <a:t>Iznenadni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napad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otežanog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disanja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u="sng" dirty="0" err="1">
                <a:ea typeface="+mn-lt"/>
                <a:cs typeface="+mn-lt"/>
              </a:rPr>
              <a:t>sa</a:t>
            </a:r>
            <a:r>
              <a:rPr lang="en-GB" u="sng" dirty="0">
                <a:ea typeface="+mn-lt"/>
                <a:cs typeface="+mn-lt"/>
              </a:rPr>
              <a:t> </a:t>
            </a:r>
            <a:r>
              <a:rPr lang="en-GB" u="sng" dirty="0" err="1">
                <a:ea typeface="+mn-lt"/>
                <a:cs typeface="+mn-lt"/>
              </a:rPr>
              <a:t>zviždanjem</a:t>
            </a:r>
            <a:endParaRPr lang="en-US" dirty="0" err="1"/>
          </a:p>
          <a:p>
            <a:pPr>
              <a:buFont typeface="Arial"/>
              <a:buChar char="•"/>
            </a:pPr>
            <a:r>
              <a:rPr lang="en-GB" dirty="0" err="1">
                <a:ea typeface="+mn-lt"/>
                <a:cs typeface="+mn-lt"/>
              </a:rPr>
              <a:t>Kašalj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iskašljavanje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sekreta</a:t>
            </a:r>
            <a:endParaRPr lang="en-US" dirty="0" err="1"/>
          </a:p>
          <a:p>
            <a:pPr>
              <a:buFont typeface="Arial"/>
              <a:buChar char="•"/>
            </a:pPr>
            <a:r>
              <a:rPr lang="en-GB" dirty="0" err="1">
                <a:ea typeface="+mn-lt"/>
                <a:cs typeface="+mn-lt"/>
              </a:rPr>
              <a:t>Ubrzano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disanje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srčana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radnja</a:t>
            </a:r>
            <a:endParaRPr lang="en-US" dirty="0" err="1"/>
          </a:p>
          <a:p>
            <a:pPr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Strah, </a:t>
            </a:r>
            <a:r>
              <a:rPr lang="en-GB" dirty="0" err="1">
                <a:ea typeface="+mn-lt"/>
                <a:cs typeface="+mn-lt"/>
              </a:rPr>
              <a:t>uznemirenost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preznojavanje</a:t>
            </a:r>
            <a:endParaRPr lang="en-US" dirty="0" err="1"/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50427B-B32F-E7A2-F9AC-1665246B5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24E5F0-A037-677A-D4FC-B19614896FC1}"/>
              </a:ext>
            </a:extLst>
          </p:cNvPr>
          <p:cNvSpPr txBox="1"/>
          <p:nvPr/>
        </p:nvSpPr>
        <p:spPr>
          <a:xfrm>
            <a:off x="-1948905" y="-969496"/>
            <a:ext cx="900664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3000" dirty="0">
              <a:cs typeface="Calibri"/>
            </a:endParaRP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3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Stanja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dirty="0" smtClean="0">
                <a:ea typeface="+mn-lt"/>
                <a:cs typeface="+mn-lt"/>
              </a:rPr>
              <a:t>Mere </a:t>
            </a:r>
            <a:r>
              <a:rPr lang="en-GB" dirty="0" err="1" smtClean="0">
                <a:ea typeface="+mn-lt"/>
                <a:cs typeface="+mn-lt"/>
              </a:rPr>
              <a:t>prve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pomoći</a:t>
            </a:r>
            <a:r>
              <a:rPr lang="en-GB" dirty="0" smtClean="0">
                <a:ea typeface="+mn-lt"/>
                <a:cs typeface="+mn-lt"/>
              </a:rPr>
              <a:t>:</a:t>
            </a:r>
            <a:endParaRPr lang="en-US" dirty="0" smtClean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 err="1" smtClean="0">
                <a:ea typeface="+mn-lt"/>
                <a:cs typeface="+mn-lt"/>
              </a:rPr>
              <a:t>Postavite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osobu</a:t>
            </a:r>
            <a:r>
              <a:rPr lang="en-GB" dirty="0" smtClean="0">
                <a:ea typeface="+mn-lt"/>
                <a:cs typeface="+mn-lt"/>
              </a:rPr>
              <a:t> u </a:t>
            </a:r>
            <a:r>
              <a:rPr lang="en-GB" dirty="0" err="1" smtClean="0">
                <a:ea typeface="+mn-lt"/>
                <a:cs typeface="+mn-lt"/>
              </a:rPr>
              <a:t>sedeći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položaj</a:t>
            </a:r>
            <a:r>
              <a:rPr lang="en-GB" dirty="0" smtClean="0">
                <a:ea typeface="+mn-lt"/>
                <a:cs typeface="+mn-lt"/>
              </a:rPr>
              <a:t>, </a:t>
            </a:r>
            <a:r>
              <a:rPr lang="en-GB" dirty="0" err="1" smtClean="0">
                <a:ea typeface="+mn-lt"/>
                <a:cs typeface="+mn-lt"/>
              </a:rPr>
              <a:t>nagnut</a:t>
            </a:r>
            <a:r>
              <a:rPr lang="en-GB" dirty="0" smtClean="0">
                <a:ea typeface="+mn-lt"/>
                <a:cs typeface="+mn-lt"/>
              </a:rPr>
              <a:t> ka </a:t>
            </a:r>
            <a:r>
              <a:rPr lang="en-GB" dirty="0" err="1" smtClean="0">
                <a:ea typeface="+mn-lt"/>
                <a:cs typeface="+mn-lt"/>
              </a:rPr>
              <a:t>nared</a:t>
            </a:r>
            <a:r>
              <a:rPr lang="en-GB" dirty="0" smtClean="0">
                <a:ea typeface="+mn-lt"/>
                <a:cs typeface="+mn-lt"/>
              </a:rPr>
              <a:t>, </a:t>
            </a:r>
            <a:r>
              <a:rPr lang="en-GB" dirty="0" err="1" smtClean="0">
                <a:ea typeface="+mn-lt"/>
                <a:cs typeface="+mn-lt"/>
              </a:rPr>
              <a:t>naslonjen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na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svoja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kolena</a:t>
            </a:r>
            <a:endParaRPr lang="en-US" dirty="0" smtClean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 err="1" smtClean="0">
                <a:ea typeface="+mn-lt"/>
                <a:cs typeface="+mn-lt"/>
              </a:rPr>
              <a:t>Oslobodite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ga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tesne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odeće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i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obuće</a:t>
            </a:r>
            <a:r>
              <a:rPr lang="en-GB" dirty="0" smtClean="0">
                <a:ea typeface="+mn-lt"/>
                <a:cs typeface="+mn-lt"/>
              </a:rPr>
              <a:t>, </a:t>
            </a:r>
            <a:r>
              <a:rPr lang="en-GB" dirty="0" err="1" smtClean="0">
                <a:ea typeface="+mn-lt"/>
                <a:cs typeface="+mn-lt"/>
              </a:rPr>
              <a:t>nakita</a:t>
            </a:r>
            <a:r>
              <a:rPr lang="en-GB" dirty="0" smtClean="0">
                <a:ea typeface="+mn-lt"/>
                <a:cs typeface="+mn-lt"/>
              </a:rPr>
              <a:t>, </a:t>
            </a:r>
            <a:r>
              <a:rPr lang="en-GB" dirty="0" err="1" smtClean="0">
                <a:ea typeface="+mn-lt"/>
                <a:cs typeface="+mn-lt"/>
              </a:rPr>
              <a:t>kaiševa</a:t>
            </a:r>
            <a:r>
              <a:rPr lang="en-GB" dirty="0" smtClean="0">
                <a:ea typeface="+mn-lt"/>
                <a:cs typeface="+mn-lt"/>
              </a:rPr>
              <a:t>…</a:t>
            </a:r>
            <a:endParaRPr lang="en-US" dirty="0" smtClean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 err="1" smtClean="0">
                <a:ea typeface="+mn-lt"/>
                <a:cs typeface="+mn-lt"/>
              </a:rPr>
              <a:t>Obezbedite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svež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vazduh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i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mirno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okruženje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ukoliko</a:t>
            </a:r>
            <a:r>
              <a:rPr lang="en-GB" dirty="0" smtClean="0">
                <a:ea typeface="+mn-lt"/>
                <a:cs typeface="+mn-lt"/>
              </a:rPr>
              <a:t> je to </a:t>
            </a:r>
            <a:r>
              <a:rPr lang="en-GB" dirty="0" err="1" smtClean="0">
                <a:ea typeface="+mn-lt"/>
                <a:cs typeface="+mn-lt"/>
              </a:rPr>
              <a:t>moguće</a:t>
            </a:r>
            <a:endParaRPr lang="en-US" dirty="0" smtClean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 err="1" smtClean="0">
                <a:ea typeface="+mn-lt"/>
                <a:cs typeface="+mn-lt"/>
              </a:rPr>
              <a:t>Ako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povređeni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ima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lek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kod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sebe</a:t>
            </a:r>
            <a:r>
              <a:rPr lang="en-GB" dirty="0" smtClean="0">
                <a:ea typeface="+mn-lt"/>
                <a:cs typeface="+mn-lt"/>
              </a:rPr>
              <a:t>, </a:t>
            </a:r>
            <a:r>
              <a:rPr lang="en-GB" dirty="0" err="1" smtClean="0">
                <a:ea typeface="+mn-lt"/>
                <a:cs typeface="+mn-lt"/>
              </a:rPr>
              <a:t>pomozite</a:t>
            </a:r>
            <a:r>
              <a:rPr lang="en-GB" dirty="0" smtClean="0">
                <a:ea typeface="+mn-lt"/>
                <a:cs typeface="+mn-lt"/>
              </a:rPr>
              <a:t> mu </a:t>
            </a:r>
            <a:r>
              <a:rPr lang="en-GB" dirty="0" err="1" smtClean="0">
                <a:ea typeface="+mn-lt"/>
                <a:cs typeface="+mn-lt"/>
              </a:rPr>
              <a:t>da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ga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uzme</a:t>
            </a:r>
            <a:endParaRPr lang="en-US" dirty="0" smtClean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 err="1" smtClean="0">
                <a:ea typeface="+mn-lt"/>
                <a:cs typeface="+mn-lt"/>
              </a:rPr>
              <a:t>Proveravajte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disanje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i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puls</a:t>
            </a:r>
            <a:r>
              <a:rPr lang="en-GB" dirty="0" smtClean="0">
                <a:ea typeface="+mn-lt"/>
                <a:cs typeface="+mn-lt"/>
              </a:rPr>
              <a:t> (</a:t>
            </a:r>
            <a:r>
              <a:rPr lang="en-GB" dirty="0" err="1" smtClean="0">
                <a:ea typeface="+mn-lt"/>
                <a:cs typeface="+mn-lt"/>
              </a:rPr>
              <a:t>primeniti</a:t>
            </a:r>
            <a:r>
              <a:rPr lang="en-GB" dirty="0" smtClean="0">
                <a:ea typeface="+mn-lt"/>
                <a:cs typeface="+mn-lt"/>
              </a:rPr>
              <a:t> KPR </a:t>
            </a:r>
            <a:r>
              <a:rPr lang="en-GB" dirty="0" err="1" smtClean="0">
                <a:ea typeface="+mn-lt"/>
                <a:cs typeface="+mn-lt"/>
              </a:rPr>
              <a:t>ako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dođe</a:t>
            </a:r>
            <a:r>
              <a:rPr lang="en-GB" dirty="0" smtClean="0">
                <a:ea typeface="+mn-lt"/>
                <a:cs typeface="+mn-lt"/>
              </a:rPr>
              <a:t> do </a:t>
            </a:r>
            <a:r>
              <a:rPr lang="en-GB" dirty="0" err="1" smtClean="0">
                <a:ea typeface="+mn-lt"/>
                <a:cs typeface="+mn-lt"/>
              </a:rPr>
              <a:t>prestanka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disanja</a:t>
            </a:r>
            <a:r>
              <a:rPr lang="en-GB" dirty="0" smtClean="0">
                <a:ea typeface="+mn-lt"/>
                <a:cs typeface="+mn-lt"/>
              </a:rPr>
              <a:t>)</a:t>
            </a:r>
            <a:endParaRPr lang="en-US" dirty="0" smtClean="0">
              <a:cs typeface="Calibri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882822-6CB8-6D99-0970-C6DE5C73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Stanja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6D85B8-F9DE-6BB3-6EF9-E2B8CAFB7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 err="1">
                <a:ea typeface="+mn-lt"/>
                <a:cs typeface="+mn-lt"/>
              </a:rPr>
              <a:t>Anafilaktički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šok</a:t>
            </a:r>
            <a:r>
              <a:rPr lang="en-US" dirty="0">
                <a:ea typeface="+mn-lt"/>
                <a:cs typeface="+mn-lt"/>
              </a:rPr>
              <a:t> – </a:t>
            </a:r>
            <a:r>
              <a:rPr lang="en-US" dirty="0" err="1">
                <a:ea typeface="+mn-lt"/>
                <a:cs typeface="+mn-lt"/>
              </a:rPr>
              <a:t>najteži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oblik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alergijske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reakcije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ea typeface="+mn-lt"/>
                <a:cs typeface="+mn-lt"/>
              </a:rPr>
              <a:t>Znaci</a:t>
            </a:r>
            <a:r>
              <a:rPr lang="en-US" dirty="0">
                <a:ea typeface="+mn-lt"/>
                <a:cs typeface="+mn-lt"/>
              </a:rPr>
              <a:t> za </a:t>
            </a:r>
            <a:r>
              <a:rPr lang="en-US" dirty="0" err="1">
                <a:ea typeface="+mn-lt"/>
                <a:cs typeface="+mn-lt"/>
              </a:rPr>
              <a:t>prepoznavanje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ovog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stanja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>
              <a:cs typeface="Calibri"/>
            </a:endParaRPr>
          </a:p>
          <a:p>
            <a:pPr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Ošamućenost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malaksalost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vrtoglavica</a:t>
            </a:r>
            <a:endParaRPr lang="en-US" dirty="0" err="1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Otok </a:t>
            </a:r>
            <a:r>
              <a:rPr lang="en-US" dirty="0" err="1">
                <a:ea typeface="+mn-lt"/>
                <a:cs typeface="+mn-lt"/>
              </a:rPr>
              <a:t>lica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jezika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usana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grla</a:t>
            </a:r>
            <a:endParaRPr lang="en-US" dirty="0" err="1"/>
          </a:p>
          <a:p>
            <a:pPr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Otežano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disanje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promuklost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otežano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gutanje</a:t>
            </a:r>
            <a:endParaRPr lang="en-US" dirty="0" err="1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Osip po </a:t>
            </a:r>
            <a:r>
              <a:rPr lang="en-US" dirty="0" err="1">
                <a:ea typeface="+mn-lt"/>
                <a:cs typeface="+mn-lt"/>
              </a:rPr>
              <a:t>telu</a:t>
            </a:r>
            <a:endParaRPr lang="en-US" dirty="0" err="1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50427B-B32F-E7A2-F9AC-1665246B5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762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Stanja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ea typeface="+mn-lt"/>
                <a:cs typeface="+mn-lt"/>
              </a:rPr>
              <a:t>Mere </a:t>
            </a:r>
            <a:r>
              <a:rPr lang="en-US" dirty="0" err="1" smtClean="0">
                <a:ea typeface="+mn-lt"/>
                <a:cs typeface="+mn-lt"/>
              </a:rPr>
              <a:t>prve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pomoći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kod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anafilaktičkog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šoka</a:t>
            </a:r>
            <a:r>
              <a:rPr lang="en-US" dirty="0" smtClean="0">
                <a:ea typeface="+mn-lt"/>
                <a:cs typeface="+mn-lt"/>
              </a:rPr>
              <a:t>:</a:t>
            </a:r>
            <a:endParaRPr lang="en-US" dirty="0" smtClean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ea typeface="+mn-lt"/>
                <a:cs typeface="+mn-lt"/>
              </a:rPr>
              <a:t>Odmah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pozovite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b="1" dirty="0" smtClean="0">
                <a:ea typeface="+mn-lt"/>
                <a:cs typeface="+mn-lt"/>
              </a:rPr>
              <a:t>SHMP</a:t>
            </a:r>
            <a:endParaRPr lang="en-US" b="1" dirty="0" smtClean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ea typeface="+mn-lt"/>
                <a:cs typeface="+mn-lt"/>
              </a:rPr>
              <a:t>Postavite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osobu</a:t>
            </a:r>
            <a:r>
              <a:rPr lang="en-US" dirty="0" smtClean="0">
                <a:ea typeface="+mn-lt"/>
                <a:cs typeface="+mn-lt"/>
              </a:rPr>
              <a:t> u </a:t>
            </a:r>
            <a:r>
              <a:rPr lang="en-US" b="1" dirty="0" err="1" smtClean="0">
                <a:ea typeface="+mn-lt"/>
                <a:cs typeface="+mn-lt"/>
              </a:rPr>
              <a:t>udoban</a:t>
            </a: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položaj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oslobodite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ga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tesne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obuće</a:t>
            </a:r>
            <a:r>
              <a:rPr lang="en-US" dirty="0" smtClean="0">
                <a:ea typeface="+mn-lt"/>
                <a:cs typeface="+mn-lt"/>
              </a:rPr>
              <a:t>, </a:t>
            </a:r>
            <a:r>
              <a:rPr lang="en-US" dirty="0" err="1" smtClean="0">
                <a:ea typeface="+mn-lt"/>
                <a:cs typeface="+mn-lt"/>
              </a:rPr>
              <a:t>odeće</a:t>
            </a:r>
            <a:r>
              <a:rPr lang="en-US" dirty="0" smtClean="0">
                <a:ea typeface="+mn-lt"/>
                <a:cs typeface="+mn-lt"/>
              </a:rPr>
              <a:t>, </a:t>
            </a:r>
            <a:r>
              <a:rPr lang="en-US" dirty="0" err="1" smtClean="0">
                <a:ea typeface="+mn-lt"/>
                <a:cs typeface="+mn-lt"/>
              </a:rPr>
              <a:t>kaiševa</a:t>
            </a:r>
            <a:r>
              <a:rPr lang="en-US" dirty="0" smtClean="0">
                <a:ea typeface="+mn-lt"/>
                <a:cs typeface="+mn-lt"/>
              </a:rPr>
              <a:t>, </a:t>
            </a:r>
            <a:r>
              <a:rPr lang="en-US" dirty="0" err="1" smtClean="0">
                <a:ea typeface="+mn-lt"/>
                <a:cs typeface="+mn-lt"/>
              </a:rPr>
              <a:t>nakita</a:t>
            </a:r>
            <a:r>
              <a:rPr lang="en-US" dirty="0" smtClean="0">
                <a:ea typeface="+mn-lt"/>
                <a:cs typeface="+mn-lt"/>
              </a:rPr>
              <a:t>…</a:t>
            </a:r>
            <a:endParaRPr lang="en-US" dirty="0" smtClean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ea typeface="+mn-lt"/>
                <a:cs typeface="+mn-lt"/>
              </a:rPr>
              <a:t>Ako</a:t>
            </a:r>
            <a:r>
              <a:rPr lang="en-US" dirty="0" smtClean="0">
                <a:ea typeface="+mn-lt"/>
                <a:cs typeface="+mn-lt"/>
              </a:rPr>
              <a:t> se </a:t>
            </a:r>
            <a:r>
              <a:rPr lang="en-US" dirty="0" err="1" smtClean="0">
                <a:ea typeface="+mn-lt"/>
                <a:cs typeface="+mn-lt"/>
              </a:rPr>
              <a:t>žali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na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vrtoglavicu</a:t>
            </a: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i</a:t>
            </a: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mučninu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postavite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ga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da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leži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blago</a:t>
            </a:r>
            <a:r>
              <a:rPr lang="en-US" dirty="0" smtClean="0">
                <a:ea typeface="+mn-lt"/>
                <a:cs typeface="+mn-lt"/>
              </a:rPr>
              <a:t> mu </a:t>
            </a:r>
            <a:r>
              <a:rPr lang="en-US" dirty="0" err="1" smtClean="0">
                <a:ea typeface="+mn-lt"/>
                <a:cs typeface="+mn-lt"/>
              </a:rPr>
              <a:t>podignite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noge</a:t>
            </a:r>
            <a:endParaRPr lang="en-US" dirty="0" smtClean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ea typeface="+mn-lt"/>
                <a:cs typeface="+mn-lt"/>
              </a:rPr>
              <a:t>Ako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imaju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ampule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adrenalina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kod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sebe</a:t>
            </a:r>
            <a:r>
              <a:rPr lang="en-US" dirty="0" smtClean="0">
                <a:ea typeface="+mn-lt"/>
                <a:cs typeface="+mn-lt"/>
              </a:rPr>
              <a:t>, </a:t>
            </a:r>
            <a:r>
              <a:rPr lang="en-US" dirty="0" err="1" smtClean="0">
                <a:ea typeface="+mn-lt"/>
                <a:cs typeface="+mn-lt"/>
              </a:rPr>
              <a:t>pogotovo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oni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koji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znaju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da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su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veoma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alergični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na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nešto</a:t>
            </a:r>
            <a:r>
              <a:rPr lang="en-US" dirty="0" smtClean="0">
                <a:ea typeface="+mn-lt"/>
                <a:cs typeface="+mn-lt"/>
              </a:rPr>
              <a:t>, </a:t>
            </a:r>
            <a:r>
              <a:rPr lang="en-US" dirty="0" err="1" smtClean="0">
                <a:ea typeface="+mn-lt"/>
                <a:cs typeface="+mn-lt"/>
              </a:rPr>
              <a:t>pomozite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im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da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uzmu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lek</a:t>
            </a:r>
            <a:endParaRPr lang="en-US" dirty="0" smtClean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ea typeface="+mn-lt"/>
                <a:cs typeface="+mn-lt"/>
              </a:rPr>
              <a:t>Kod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izraženog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otoka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stavljajte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hladne</a:t>
            </a: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obloge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ili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dajte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povređenom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da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sisa</a:t>
            </a:r>
            <a:r>
              <a:rPr lang="en-US" b="1" dirty="0" smtClean="0">
                <a:ea typeface="+mn-lt"/>
                <a:cs typeface="+mn-lt"/>
              </a:rPr>
              <a:t> led</a:t>
            </a:r>
            <a:endParaRPr lang="en-US" b="1" dirty="0" smtClean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err="1" smtClean="0">
                <a:ea typeface="+mn-lt"/>
                <a:cs typeface="+mn-lt"/>
              </a:rPr>
              <a:t>Pratite</a:t>
            </a: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disanje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povređenog</a:t>
            </a:r>
            <a:r>
              <a:rPr lang="en-US" dirty="0" smtClean="0">
                <a:ea typeface="+mn-lt"/>
                <a:cs typeface="+mn-lt"/>
              </a:rPr>
              <a:t> (</a:t>
            </a:r>
            <a:r>
              <a:rPr lang="en-US" dirty="0" err="1" smtClean="0">
                <a:ea typeface="+mn-lt"/>
                <a:cs typeface="+mn-lt"/>
              </a:rPr>
              <a:t>primenite</a:t>
            </a:r>
            <a:r>
              <a:rPr lang="en-US" dirty="0" smtClean="0">
                <a:ea typeface="+mn-lt"/>
                <a:cs typeface="+mn-lt"/>
              </a:rPr>
              <a:t> KPR </a:t>
            </a:r>
            <a:r>
              <a:rPr lang="en-US" dirty="0" err="1" smtClean="0">
                <a:ea typeface="+mn-lt"/>
                <a:cs typeface="+mn-lt"/>
              </a:rPr>
              <a:t>ukoliko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dođe</a:t>
            </a:r>
            <a:r>
              <a:rPr lang="en-US" dirty="0" smtClean="0">
                <a:ea typeface="+mn-lt"/>
                <a:cs typeface="+mn-lt"/>
              </a:rPr>
              <a:t> do </a:t>
            </a:r>
            <a:r>
              <a:rPr lang="en-US" dirty="0" err="1" smtClean="0">
                <a:ea typeface="+mn-lt"/>
                <a:cs typeface="+mn-lt"/>
              </a:rPr>
              <a:t>prestanka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disanja</a:t>
            </a:r>
            <a:r>
              <a:rPr lang="en-US" dirty="0" smtClean="0">
                <a:ea typeface="+mn-lt"/>
                <a:cs typeface="+mn-lt"/>
              </a:rPr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882822-6CB8-6D99-0970-C6DE5C73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Stanja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6D85B8-F9DE-6BB3-6EF9-E2B8CAFB7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67" y="1639445"/>
            <a:ext cx="8229600" cy="4525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ea typeface="+mn-lt"/>
                <a:cs typeface="+mn-lt"/>
              </a:rPr>
              <a:t>Srčani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napad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iznenadna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pojava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slabijeg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jačeg</a:t>
            </a:r>
            <a:r>
              <a:rPr lang="en-US" dirty="0">
                <a:ea typeface="+mn-lt"/>
                <a:cs typeface="+mn-lt"/>
              </a:rPr>
              <a:t> bola </a:t>
            </a:r>
            <a:r>
              <a:rPr lang="en-US" dirty="0" err="1">
                <a:ea typeface="+mn-lt"/>
                <a:cs typeface="+mn-lt"/>
              </a:rPr>
              <a:t>iza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grudne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kosti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osobe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često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osećaju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pritisak</a:t>
            </a:r>
            <a:r>
              <a:rPr lang="en-US" dirty="0">
                <a:ea typeface="+mn-lt"/>
                <a:cs typeface="+mn-lt"/>
              </a:rPr>
              <a:t>/</a:t>
            </a:r>
            <a:r>
              <a:rPr lang="en-US" dirty="0" err="1">
                <a:ea typeface="+mn-lt"/>
                <a:cs typeface="+mn-lt"/>
              </a:rPr>
              <a:t>stezanje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grudima</a:t>
            </a:r>
            <a:r>
              <a:rPr lang="en-US" dirty="0">
                <a:ea typeface="+mn-lt"/>
                <a:cs typeface="+mn-lt"/>
              </a:rPr>
              <a:t>. Ovo je </a:t>
            </a:r>
            <a:r>
              <a:rPr lang="en-US" dirty="0" err="1">
                <a:ea typeface="+mn-lt"/>
                <a:cs typeface="+mn-lt"/>
              </a:rPr>
              <a:t>najčešće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izazvano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nekim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fizičkim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naporom</a:t>
            </a:r>
            <a:r>
              <a:rPr lang="en-US" b="1" dirty="0">
                <a:ea typeface="+mn-lt"/>
                <a:cs typeface="+mn-lt"/>
              </a:rPr>
              <a:t>, </a:t>
            </a:r>
            <a:r>
              <a:rPr lang="en-US" b="1" dirty="0" err="1">
                <a:ea typeface="+mn-lt"/>
                <a:cs typeface="+mn-lt"/>
              </a:rPr>
              <a:t>uzbuđenjem</a:t>
            </a:r>
            <a:r>
              <a:rPr lang="en-US" b="1" dirty="0">
                <a:ea typeface="+mn-lt"/>
                <a:cs typeface="+mn-lt"/>
              </a:rPr>
              <a:t>, </a:t>
            </a:r>
            <a:r>
              <a:rPr lang="en-US" b="1" dirty="0" err="1">
                <a:ea typeface="+mn-lt"/>
                <a:cs typeface="+mn-lt"/>
              </a:rPr>
              <a:t>hladnoćom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itd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Srčani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napad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traje</a:t>
            </a:r>
            <a:r>
              <a:rPr lang="en-US" b="1" dirty="0">
                <a:ea typeface="+mn-lt"/>
                <a:cs typeface="+mn-lt"/>
              </a:rPr>
              <a:t> do 20 </a:t>
            </a:r>
            <a:r>
              <a:rPr lang="en-US" b="1" dirty="0" err="1">
                <a:ea typeface="+mn-lt"/>
                <a:cs typeface="+mn-lt"/>
              </a:rPr>
              <a:t>minuta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ako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traje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duže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radi</a:t>
            </a:r>
            <a:r>
              <a:rPr lang="en-US" dirty="0">
                <a:ea typeface="+mn-lt"/>
                <a:cs typeface="+mn-lt"/>
              </a:rPr>
              <a:t> se o </a:t>
            </a:r>
            <a:r>
              <a:rPr lang="en-US" dirty="0" err="1">
                <a:ea typeface="+mn-lt"/>
                <a:cs typeface="+mn-lt"/>
              </a:rPr>
              <a:t>srčanom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udaru</a:t>
            </a:r>
            <a:r>
              <a:rPr lang="en-US" dirty="0">
                <a:ea typeface="+mn-lt"/>
                <a:cs typeface="+mn-lt"/>
              </a:rPr>
              <a:t>). </a:t>
            </a:r>
            <a:r>
              <a:rPr lang="en-US" dirty="0" err="1">
                <a:ea typeface="+mn-lt"/>
                <a:cs typeface="+mn-lt"/>
              </a:rPr>
              <a:t>Još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neki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znaci</a:t>
            </a:r>
            <a:r>
              <a:rPr lang="en-US" dirty="0">
                <a:ea typeface="+mn-lt"/>
                <a:cs typeface="+mn-lt"/>
              </a:rPr>
              <a:t> pored bola </a:t>
            </a:r>
            <a:r>
              <a:rPr lang="en-US" dirty="0" err="1">
                <a:ea typeface="+mn-lt"/>
                <a:cs typeface="+mn-lt"/>
              </a:rPr>
              <a:t>iza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grudne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Bol se </a:t>
            </a:r>
            <a:r>
              <a:rPr lang="en-US" dirty="0" err="1">
                <a:ea typeface="+mn-lt"/>
                <a:cs typeface="+mn-lt"/>
              </a:rPr>
              <a:t>širi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najčešće</a:t>
            </a:r>
            <a:r>
              <a:rPr lang="en-US" dirty="0">
                <a:ea typeface="+mn-lt"/>
                <a:cs typeface="+mn-lt"/>
              </a:rPr>
              <a:t> ka </a:t>
            </a:r>
            <a:r>
              <a:rPr lang="en-US" dirty="0" err="1">
                <a:ea typeface="+mn-lt"/>
                <a:cs typeface="+mn-lt"/>
              </a:rPr>
              <a:t>levoj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strani</a:t>
            </a:r>
            <a:r>
              <a:rPr lang="en-US" dirty="0">
                <a:ea typeface="+mn-lt"/>
                <a:cs typeface="+mn-lt"/>
              </a:rPr>
              <a:t>,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Prestaje</a:t>
            </a:r>
            <a:r>
              <a:rPr lang="en-US" dirty="0">
                <a:ea typeface="+mn-lt"/>
                <a:cs typeface="+mn-lt"/>
              </a:rPr>
              <a:t> po </a:t>
            </a:r>
            <a:r>
              <a:rPr lang="en-US" dirty="0" err="1">
                <a:ea typeface="+mn-lt"/>
                <a:cs typeface="+mn-lt"/>
              </a:rPr>
              <a:t>prestanku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fizičkog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napora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ili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nakon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uzimanja</a:t>
            </a:r>
            <a:r>
              <a:rPr lang="sr-Latn-RS" dirty="0" smtClean="0">
                <a:ea typeface="+mn-lt"/>
                <a:cs typeface="+mn-lt"/>
              </a:rPr>
              <a:t> lekova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50427B-B32F-E7A2-F9AC-1665246B5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96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513F0A-B233-E96A-2BEB-9F1E0D614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Open Sans"/>
                <a:ea typeface="Open Sans"/>
                <a:cs typeface="Open Sans"/>
              </a:rPr>
              <a:t>Uvod</a:t>
            </a:r>
            <a:endParaRPr lang="en-US" err="1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4A0CB03F-C97A-C9DD-978E-B4479C7D1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9264" y="4284636"/>
            <a:ext cx="8229600" cy="190856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8E5B8E-68EA-0487-EAF2-04741C7E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C01001-7DDD-52F9-1D5C-0976F0C19C97}"/>
              </a:ext>
            </a:extLst>
          </p:cNvPr>
          <p:cNvSpPr txBox="1"/>
          <p:nvPr/>
        </p:nvSpPr>
        <p:spPr>
          <a:xfrm>
            <a:off x="2906634" y="3695354"/>
            <a:ext cx="69821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Calibri"/>
              </a:rPr>
              <a:t>Lanac </a:t>
            </a:r>
            <a:r>
              <a:rPr lang="en-US" sz="3200" err="1">
                <a:cs typeface="Calibri"/>
              </a:rPr>
              <a:t>spašavanja</a:t>
            </a:r>
            <a:endParaRPr lang="en-US" err="1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A11339-BC26-9583-FA27-E9C0371FC521}"/>
              </a:ext>
            </a:extLst>
          </p:cNvPr>
          <p:cNvSpPr txBox="1"/>
          <p:nvPr/>
        </p:nvSpPr>
        <p:spPr>
          <a:xfrm>
            <a:off x="382723" y="1259367"/>
            <a:ext cx="811995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ea typeface="+mn-lt"/>
                <a:cs typeface="+mn-lt"/>
              </a:rPr>
              <a:t>Osoba </a:t>
            </a:r>
            <a:r>
              <a:rPr lang="en-GB" sz="2400" err="1">
                <a:ea typeface="+mn-lt"/>
                <a:cs typeface="+mn-lt"/>
              </a:rPr>
              <a:t>koja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pruža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prvu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pomoć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treba</a:t>
            </a:r>
            <a:r>
              <a:rPr lang="en-GB" sz="2400">
                <a:ea typeface="+mn-lt"/>
                <a:cs typeface="+mn-lt"/>
              </a:rPr>
              <a:t> da:</a:t>
            </a:r>
            <a:endParaRPr lang="en-US" sz="24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err="1">
                <a:ea typeface="+mn-lt"/>
                <a:cs typeface="+mn-lt"/>
              </a:rPr>
              <a:t>Kontroliše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svoje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reakcije</a:t>
            </a:r>
            <a:r>
              <a:rPr lang="en-GB" sz="2400">
                <a:ea typeface="+mn-lt"/>
                <a:cs typeface="+mn-lt"/>
              </a:rPr>
              <a:t> I </a:t>
            </a:r>
            <a:r>
              <a:rPr lang="en-GB" sz="2400" err="1">
                <a:ea typeface="+mn-lt"/>
                <a:cs typeface="+mn-lt"/>
              </a:rPr>
              <a:t>kontroliše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celu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situaciju</a:t>
            </a:r>
            <a:endParaRPr lang="en-US" sz="2400" err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>
                <a:ea typeface="+mn-lt"/>
                <a:cs typeface="+mn-lt"/>
              </a:rPr>
              <a:t>Se </a:t>
            </a:r>
            <a:r>
              <a:rPr lang="en-GB" sz="2400" err="1">
                <a:ea typeface="+mn-lt"/>
                <a:cs typeface="+mn-lt"/>
              </a:rPr>
              <a:t>ponaša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smireno</a:t>
            </a:r>
            <a:r>
              <a:rPr lang="en-GB" sz="2400">
                <a:ea typeface="+mn-lt"/>
                <a:cs typeface="+mn-lt"/>
              </a:rPr>
              <a:t> I </a:t>
            </a:r>
            <a:r>
              <a:rPr lang="en-GB" sz="2400" err="1">
                <a:ea typeface="+mn-lt"/>
                <a:cs typeface="+mn-lt"/>
              </a:rPr>
              <a:t>logički</a:t>
            </a:r>
            <a:endParaRPr lang="en-US" sz="2400" err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err="1">
                <a:ea typeface="+mn-lt"/>
                <a:cs typeface="+mn-lt"/>
              </a:rPr>
              <a:t>Postupa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pažljivo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ali</a:t>
            </a:r>
            <a:r>
              <a:rPr lang="en-GB" sz="2400">
                <a:ea typeface="+mn-lt"/>
                <a:cs typeface="+mn-lt"/>
              </a:rPr>
              <a:t> I </a:t>
            </a:r>
            <a:r>
              <a:rPr lang="en-GB" sz="2400" err="1">
                <a:ea typeface="+mn-lt"/>
                <a:cs typeface="+mn-lt"/>
              </a:rPr>
              <a:t>odlučno</a:t>
            </a:r>
            <a:endParaRPr lang="en-US" sz="2400" err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 err="1">
                <a:ea typeface="+mn-lt"/>
                <a:cs typeface="+mn-lt"/>
              </a:rPr>
              <a:t>Komunicira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sa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povređenim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ljubazno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ali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na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jasan</a:t>
            </a:r>
            <a:r>
              <a:rPr lang="en-GB" sz="2400">
                <a:ea typeface="+mn-lt"/>
                <a:cs typeface="+mn-lt"/>
              </a:rPr>
              <a:t> I </a:t>
            </a:r>
            <a:r>
              <a:rPr lang="en-GB" sz="2400" err="1">
                <a:ea typeface="+mn-lt"/>
                <a:cs typeface="+mn-lt"/>
              </a:rPr>
              <a:t>autoritativan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način</a:t>
            </a:r>
            <a:endParaRPr lang="en-US" sz="2400" err="1"/>
          </a:p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095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Stanja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8229600" cy="4259263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 smtClean="0"/>
              <a:t>O</a:t>
            </a:r>
            <a:r>
              <a:rPr lang="en-US" dirty="0" smtClean="0">
                <a:ea typeface="+mn-lt"/>
                <a:cs typeface="+mn-lt"/>
              </a:rPr>
              <a:t>soba </a:t>
            </a:r>
            <a:r>
              <a:rPr lang="en-US" dirty="0" err="1" smtClean="0">
                <a:ea typeface="+mn-lt"/>
                <a:cs typeface="+mn-lt"/>
              </a:rPr>
              <a:t>oseća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strah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od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smrti</a:t>
            </a:r>
            <a:r>
              <a:rPr lang="en-US" dirty="0" smtClean="0">
                <a:ea typeface="+mn-lt"/>
                <a:cs typeface="+mn-lt"/>
              </a:rPr>
              <a:t>,</a:t>
            </a:r>
            <a:endParaRPr lang="en-US" dirty="0" smtClean="0"/>
          </a:p>
          <a:p>
            <a:r>
              <a:rPr lang="en-US" dirty="0" err="1" smtClean="0">
                <a:ea typeface="+mn-lt"/>
                <a:cs typeface="+mn-lt"/>
              </a:rPr>
              <a:t>Disanje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može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biti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otežano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može</a:t>
            </a:r>
            <a:r>
              <a:rPr lang="en-US" dirty="0" smtClean="0">
                <a:ea typeface="+mn-lt"/>
                <a:cs typeface="+mn-lt"/>
              </a:rPr>
              <a:t> se </a:t>
            </a:r>
            <a:r>
              <a:rPr lang="en-US" dirty="0" err="1" smtClean="0">
                <a:ea typeface="+mn-lt"/>
                <a:cs typeface="+mn-lt"/>
              </a:rPr>
              <a:t>javiti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osećaj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fizičke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slabosti</a:t>
            </a:r>
            <a:r>
              <a:rPr lang="en-US" dirty="0" smtClean="0">
                <a:ea typeface="+mn-lt"/>
                <a:cs typeface="+mn-lt"/>
              </a:rPr>
              <a:t>.</a:t>
            </a:r>
            <a:endParaRPr lang="ro-RO" dirty="0" smtClean="0">
              <a:ea typeface="+mn-lt"/>
              <a:cs typeface="+mn-lt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o-RO" dirty="0" smtClean="0">
                <a:ea typeface="+mn-lt"/>
                <a:cs typeface="+mn-lt"/>
              </a:rPr>
              <a:t>M</a:t>
            </a:r>
            <a:r>
              <a:rPr lang="en-US" dirty="0" smtClean="0">
                <a:ea typeface="+mn-lt"/>
                <a:cs typeface="+mn-lt"/>
              </a:rPr>
              <a:t>ere </a:t>
            </a:r>
            <a:r>
              <a:rPr lang="en-US" dirty="0" err="1" smtClean="0">
                <a:ea typeface="+mn-lt"/>
                <a:cs typeface="+mn-lt"/>
              </a:rPr>
              <a:t>prve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pomoći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kod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srčanog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napada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su</a:t>
            </a:r>
            <a:r>
              <a:rPr lang="en-US" dirty="0" smtClean="0">
                <a:ea typeface="+mn-lt"/>
                <a:cs typeface="+mn-lt"/>
              </a:rPr>
              <a:t>:</a:t>
            </a:r>
            <a:endParaRPr lang="en-US" dirty="0" smtClean="0">
              <a:cs typeface="Calibri"/>
            </a:endParaRPr>
          </a:p>
          <a:p>
            <a:pPr marL="285750" indent="-285750"/>
            <a:r>
              <a:rPr lang="en-US" dirty="0" err="1" smtClean="0">
                <a:ea typeface="+mn-lt"/>
                <a:cs typeface="+mn-lt"/>
              </a:rPr>
              <a:t>Postaviti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povređenu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osobu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sa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miruje</a:t>
            </a:r>
            <a:r>
              <a:rPr lang="en-US" dirty="0" smtClean="0">
                <a:ea typeface="+mn-lt"/>
                <a:cs typeface="+mn-lt"/>
              </a:rPr>
              <a:t>, u </a:t>
            </a:r>
            <a:r>
              <a:rPr lang="en-US" b="1" dirty="0" err="1" smtClean="0">
                <a:ea typeface="+mn-lt"/>
                <a:cs typeface="+mn-lt"/>
              </a:rPr>
              <a:t>polusedeći</a:t>
            </a: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položaj</a:t>
            </a: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sa</a:t>
            </a: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savijenim</a:t>
            </a: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nogama</a:t>
            </a:r>
            <a:r>
              <a:rPr lang="en-US" b="1" dirty="0" smtClean="0">
                <a:ea typeface="+mn-lt"/>
                <a:cs typeface="+mn-lt"/>
              </a:rPr>
              <a:t> u </a:t>
            </a:r>
            <a:r>
              <a:rPr lang="en-US" b="1" dirty="0" err="1" smtClean="0">
                <a:ea typeface="+mn-lt"/>
                <a:cs typeface="+mn-lt"/>
              </a:rPr>
              <a:t>kolenima</a:t>
            </a:r>
            <a:r>
              <a:rPr lang="en-US" dirty="0" smtClean="0">
                <a:ea typeface="+mn-lt"/>
                <a:cs typeface="+mn-lt"/>
              </a:rPr>
              <a:t>,</a:t>
            </a:r>
            <a:endParaRPr lang="en-US" dirty="0" smtClean="0">
              <a:cs typeface="Calibri"/>
            </a:endParaRPr>
          </a:p>
          <a:p>
            <a:pPr marL="285750" indent="-285750"/>
            <a:r>
              <a:rPr lang="en-US" dirty="0" err="1" smtClean="0">
                <a:ea typeface="+mn-lt"/>
                <a:cs typeface="+mn-lt"/>
              </a:rPr>
              <a:t>Ako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osoba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ima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lek</a:t>
            </a: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kod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sebe</a:t>
            </a:r>
            <a:r>
              <a:rPr lang="en-US" dirty="0" smtClean="0">
                <a:ea typeface="+mn-lt"/>
                <a:cs typeface="+mn-lt"/>
              </a:rPr>
              <a:t>, </a:t>
            </a:r>
            <a:r>
              <a:rPr lang="en-US" dirty="0" err="1" smtClean="0">
                <a:ea typeface="+mn-lt"/>
                <a:cs typeface="+mn-lt"/>
              </a:rPr>
              <a:t>pomozite</a:t>
            </a:r>
            <a:r>
              <a:rPr lang="en-US" dirty="0" smtClean="0">
                <a:ea typeface="+mn-lt"/>
                <a:cs typeface="+mn-lt"/>
              </a:rPr>
              <a:t> mu </a:t>
            </a:r>
            <a:r>
              <a:rPr lang="en-US" dirty="0" err="1" smtClean="0">
                <a:ea typeface="+mn-lt"/>
                <a:cs typeface="+mn-lt"/>
              </a:rPr>
              <a:t>da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ga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uzme</a:t>
            </a:r>
            <a:r>
              <a:rPr lang="en-US" dirty="0" smtClean="0">
                <a:ea typeface="+mn-lt"/>
                <a:cs typeface="+mn-lt"/>
              </a:rPr>
              <a:t>,</a:t>
            </a:r>
            <a:endParaRPr lang="en-US" dirty="0" smtClean="0">
              <a:cs typeface="Calibri"/>
            </a:endParaRPr>
          </a:p>
          <a:p>
            <a:pPr marL="285750" indent="-285750"/>
            <a:r>
              <a:rPr lang="en-US" dirty="0" err="1" smtClean="0">
                <a:ea typeface="+mn-lt"/>
                <a:cs typeface="+mn-lt"/>
              </a:rPr>
              <a:t>Ako</a:t>
            </a:r>
            <a:r>
              <a:rPr lang="en-US" dirty="0" smtClean="0">
                <a:ea typeface="+mn-lt"/>
                <a:cs typeface="+mn-lt"/>
              </a:rPr>
              <a:t> se </a:t>
            </a:r>
            <a:r>
              <a:rPr lang="en-US" dirty="0" err="1" smtClean="0">
                <a:ea typeface="+mn-lt"/>
                <a:cs typeface="+mn-lt"/>
              </a:rPr>
              <a:t>bol</a:t>
            </a:r>
            <a:r>
              <a:rPr lang="en-US" dirty="0" smtClean="0">
                <a:ea typeface="+mn-lt"/>
                <a:cs typeface="+mn-lt"/>
              </a:rPr>
              <a:t> ne </a:t>
            </a:r>
            <a:r>
              <a:rPr lang="en-US" dirty="0" err="1" smtClean="0">
                <a:ea typeface="+mn-lt"/>
                <a:cs typeface="+mn-lt"/>
              </a:rPr>
              <a:t>smanjuje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ili</a:t>
            </a:r>
            <a:r>
              <a:rPr lang="en-US" dirty="0" smtClean="0">
                <a:ea typeface="+mn-lt"/>
                <a:cs typeface="+mn-lt"/>
              </a:rPr>
              <a:t> ne </a:t>
            </a:r>
            <a:r>
              <a:rPr lang="en-US" dirty="0" err="1" smtClean="0">
                <a:ea typeface="+mn-lt"/>
                <a:cs typeface="+mn-lt"/>
              </a:rPr>
              <a:t>prolazi</a:t>
            </a:r>
            <a:r>
              <a:rPr lang="en-US" dirty="0" smtClean="0">
                <a:ea typeface="+mn-lt"/>
                <a:cs typeface="+mn-lt"/>
              </a:rPr>
              <a:t>, </a:t>
            </a:r>
            <a:r>
              <a:rPr lang="en-US" dirty="0" err="1" smtClean="0">
                <a:ea typeface="+mn-lt"/>
                <a:cs typeface="+mn-lt"/>
              </a:rPr>
              <a:t>pozvati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b="1" dirty="0" smtClean="0">
                <a:ea typeface="+mn-lt"/>
                <a:cs typeface="+mn-lt"/>
              </a:rPr>
              <a:t>SHMP</a:t>
            </a:r>
            <a:endParaRPr lang="en-US" b="1" dirty="0" smtClean="0">
              <a:cs typeface="Calibri"/>
            </a:endParaRPr>
          </a:p>
          <a:p>
            <a:pPr marL="285750" indent="-285750"/>
            <a:r>
              <a:rPr lang="en-US" dirty="0" err="1" smtClean="0">
                <a:ea typeface="+mn-lt"/>
                <a:cs typeface="+mn-lt"/>
              </a:rPr>
              <a:t>Proveravati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disanje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puls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povređene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osobe</a:t>
            </a:r>
            <a:r>
              <a:rPr lang="en-US" dirty="0" smtClean="0">
                <a:ea typeface="+mn-lt"/>
                <a:cs typeface="+mn-lt"/>
              </a:rPr>
              <a:t> (</a:t>
            </a:r>
            <a:r>
              <a:rPr lang="en-US" dirty="0" err="1" smtClean="0">
                <a:ea typeface="+mn-lt"/>
                <a:cs typeface="+mn-lt"/>
              </a:rPr>
              <a:t>primeniti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b="1" dirty="0" smtClean="0">
                <a:ea typeface="+mn-lt"/>
                <a:cs typeface="+mn-lt"/>
              </a:rPr>
              <a:t>KPR </a:t>
            </a:r>
            <a:r>
              <a:rPr lang="en-US" dirty="0" err="1" smtClean="0">
                <a:ea typeface="+mn-lt"/>
                <a:cs typeface="+mn-lt"/>
              </a:rPr>
              <a:t>ako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dođe</a:t>
            </a:r>
            <a:r>
              <a:rPr lang="en-US" dirty="0" smtClean="0">
                <a:ea typeface="+mn-lt"/>
                <a:cs typeface="+mn-lt"/>
              </a:rPr>
              <a:t> do </a:t>
            </a:r>
            <a:r>
              <a:rPr lang="en-US" dirty="0" err="1" smtClean="0">
                <a:ea typeface="+mn-lt"/>
                <a:cs typeface="+mn-lt"/>
              </a:rPr>
              <a:t>prestanka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disanja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rada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srca</a:t>
            </a:r>
            <a:r>
              <a:rPr lang="en-US" dirty="0" smtClean="0">
                <a:ea typeface="+mn-lt"/>
                <a:cs typeface="+mn-lt"/>
              </a:rPr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Stanja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ea typeface="+mn-lt"/>
                <a:cs typeface="+mn-lt"/>
              </a:rPr>
              <a:t>Srčani</a:t>
            </a: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udar</a:t>
            </a: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ili</a:t>
            </a: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infarkt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nastaje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kao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posledica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iznenadnog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potpunog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prekida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krvi</a:t>
            </a:r>
            <a:r>
              <a:rPr lang="en-US" dirty="0" smtClean="0">
                <a:ea typeface="+mn-lt"/>
                <a:cs typeface="+mn-lt"/>
              </a:rPr>
              <a:t> u </a:t>
            </a:r>
            <a:r>
              <a:rPr lang="en-US" dirty="0" err="1" smtClean="0">
                <a:ea typeface="+mn-lt"/>
                <a:cs typeface="+mn-lt"/>
              </a:rPr>
              <a:t>jednom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delu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srčanog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mišića</a:t>
            </a:r>
            <a:r>
              <a:rPr lang="en-US" dirty="0" smtClean="0">
                <a:ea typeface="+mn-lt"/>
                <a:cs typeface="+mn-lt"/>
              </a:rPr>
              <a:t>. </a:t>
            </a:r>
            <a:r>
              <a:rPr lang="en-US" dirty="0" err="1" smtClean="0">
                <a:ea typeface="+mn-lt"/>
                <a:cs typeface="+mn-lt"/>
              </a:rPr>
              <a:t>Ovo</a:t>
            </a:r>
            <a:r>
              <a:rPr lang="en-US" dirty="0" smtClean="0">
                <a:ea typeface="+mn-lt"/>
                <a:cs typeface="+mn-lt"/>
              </a:rPr>
              <a:t> se </a:t>
            </a:r>
            <a:r>
              <a:rPr lang="en-US" dirty="0" err="1" smtClean="0">
                <a:ea typeface="+mn-lt"/>
                <a:cs typeface="+mn-lt"/>
              </a:rPr>
              <a:t>najčešće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dešava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zbog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zakrčenja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krvnih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sudova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ili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nekog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krvnog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ugruška</a:t>
            </a:r>
            <a:r>
              <a:rPr lang="en-US" dirty="0" smtClean="0">
                <a:ea typeface="+mn-lt"/>
                <a:cs typeface="+mn-lt"/>
              </a:rPr>
              <a:t>. </a:t>
            </a:r>
            <a:r>
              <a:rPr lang="en-US" dirty="0" err="1" smtClean="0">
                <a:ea typeface="+mn-lt"/>
                <a:cs typeface="+mn-lt"/>
              </a:rPr>
              <a:t>Najveća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opasnost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koja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preti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jeste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nastanak</a:t>
            </a: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naglog</a:t>
            </a: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srčanog</a:t>
            </a:r>
            <a:r>
              <a:rPr lang="en-US" b="1" dirty="0" smtClean="0">
                <a:ea typeface="+mn-lt"/>
                <a:cs typeface="+mn-lt"/>
              </a:rPr>
              <a:t> </a:t>
            </a:r>
            <a:r>
              <a:rPr lang="en-US" b="1" dirty="0" err="1" smtClean="0">
                <a:ea typeface="+mn-lt"/>
                <a:cs typeface="+mn-lt"/>
              </a:rPr>
              <a:t>zastoja</a:t>
            </a:r>
            <a:r>
              <a:rPr lang="en-US" b="1" dirty="0" smtClean="0">
                <a:ea typeface="+mn-lt"/>
                <a:cs typeface="+mn-lt"/>
              </a:rPr>
              <a:t>. </a:t>
            </a:r>
            <a:endParaRPr lang="en-US" b="1" dirty="0" smtClean="0">
              <a:cs typeface="Calibri"/>
            </a:endParaRPr>
          </a:p>
          <a:p>
            <a:pPr>
              <a:buNone/>
            </a:pPr>
            <a:r>
              <a:rPr lang="en-US" dirty="0" err="1" smtClean="0">
                <a:ea typeface="+mn-lt"/>
                <a:cs typeface="+mn-lt"/>
              </a:rPr>
              <a:t>Znaci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za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prepoznavanje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srčanog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udara</a:t>
            </a:r>
            <a:r>
              <a:rPr lang="en-US" dirty="0" smtClean="0">
                <a:ea typeface="+mn-lt"/>
                <a:cs typeface="+mn-lt"/>
              </a:rPr>
              <a:t>: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>
                <a:ea typeface="+mn-lt"/>
                <a:cs typeface="+mn-lt"/>
              </a:rPr>
              <a:t>Jak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bol</a:t>
            </a:r>
            <a:r>
              <a:rPr lang="en-US" dirty="0" smtClean="0">
                <a:ea typeface="+mn-lt"/>
                <a:cs typeface="+mn-lt"/>
              </a:rPr>
              <a:t> u </a:t>
            </a:r>
            <a:r>
              <a:rPr lang="en-US" dirty="0" err="1" smtClean="0">
                <a:ea typeface="+mn-lt"/>
                <a:cs typeface="+mn-lt"/>
              </a:rPr>
              <a:t>predelu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grudi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koji</a:t>
            </a:r>
            <a:r>
              <a:rPr lang="en-US" dirty="0" smtClean="0">
                <a:ea typeface="+mn-lt"/>
                <a:cs typeface="+mn-lt"/>
              </a:rPr>
              <a:t> se </a:t>
            </a:r>
            <a:r>
              <a:rPr lang="en-US" dirty="0" err="1" smtClean="0">
                <a:ea typeface="+mn-lt"/>
                <a:cs typeface="+mn-lt"/>
              </a:rPr>
              <a:t>širi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na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levu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ruku</a:t>
            </a:r>
            <a:r>
              <a:rPr lang="en-US" dirty="0" smtClean="0">
                <a:ea typeface="+mn-lt"/>
                <a:cs typeface="+mn-lt"/>
              </a:rPr>
              <a:t>, </a:t>
            </a:r>
            <a:r>
              <a:rPr lang="en-US" dirty="0" err="1" smtClean="0">
                <a:ea typeface="+mn-lt"/>
                <a:cs typeface="+mn-lt"/>
              </a:rPr>
              <a:t>vrat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vilicu</a:t>
            </a:r>
            <a:r>
              <a:rPr lang="en-US" dirty="0" smtClean="0">
                <a:ea typeface="+mn-lt"/>
                <a:cs typeface="+mn-lt"/>
              </a:rPr>
              <a:t>,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>
                <a:ea typeface="+mn-lt"/>
                <a:cs typeface="+mn-lt"/>
              </a:rPr>
              <a:t>Otežano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disanje</a:t>
            </a:r>
            <a:r>
              <a:rPr lang="en-US" dirty="0" smtClean="0">
                <a:ea typeface="+mn-lt"/>
                <a:cs typeface="+mn-lt"/>
              </a:rPr>
              <a:t>,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>
                <a:ea typeface="+mn-lt"/>
                <a:cs typeface="+mn-lt"/>
              </a:rPr>
              <a:t>Iznenadna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malaksalost</a:t>
            </a:r>
            <a:r>
              <a:rPr lang="en-US" dirty="0" smtClean="0">
                <a:ea typeface="+mn-lt"/>
                <a:cs typeface="+mn-lt"/>
              </a:rPr>
              <a:t>, </a:t>
            </a:r>
            <a:r>
              <a:rPr lang="en-US" dirty="0" err="1" smtClean="0">
                <a:ea typeface="+mn-lt"/>
                <a:cs typeface="+mn-lt"/>
              </a:rPr>
              <a:t>nesvestica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vrtoglavica</a:t>
            </a:r>
            <a:r>
              <a:rPr lang="en-US" dirty="0" smtClean="0">
                <a:ea typeface="+mn-lt"/>
                <a:cs typeface="+mn-lt"/>
              </a:rPr>
              <a:t>,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>
                <a:ea typeface="+mn-lt"/>
                <a:cs typeface="+mn-lt"/>
              </a:rPr>
              <a:t>Znojenje</a:t>
            </a:r>
            <a:r>
              <a:rPr lang="en-US" dirty="0" smtClean="0">
                <a:ea typeface="+mn-lt"/>
                <a:cs typeface="+mn-lt"/>
              </a:rPr>
              <a:t>,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>
                <a:ea typeface="+mn-lt"/>
                <a:cs typeface="+mn-lt"/>
              </a:rPr>
              <a:t>Strah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od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smrti</a:t>
            </a:r>
            <a:r>
              <a:rPr lang="en-US" dirty="0" smtClean="0">
                <a:ea typeface="+mn-lt"/>
                <a:cs typeface="+mn-lt"/>
              </a:rPr>
              <a:t>,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>
                <a:ea typeface="+mn-lt"/>
                <a:cs typeface="+mn-lt"/>
              </a:rPr>
              <a:t>Modre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usne</a:t>
            </a:r>
            <a:r>
              <a:rPr lang="en-US" dirty="0" smtClean="0">
                <a:ea typeface="+mn-lt"/>
                <a:cs typeface="+mn-lt"/>
              </a:rPr>
              <a:t>…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882822-6CB8-6D99-0970-C6DE5C73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Stanja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50427B-B32F-E7A2-F9AC-1665246B5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B49A10-5006-FC25-E54A-1600FE828815}"/>
              </a:ext>
            </a:extLst>
          </p:cNvPr>
          <p:cNvSpPr txBox="1"/>
          <p:nvPr/>
        </p:nvSpPr>
        <p:spPr>
          <a:xfrm>
            <a:off x="458672" y="1604123"/>
            <a:ext cx="823892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ea typeface="+mn-lt"/>
                <a:cs typeface="+mn-lt"/>
              </a:rPr>
              <a:t>Mere </a:t>
            </a:r>
            <a:r>
              <a:rPr lang="en-US" sz="2800" dirty="0" err="1" smtClean="0">
                <a:ea typeface="+mn-lt"/>
                <a:cs typeface="+mn-lt"/>
              </a:rPr>
              <a:t>prve</a:t>
            </a:r>
            <a:r>
              <a:rPr lang="en-US" sz="2800" dirty="0" smtClean="0">
                <a:ea typeface="+mn-lt"/>
                <a:cs typeface="+mn-lt"/>
              </a:rPr>
              <a:t> </a:t>
            </a:r>
            <a:r>
              <a:rPr lang="en-US" sz="2800" dirty="0" err="1" smtClean="0">
                <a:ea typeface="+mn-lt"/>
                <a:cs typeface="+mn-lt"/>
              </a:rPr>
              <a:t>pomoći</a:t>
            </a:r>
            <a:r>
              <a:rPr lang="en-US" sz="2800" dirty="0" smtClean="0">
                <a:ea typeface="+mn-lt"/>
                <a:cs typeface="+mn-lt"/>
              </a:rPr>
              <a:t>:</a:t>
            </a:r>
            <a:endParaRPr lang="en-US" sz="2800" dirty="0" smtClean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 smtClean="0">
                <a:ea typeface="+mn-lt"/>
                <a:cs typeface="+mn-lt"/>
              </a:rPr>
              <a:t>Postavite</a:t>
            </a:r>
            <a:r>
              <a:rPr lang="en-US" sz="2800" dirty="0" smtClean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povređenog</a:t>
            </a:r>
            <a:r>
              <a:rPr lang="en-US" sz="2800" dirty="0">
                <a:ea typeface="+mn-lt"/>
                <a:cs typeface="+mn-lt"/>
              </a:rPr>
              <a:t> da </a:t>
            </a:r>
            <a:r>
              <a:rPr lang="en-US" sz="2800" dirty="0" err="1">
                <a:ea typeface="+mn-lt"/>
                <a:cs typeface="+mn-lt"/>
              </a:rPr>
              <a:t>sedi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b="1" dirty="0">
                <a:ea typeface="+mn-lt"/>
                <a:cs typeface="+mn-lt"/>
              </a:rPr>
              <a:t>u </a:t>
            </a:r>
            <a:r>
              <a:rPr lang="en-US" sz="2800" b="1" dirty="0" err="1">
                <a:ea typeface="+mn-lt"/>
                <a:cs typeface="+mn-lt"/>
              </a:rPr>
              <a:t>isti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položaj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kao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i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kod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srčanog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napada</a:t>
            </a:r>
            <a:r>
              <a:rPr lang="en-US" sz="2800" dirty="0">
                <a:ea typeface="+mn-lt"/>
                <a:cs typeface="+mn-lt"/>
              </a:rPr>
              <a:t>,</a:t>
            </a:r>
            <a:endParaRPr lang="en-US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ea typeface="+mn-lt"/>
                <a:cs typeface="+mn-lt"/>
              </a:rPr>
              <a:t>Pozovite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b="1" dirty="0">
                <a:ea typeface="+mn-lt"/>
                <a:cs typeface="+mn-lt"/>
              </a:rPr>
              <a:t>SHMP</a:t>
            </a:r>
            <a:r>
              <a:rPr lang="en-US" sz="2800" dirty="0">
                <a:ea typeface="+mn-lt"/>
                <a:cs typeface="+mn-lt"/>
              </a:rPr>
              <a:t>,</a:t>
            </a:r>
            <a:endParaRPr lang="en-US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ea typeface="+mn-lt"/>
                <a:cs typeface="+mn-lt"/>
              </a:rPr>
              <a:t>Obezbedite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strogo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mirovanje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povređenog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pokušajte</a:t>
            </a:r>
            <a:r>
              <a:rPr lang="en-US" sz="2800" b="1" dirty="0">
                <a:ea typeface="+mn-lt"/>
                <a:cs typeface="+mn-lt"/>
              </a:rPr>
              <a:t> da ga </a:t>
            </a:r>
            <a:r>
              <a:rPr lang="en-US" sz="2800" b="1" dirty="0" err="1">
                <a:ea typeface="+mn-lt"/>
                <a:cs typeface="+mn-lt"/>
              </a:rPr>
              <a:t>smirite</a:t>
            </a:r>
            <a:r>
              <a:rPr lang="en-US" sz="2800" dirty="0">
                <a:ea typeface="+mn-lt"/>
                <a:cs typeface="+mn-lt"/>
              </a:rPr>
              <a:t>,</a:t>
            </a:r>
            <a:endParaRPr lang="en-US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ea typeface="+mn-lt"/>
                <a:cs typeface="+mn-lt"/>
              </a:rPr>
              <a:t>Dajte</a:t>
            </a:r>
            <a:r>
              <a:rPr lang="en-US" sz="2800" dirty="0">
                <a:ea typeface="+mn-lt"/>
                <a:cs typeface="+mn-lt"/>
              </a:rPr>
              <a:t> mu </a:t>
            </a:r>
            <a:r>
              <a:rPr lang="en-US" sz="2800" b="1" dirty="0">
                <a:ea typeface="+mn-lt"/>
                <a:cs typeface="+mn-lt"/>
              </a:rPr>
              <a:t>lek </a:t>
            </a:r>
            <a:r>
              <a:rPr lang="en-US" sz="2800" dirty="0" err="1">
                <a:ea typeface="+mn-lt"/>
                <a:cs typeface="+mn-lt"/>
              </a:rPr>
              <a:t>ako</a:t>
            </a:r>
            <a:r>
              <a:rPr lang="en-US" sz="2800" dirty="0">
                <a:ea typeface="+mn-lt"/>
                <a:cs typeface="+mn-lt"/>
              </a:rPr>
              <a:t> ga </a:t>
            </a:r>
            <a:r>
              <a:rPr lang="en-US" sz="2800" dirty="0" err="1">
                <a:ea typeface="+mn-lt"/>
                <a:cs typeface="+mn-lt"/>
              </a:rPr>
              <a:t>ima</a:t>
            </a:r>
            <a:r>
              <a:rPr lang="en-US" sz="2800" dirty="0">
                <a:ea typeface="+mn-lt"/>
                <a:cs typeface="+mn-lt"/>
              </a:rPr>
              <a:t>,</a:t>
            </a:r>
            <a:endParaRPr lang="en-US" sz="28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err="1">
                <a:ea typeface="+mn-lt"/>
                <a:cs typeface="+mn-lt"/>
              </a:rPr>
              <a:t>Konstantno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proveravajte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disanje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puls</a:t>
            </a:r>
            <a:r>
              <a:rPr lang="en-US" sz="2800" dirty="0">
                <a:ea typeface="+mn-lt"/>
                <a:cs typeface="+mn-lt"/>
              </a:rPr>
              <a:t> (</a:t>
            </a:r>
            <a:r>
              <a:rPr lang="en-US" sz="2800" dirty="0" err="1">
                <a:ea typeface="+mn-lt"/>
                <a:cs typeface="+mn-lt"/>
              </a:rPr>
              <a:t>primeniti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b="1" dirty="0">
                <a:ea typeface="+mn-lt"/>
                <a:cs typeface="+mn-lt"/>
              </a:rPr>
              <a:t>KPR </a:t>
            </a:r>
            <a:r>
              <a:rPr lang="en-US" sz="2800" dirty="0" err="1">
                <a:ea typeface="+mn-lt"/>
                <a:cs typeface="+mn-lt"/>
              </a:rPr>
              <a:t>ako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dođe</a:t>
            </a:r>
            <a:r>
              <a:rPr lang="en-US" sz="2800" dirty="0">
                <a:ea typeface="+mn-lt"/>
                <a:cs typeface="+mn-lt"/>
              </a:rPr>
              <a:t> do </a:t>
            </a:r>
            <a:r>
              <a:rPr lang="en-US" sz="2800" dirty="0" err="1">
                <a:ea typeface="+mn-lt"/>
                <a:cs typeface="+mn-lt"/>
              </a:rPr>
              <a:t>naglog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srčanog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zastoja</a:t>
            </a:r>
            <a:r>
              <a:rPr lang="en-US" sz="2800" dirty="0">
                <a:ea typeface="+mn-lt"/>
                <a:cs typeface="+mn-lt"/>
              </a:rPr>
              <a:t>).</a:t>
            </a:r>
            <a:endParaRPr lang="en-US" sz="2800" dirty="0">
              <a:cs typeface="Calibri"/>
            </a:endParaRPr>
          </a:p>
          <a:p>
            <a:pPr algn="l"/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88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94BFF-EB92-5323-7CC6-31C3EDDF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Stanja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EC956F19-8F6E-B20A-69A6-1ED80EE224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9639899"/>
              </p:ext>
            </p:extLst>
          </p:nvPr>
        </p:nvGraphicFramePr>
        <p:xfrm>
          <a:off x="535689" y="2885462"/>
          <a:ext cx="8352240" cy="1371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120">
                  <a:extLst>
                    <a:ext uri="{9D8B030D-6E8A-4147-A177-3AD203B41FA5}">
                      <a16:colId xmlns:a16="http://schemas.microsoft.com/office/drawing/2014/main" xmlns="" val="1687834590"/>
                    </a:ext>
                  </a:extLst>
                </a:gridCol>
                <a:gridCol w="4176120">
                  <a:extLst>
                    <a:ext uri="{9D8B030D-6E8A-4147-A177-3AD203B41FA5}">
                      <a16:colId xmlns:a16="http://schemas.microsoft.com/office/drawing/2014/main" xmlns="" val="3680887843"/>
                    </a:ext>
                  </a:extLst>
                </a:gridCol>
              </a:tblGrid>
              <a:tr h="272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HIPOGLIKEMIJA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HIPERGLIKEMIJA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7472205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Slabost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vrtoglavica</a:t>
                      </a:r>
                      <a:endParaRPr lang="en-US" dirty="0" err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Povraćanje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0107885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Osećaj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gladi</a:t>
                      </a:r>
                      <a:endParaRPr lang="en-US" dirty="0" err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Osećaj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žeđi</a:t>
                      </a:r>
                      <a:endParaRPr lang="en-US" b="1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2234468"/>
                  </a:ext>
                </a:extLst>
              </a:tr>
              <a:tr h="282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Preznojavanje</a:t>
                      </a:r>
                      <a:endParaRPr lang="en-US" dirty="0" err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Suva </a:t>
                      </a:r>
                      <a:r>
                        <a:rPr lang="en-US" sz="1200" b="1" err="1">
                          <a:effectLst/>
                        </a:rPr>
                        <a:t>ružičasta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err="1">
                          <a:effectLst/>
                        </a:rPr>
                        <a:t>koža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8379070"/>
                  </a:ext>
                </a:extLst>
              </a:tr>
              <a:tr h="272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err="1">
                          <a:solidFill>
                            <a:schemeClr val="tx1"/>
                          </a:solidFill>
                          <a:effectLst/>
                        </a:rPr>
                        <a:t>Promena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  <a:effectLst/>
                        </a:rPr>
                        <a:t>ponašanja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  <a:effectLst/>
                        </a:rPr>
                        <a:t>agresivnost</a:t>
                      </a:r>
                      <a:endParaRPr lang="en-US" err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err="1">
                          <a:effectLst/>
                        </a:rPr>
                        <a:t>Otežano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err="1">
                          <a:effectLst/>
                        </a:rPr>
                        <a:t>disanje</a:t>
                      </a:r>
                      <a:endParaRPr lang="en-US" b="1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104400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F49BC4-D9E0-11A0-7D56-D1EBDD89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512E3F-A1F4-58E4-4811-D4C239D019E5}"/>
              </a:ext>
            </a:extLst>
          </p:cNvPr>
          <p:cNvSpPr txBox="1"/>
          <p:nvPr/>
        </p:nvSpPr>
        <p:spPr>
          <a:xfrm>
            <a:off x="531765" y="1326469"/>
            <a:ext cx="8482727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Open Sans"/>
                <a:ea typeface="Open Sans"/>
                <a:cs typeface="Open Sans"/>
              </a:rPr>
              <a:t> </a:t>
            </a:r>
            <a:r>
              <a:rPr lang="en-US" sz="2400" b="1" dirty="0" err="1">
                <a:latin typeface="Open Sans"/>
                <a:ea typeface="Open Sans"/>
                <a:cs typeface="Open Sans"/>
              </a:rPr>
              <a:t>Hipoglikemija</a:t>
            </a:r>
            <a:r>
              <a:rPr lang="en-US" sz="2400" b="1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predstavlja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povišeni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nivo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šećera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u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krvi</a:t>
            </a:r>
            <a:r>
              <a:rPr lang="en-US" sz="2400" dirty="0">
                <a:latin typeface="Open Sans"/>
                <a:ea typeface="Open Sans"/>
                <a:cs typeface="Open Sans"/>
              </a:rPr>
              <a:t>,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dok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b="1" dirty="0" err="1">
                <a:latin typeface="Open Sans"/>
                <a:ea typeface="Open Sans"/>
                <a:cs typeface="Open Sans"/>
              </a:rPr>
              <a:t>hiperglikemija</a:t>
            </a:r>
            <a:r>
              <a:rPr lang="en-US" sz="2400" b="1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predstavlja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povišeni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nivo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šećera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u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krvi</a:t>
            </a:r>
            <a:r>
              <a:rPr lang="en-US" sz="2400" dirty="0">
                <a:latin typeface="Open Sans"/>
                <a:ea typeface="Open Sans"/>
                <a:cs typeface="Open Sans"/>
              </a:rPr>
              <a:t>.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Znaci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za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prepoznavanje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ovih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stanja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su</a:t>
            </a:r>
            <a:r>
              <a:rPr lang="en-US" sz="2400" dirty="0">
                <a:latin typeface="Open Sans"/>
                <a:ea typeface="Open Sans"/>
                <a:cs typeface="Open Sans"/>
              </a:rPr>
              <a:t>:</a:t>
            </a:r>
          </a:p>
          <a:p>
            <a:endParaRPr lang="en-US" sz="2400" dirty="0">
              <a:latin typeface="Open Sans"/>
              <a:ea typeface="Open Sans"/>
              <a:cs typeface="Open Sans"/>
            </a:endParaRPr>
          </a:p>
          <a:p>
            <a:endParaRPr lang="en-US" sz="2400" dirty="0">
              <a:latin typeface="Open Sans"/>
              <a:ea typeface="Open Sans"/>
              <a:cs typeface="Open Sans"/>
            </a:endParaRPr>
          </a:p>
          <a:p>
            <a:endParaRPr lang="en-US" sz="2400" dirty="0">
              <a:latin typeface="Open Sans"/>
              <a:ea typeface="Open Sans"/>
              <a:cs typeface="Open Sans"/>
            </a:endParaRPr>
          </a:p>
          <a:p>
            <a:endParaRPr lang="en-US" sz="2400" dirty="0">
              <a:latin typeface="Open Sans"/>
              <a:ea typeface="Open Sans"/>
              <a:cs typeface="Open Sans"/>
            </a:endParaRPr>
          </a:p>
          <a:p>
            <a:endParaRPr lang="en-US" sz="2400" dirty="0">
              <a:latin typeface="Open Sans"/>
              <a:ea typeface="Open Sans"/>
              <a:cs typeface="Open Sans"/>
            </a:endParaRPr>
          </a:p>
          <a:p>
            <a:endParaRPr lang="en-US" sz="2400" dirty="0">
              <a:latin typeface="Open Sans"/>
              <a:ea typeface="Open Sans"/>
              <a:cs typeface="Open Sans"/>
            </a:endParaRPr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Mere </a:t>
            </a:r>
            <a:r>
              <a:rPr lang="en-US" sz="2400" err="1">
                <a:latin typeface="Open Sans"/>
                <a:ea typeface="Open Sans"/>
                <a:cs typeface="Open Sans"/>
              </a:rPr>
              <a:t>prve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err="1">
                <a:latin typeface="Open Sans"/>
                <a:ea typeface="Open Sans"/>
                <a:cs typeface="Open Sans"/>
              </a:rPr>
              <a:t>pomoći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err="1">
                <a:latin typeface="Open Sans"/>
                <a:ea typeface="Open Sans"/>
                <a:cs typeface="Open Sans"/>
              </a:rPr>
              <a:t>kod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oba </a:t>
            </a:r>
            <a:r>
              <a:rPr lang="en-US" sz="2400" err="1">
                <a:latin typeface="Open Sans"/>
                <a:ea typeface="Open Sans"/>
                <a:cs typeface="Open Sans"/>
              </a:rPr>
              <a:t>stanja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err="1">
                <a:latin typeface="Open Sans"/>
                <a:ea typeface="Open Sans"/>
                <a:cs typeface="Open Sans"/>
              </a:rPr>
              <a:t>su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err="1">
                <a:latin typeface="Open Sans"/>
                <a:ea typeface="Open Sans"/>
                <a:cs typeface="Open Sans"/>
              </a:rPr>
              <a:t>isti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(</a:t>
            </a:r>
            <a:r>
              <a:rPr lang="en-US" sz="2400" err="1">
                <a:latin typeface="Open Sans"/>
                <a:ea typeface="Open Sans"/>
                <a:cs typeface="Open Sans"/>
              </a:rPr>
              <a:t>pogotovo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err="1">
                <a:latin typeface="Open Sans"/>
                <a:ea typeface="Open Sans"/>
                <a:cs typeface="Open Sans"/>
              </a:rPr>
              <a:t>kad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err="1">
                <a:latin typeface="Open Sans"/>
                <a:ea typeface="Open Sans"/>
                <a:cs typeface="Open Sans"/>
              </a:rPr>
              <a:t>niste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err="1">
                <a:latin typeface="Open Sans"/>
                <a:ea typeface="Open Sans"/>
                <a:cs typeface="Open Sans"/>
              </a:rPr>
              <a:t>sigurni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err="1">
                <a:latin typeface="Open Sans"/>
                <a:ea typeface="Open Sans"/>
                <a:cs typeface="Open Sans"/>
              </a:rPr>
              <a:t>koje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err="1">
                <a:latin typeface="Open Sans"/>
                <a:ea typeface="Open Sans"/>
                <a:cs typeface="Open Sans"/>
              </a:rPr>
              <a:t>stanje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je u </a:t>
            </a:r>
            <a:r>
              <a:rPr lang="en-US" sz="2400" err="1">
                <a:latin typeface="Open Sans"/>
                <a:ea typeface="Open Sans"/>
                <a:cs typeface="Open Sans"/>
              </a:rPr>
              <a:t>pitanju</a:t>
            </a:r>
            <a:r>
              <a:rPr lang="en-US" sz="2400" dirty="0">
                <a:latin typeface="Open Sans"/>
                <a:ea typeface="Open Sans"/>
                <a:cs typeface="Open Sans"/>
              </a:rPr>
              <a:t>) a to je da </a:t>
            </a:r>
            <a:r>
              <a:rPr lang="en-US" sz="2400" err="1">
                <a:latin typeface="Open Sans"/>
                <a:ea typeface="Open Sans"/>
                <a:cs typeface="Open Sans"/>
              </a:rPr>
              <a:t>osobi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date </a:t>
            </a:r>
            <a:r>
              <a:rPr lang="en-US" sz="2400" err="1">
                <a:latin typeface="Open Sans"/>
                <a:ea typeface="Open Sans"/>
                <a:cs typeface="Open Sans"/>
              </a:rPr>
              <a:t>nešto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err="1">
                <a:latin typeface="Open Sans"/>
                <a:ea typeface="Open Sans"/>
                <a:cs typeface="Open Sans"/>
              </a:rPr>
              <a:t>slatko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err="1">
                <a:latin typeface="Open Sans"/>
                <a:ea typeface="Open Sans"/>
                <a:cs typeface="Open Sans"/>
              </a:rPr>
              <a:t>i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err="1">
                <a:latin typeface="Open Sans"/>
                <a:ea typeface="Open Sans"/>
                <a:cs typeface="Open Sans"/>
              </a:rPr>
              <a:t>vode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err="1">
                <a:latin typeface="Open Sans"/>
                <a:ea typeface="Open Sans"/>
                <a:cs typeface="Open Sans"/>
              </a:rPr>
              <a:t>i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err="1">
                <a:latin typeface="Open Sans"/>
                <a:ea typeface="Open Sans"/>
                <a:cs typeface="Open Sans"/>
              </a:rPr>
              <a:t>potražite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err="1">
                <a:latin typeface="Open Sans"/>
                <a:ea typeface="Open Sans"/>
                <a:cs typeface="Open Sans"/>
              </a:rPr>
              <a:t>medicinsku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</a:t>
            </a:r>
            <a:r>
              <a:rPr lang="en-US" sz="2400" err="1">
                <a:latin typeface="Open Sans"/>
                <a:ea typeface="Open Sans"/>
                <a:cs typeface="Open Sans"/>
              </a:rPr>
              <a:t>pomoć</a:t>
            </a:r>
            <a:r>
              <a:rPr lang="en-US" sz="2400" dirty="0">
                <a:latin typeface="Open Sans"/>
                <a:ea typeface="Open Sans"/>
                <a:cs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83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2AF79-973B-97BF-DF37-3AE368515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Stanja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F44AF8-8507-CEEB-8695-6EBCC9A52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8089" cy="46142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b="1" dirty="0" err="1">
                <a:ea typeface="+mn-lt"/>
                <a:cs typeface="+mn-lt"/>
              </a:rPr>
              <a:t>Sunčanica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dirty="0">
                <a:ea typeface="+mn-lt"/>
                <a:cs typeface="+mn-lt"/>
              </a:rPr>
              <a:t>je </a:t>
            </a:r>
            <a:r>
              <a:rPr lang="en-US" sz="1800" dirty="0" err="1">
                <a:ea typeface="+mn-lt"/>
                <a:cs typeface="+mn-lt"/>
              </a:rPr>
              <a:t>stanje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koje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nastaje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kao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posledica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prekomerne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izloženosti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suncu</a:t>
            </a:r>
            <a:r>
              <a:rPr lang="en-US" sz="1800" dirty="0">
                <a:ea typeface="+mn-lt"/>
                <a:cs typeface="+mn-lt"/>
              </a:rPr>
              <a:t>. </a:t>
            </a:r>
            <a:r>
              <a:rPr lang="en-US" sz="1800" dirty="0" err="1">
                <a:ea typeface="+mn-lt"/>
                <a:cs typeface="+mn-lt"/>
              </a:rPr>
              <a:t>Karakteriše</a:t>
            </a:r>
            <a:r>
              <a:rPr lang="en-US" sz="1800" dirty="0">
                <a:ea typeface="+mn-lt"/>
                <a:cs typeface="+mn-lt"/>
              </a:rPr>
              <a:t> je </a:t>
            </a:r>
            <a:r>
              <a:rPr lang="en-US" sz="1800" dirty="0" err="1">
                <a:ea typeface="+mn-lt"/>
                <a:cs typeface="+mn-lt"/>
              </a:rPr>
              <a:t>crvena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oznojana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koža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mučnina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vrtoglavica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itd</a:t>
            </a:r>
            <a:r>
              <a:rPr lang="en-US" sz="1800" dirty="0">
                <a:ea typeface="+mn-lt"/>
                <a:cs typeface="+mn-lt"/>
              </a:rPr>
              <a:t>.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Toplotni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udar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nastaje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kao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posledica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dužeg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boravka</a:t>
            </a:r>
            <a:r>
              <a:rPr lang="en-US" sz="1800" dirty="0">
                <a:ea typeface="+mn-lt"/>
                <a:cs typeface="+mn-lt"/>
              </a:rPr>
              <a:t> u </a:t>
            </a:r>
            <a:r>
              <a:rPr lang="en-US" sz="1800" dirty="0" err="1">
                <a:ea typeface="+mn-lt"/>
                <a:cs typeface="+mn-lt"/>
              </a:rPr>
              <a:t>pregrejanoj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srediti</a:t>
            </a:r>
            <a:r>
              <a:rPr lang="en-US" sz="1800" dirty="0">
                <a:ea typeface="+mn-lt"/>
                <a:cs typeface="+mn-lt"/>
              </a:rPr>
              <a:t> (</a:t>
            </a:r>
            <a:r>
              <a:rPr lang="en-US" sz="1800" dirty="0" err="1">
                <a:ea typeface="+mn-lt"/>
                <a:cs typeface="+mn-lt"/>
              </a:rPr>
              <a:t>štator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ili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neka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zatvorena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prostorija</a:t>
            </a:r>
            <a:r>
              <a:rPr lang="en-US" sz="1800" dirty="0">
                <a:ea typeface="+mn-lt"/>
                <a:cs typeface="+mn-lt"/>
              </a:rPr>
              <a:t>). </a:t>
            </a:r>
            <a:r>
              <a:rPr lang="en-US" sz="1800" dirty="0" err="1">
                <a:ea typeface="+mn-lt"/>
                <a:cs typeface="+mn-lt"/>
              </a:rPr>
              <a:t>Karatketistiše</a:t>
            </a:r>
            <a:r>
              <a:rPr lang="en-US" sz="1800" dirty="0">
                <a:ea typeface="+mn-lt"/>
                <a:cs typeface="+mn-lt"/>
              </a:rPr>
              <a:t> ga </a:t>
            </a:r>
            <a:r>
              <a:rPr lang="en-US" sz="1800" dirty="0" err="1">
                <a:ea typeface="+mn-lt"/>
                <a:cs typeface="+mn-lt"/>
              </a:rPr>
              <a:t>crvenilo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kože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povišena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telesna</a:t>
            </a:r>
            <a:r>
              <a:rPr lang="en-US" sz="1800" dirty="0">
                <a:ea typeface="+mn-lt"/>
                <a:cs typeface="+mn-lt"/>
              </a:rPr>
              <a:t> temperature, </a:t>
            </a:r>
            <a:r>
              <a:rPr lang="en-US" sz="1800" u="sng" dirty="0" err="1">
                <a:ea typeface="+mn-lt"/>
                <a:cs typeface="+mn-lt"/>
              </a:rPr>
              <a:t>nije</a:t>
            </a:r>
            <a:r>
              <a:rPr lang="en-US" sz="1800" u="sng" dirty="0">
                <a:ea typeface="+mn-lt"/>
                <a:cs typeface="+mn-lt"/>
              </a:rPr>
              <a:t> </a:t>
            </a:r>
            <a:r>
              <a:rPr lang="en-US" sz="1800" u="sng" dirty="0" err="1">
                <a:ea typeface="+mn-lt"/>
                <a:cs typeface="+mn-lt"/>
              </a:rPr>
              <a:t>prisutno</a:t>
            </a:r>
            <a:r>
              <a:rPr lang="en-US" sz="1800" u="sng" dirty="0">
                <a:ea typeface="+mn-lt"/>
                <a:cs typeface="+mn-lt"/>
              </a:rPr>
              <a:t> </a:t>
            </a:r>
            <a:r>
              <a:rPr lang="en-US" sz="1800" u="sng" dirty="0" err="1">
                <a:ea typeface="+mn-lt"/>
                <a:cs typeface="+mn-lt"/>
              </a:rPr>
              <a:t>znojenje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može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doći</a:t>
            </a:r>
            <a:r>
              <a:rPr lang="en-US" sz="1800" dirty="0">
                <a:ea typeface="+mn-lt"/>
                <a:cs typeface="+mn-lt"/>
              </a:rPr>
              <a:t> do </a:t>
            </a:r>
            <a:r>
              <a:rPr lang="en-US" sz="1800" dirty="0" err="1">
                <a:ea typeface="+mn-lt"/>
                <a:cs typeface="+mn-lt"/>
              </a:rPr>
              <a:t>dezorijentisanosti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ili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poremećaja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svesti</a:t>
            </a:r>
            <a:r>
              <a:rPr lang="en-US" sz="1800" dirty="0">
                <a:ea typeface="+mn-lt"/>
                <a:cs typeface="+mn-lt"/>
              </a:rPr>
              <a:t>.</a:t>
            </a:r>
            <a:endParaRPr lang="en-US" sz="1800">
              <a:cs typeface="Calibri"/>
            </a:endParaRPr>
          </a:p>
          <a:p>
            <a:pPr>
              <a:buNone/>
            </a:pPr>
            <a:r>
              <a:rPr lang="en-US" sz="1800" dirty="0">
                <a:ea typeface="+mn-lt"/>
                <a:cs typeface="+mn-lt"/>
              </a:rPr>
              <a:t>Mere </a:t>
            </a:r>
            <a:r>
              <a:rPr lang="en-US" sz="1800" dirty="0" err="1">
                <a:ea typeface="+mn-lt"/>
                <a:cs typeface="+mn-lt"/>
              </a:rPr>
              <a:t>prve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pomoći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su</a:t>
            </a:r>
            <a:r>
              <a:rPr lang="en-US" sz="1800" dirty="0">
                <a:ea typeface="+mn-lt"/>
                <a:cs typeface="+mn-lt"/>
              </a:rPr>
              <a:t>:</a:t>
            </a:r>
            <a:endParaRPr lang="en-US" sz="180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800" dirty="0" err="1">
                <a:ea typeface="+mn-lt"/>
                <a:cs typeface="+mn-lt"/>
              </a:rPr>
              <a:t>Osobu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sklonite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sa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sunca</a:t>
            </a:r>
            <a:r>
              <a:rPr lang="en-US" sz="1800" b="1" dirty="0">
                <a:ea typeface="+mn-lt"/>
                <a:cs typeface="+mn-lt"/>
              </a:rPr>
              <a:t> u </a:t>
            </a:r>
            <a:r>
              <a:rPr lang="en-US" sz="1800" b="1" dirty="0" err="1">
                <a:ea typeface="+mn-lt"/>
                <a:cs typeface="+mn-lt"/>
              </a:rPr>
              <a:t>hlad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ili</a:t>
            </a:r>
            <a:r>
              <a:rPr lang="en-US" sz="1800" b="1" dirty="0">
                <a:ea typeface="+mn-lt"/>
                <a:cs typeface="+mn-lt"/>
              </a:rPr>
              <a:t> je </a:t>
            </a:r>
            <a:r>
              <a:rPr lang="en-US" sz="1800" b="1" dirty="0" err="1">
                <a:ea typeface="+mn-lt"/>
                <a:cs typeface="+mn-lt"/>
              </a:rPr>
              <a:t>izvedite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iz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tople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prostorije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oslobodite</a:t>
            </a:r>
            <a:r>
              <a:rPr lang="en-US" sz="1800" dirty="0">
                <a:ea typeface="+mn-lt"/>
                <a:cs typeface="+mn-lt"/>
              </a:rPr>
              <a:t> je </a:t>
            </a:r>
            <a:r>
              <a:rPr lang="en-US" sz="1800" dirty="0" err="1">
                <a:ea typeface="+mn-lt"/>
                <a:cs typeface="+mn-lt"/>
              </a:rPr>
              <a:t>tesne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odeće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obuće</a:t>
            </a:r>
            <a:r>
              <a:rPr lang="en-US" sz="1800" dirty="0">
                <a:ea typeface="+mn-lt"/>
                <a:cs typeface="+mn-lt"/>
              </a:rPr>
              <a:t>,</a:t>
            </a:r>
            <a:endParaRPr lang="en-US" sz="180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800" dirty="0" err="1">
                <a:ea typeface="+mn-lt"/>
                <a:cs typeface="+mn-lt"/>
              </a:rPr>
              <a:t>Postavite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osobu</a:t>
            </a:r>
            <a:r>
              <a:rPr lang="en-US" sz="1800" dirty="0">
                <a:ea typeface="+mn-lt"/>
                <a:cs typeface="+mn-lt"/>
              </a:rPr>
              <a:t> u </a:t>
            </a:r>
            <a:r>
              <a:rPr lang="en-US" sz="1800" b="1" dirty="0" err="1">
                <a:ea typeface="+mn-lt"/>
                <a:cs typeface="+mn-lt"/>
              </a:rPr>
              <a:t>odgovarajući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položaj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dirty="0">
                <a:ea typeface="+mn-lt"/>
                <a:cs typeface="+mn-lt"/>
              </a:rPr>
              <a:t>(</a:t>
            </a:r>
            <a:r>
              <a:rPr lang="en-US" sz="1800" dirty="0" err="1">
                <a:ea typeface="+mn-lt"/>
                <a:cs typeface="+mn-lt"/>
              </a:rPr>
              <a:t>sedeći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ili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ležeći-ako</a:t>
            </a:r>
            <a:r>
              <a:rPr lang="en-US" sz="1800" dirty="0">
                <a:ea typeface="+mn-lt"/>
                <a:cs typeface="+mn-lt"/>
              </a:rPr>
              <a:t> se </a:t>
            </a:r>
            <a:r>
              <a:rPr lang="en-US" sz="1800" dirty="0" err="1">
                <a:ea typeface="+mn-lt"/>
                <a:cs typeface="+mn-lt"/>
              </a:rPr>
              <a:t>žali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vrtoglavicu</a:t>
            </a:r>
            <a:r>
              <a:rPr lang="en-US" sz="1800" dirty="0">
                <a:ea typeface="+mn-lt"/>
                <a:cs typeface="+mn-lt"/>
              </a:rPr>
              <a:t>),</a:t>
            </a:r>
            <a:endParaRPr lang="en-US" sz="180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Ako se </a:t>
            </a:r>
            <a:r>
              <a:rPr lang="en-US" sz="1800" dirty="0" err="1">
                <a:ea typeface="+mn-lt"/>
                <a:cs typeface="+mn-lt"/>
              </a:rPr>
              <a:t>osoba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žali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mučninu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dajte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joj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kesu</a:t>
            </a:r>
            <a:r>
              <a:rPr lang="en-US" sz="1800" b="1" dirty="0">
                <a:ea typeface="+mn-lt"/>
                <a:cs typeface="+mn-lt"/>
              </a:rPr>
              <a:t> u </a:t>
            </a:r>
            <a:r>
              <a:rPr lang="en-US" sz="1800" b="1" dirty="0" err="1">
                <a:ea typeface="+mn-lt"/>
                <a:cs typeface="+mn-lt"/>
              </a:rPr>
              <a:t>koju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može</a:t>
            </a:r>
            <a:r>
              <a:rPr lang="en-US" sz="1800" b="1" dirty="0">
                <a:ea typeface="+mn-lt"/>
                <a:cs typeface="+mn-lt"/>
              </a:rPr>
              <a:t> da </a:t>
            </a:r>
            <a:r>
              <a:rPr lang="en-US" sz="1800" b="1" dirty="0" err="1">
                <a:ea typeface="+mn-lt"/>
                <a:cs typeface="+mn-lt"/>
              </a:rPr>
              <a:t>povraća</a:t>
            </a:r>
            <a:r>
              <a:rPr lang="en-US" sz="1800" dirty="0">
                <a:ea typeface="+mn-lt"/>
                <a:cs typeface="+mn-lt"/>
              </a:rPr>
              <a:t>,</a:t>
            </a:r>
            <a:endParaRPr lang="en-US" sz="180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800" dirty="0" err="1">
                <a:ea typeface="+mn-lt"/>
                <a:cs typeface="+mn-lt"/>
              </a:rPr>
              <a:t>Postepeno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hladite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osobu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npr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mokrom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trouglom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maramom</a:t>
            </a:r>
            <a:r>
              <a:rPr lang="en-US" sz="1800" dirty="0">
                <a:ea typeface="+mn-lt"/>
                <a:cs typeface="+mn-lt"/>
              </a:rPr>
              <a:t>,</a:t>
            </a:r>
            <a:endParaRPr lang="en-US" sz="180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800" dirty="0" err="1">
                <a:ea typeface="+mn-lt"/>
                <a:cs typeface="+mn-lt"/>
              </a:rPr>
              <a:t>Ukoliko</a:t>
            </a:r>
            <a:r>
              <a:rPr lang="en-US" sz="1800" dirty="0">
                <a:ea typeface="+mn-lt"/>
                <a:cs typeface="+mn-lt"/>
              </a:rPr>
              <a:t> se </a:t>
            </a:r>
            <a:r>
              <a:rPr lang="en-US" sz="1800" dirty="0" err="1">
                <a:ea typeface="+mn-lt"/>
                <a:cs typeface="+mn-lt"/>
              </a:rPr>
              <a:t>osoba</a:t>
            </a:r>
            <a:r>
              <a:rPr lang="en-US" sz="1800" dirty="0">
                <a:ea typeface="+mn-lt"/>
                <a:cs typeface="+mn-lt"/>
              </a:rPr>
              <a:t> ne </a:t>
            </a:r>
            <a:r>
              <a:rPr lang="en-US" sz="1800" dirty="0" err="1">
                <a:ea typeface="+mn-lt"/>
                <a:cs typeface="+mn-lt"/>
              </a:rPr>
              <a:t>žali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mučninu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možete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joj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dati</a:t>
            </a:r>
            <a:r>
              <a:rPr lang="en-US" sz="1800" b="1" dirty="0">
                <a:ea typeface="+mn-lt"/>
                <a:cs typeface="+mn-lt"/>
              </a:rPr>
              <a:t> po </a:t>
            </a:r>
            <a:r>
              <a:rPr lang="en-US" sz="1800" b="1" dirty="0" err="1">
                <a:ea typeface="+mn-lt"/>
                <a:cs typeface="+mn-lt"/>
              </a:rPr>
              <a:t>malo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vode</a:t>
            </a:r>
            <a:r>
              <a:rPr lang="en-US" sz="1800" dirty="0">
                <a:ea typeface="+mn-lt"/>
                <a:cs typeface="+mn-lt"/>
              </a:rPr>
              <a:t> (</a:t>
            </a:r>
            <a:r>
              <a:rPr lang="en-US" sz="1800" dirty="0" err="1">
                <a:ea typeface="+mn-lt"/>
                <a:cs typeface="+mn-lt"/>
              </a:rPr>
              <a:t>mali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gutljaji</a:t>
            </a:r>
            <a:r>
              <a:rPr lang="en-US" sz="1800" dirty="0">
                <a:ea typeface="+mn-lt"/>
                <a:cs typeface="+mn-lt"/>
              </a:rPr>
              <a:t> da se ne bi </a:t>
            </a:r>
            <a:r>
              <a:rPr lang="en-US" sz="1800" dirty="0" err="1">
                <a:ea typeface="+mn-lt"/>
                <a:cs typeface="+mn-lt"/>
              </a:rPr>
              <a:t>izazvalo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povraćanje</a:t>
            </a:r>
            <a:r>
              <a:rPr lang="en-US" sz="1800" dirty="0">
                <a:ea typeface="+mn-lt"/>
                <a:cs typeface="+mn-lt"/>
              </a:rPr>
              <a:t>),</a:t>
            </a:r>
            <a:endParaRPr lang="en-US" sz="180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1800" dirty="0">
                <a:ea typeface="+mn-lt"/>
                <a:cs typeface="+mn-lt"/>
              </a:rPr>
              <a:t>U </a:t>
            </a:r>
            <a:r>
              <a:rPr lang="en-US" sz="1800" dirty="0" err="1">
                <a:ea typeface="+mn-lt"/>
                <a:cs typeface="+mn-lt"/>
              </a:rPr>
              <a:t>slučaju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toplotnog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udara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težeg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oblika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sunčanice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obezbedite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povređenom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b="1" dirty="0">
                <a:ea typeface="+mn-lt"/>
                <a:cs typeface="+mn-lt"/>
              </a:rPr>
              <a:t>transport </a:t>
            </a:r>
            <a:r>
              <a:rPr lang="en-US" sz="1800" dirty="0">
                <a:ea typeface="+mn-lt"/>
                <a:cs typeface="+mn-lt"/>
              </a:rPr>
              <a:t>u </a:t>
            </a:r>
            <a:r>
              <a:rPr lang="en-US" sz="1800" dirty="0" err="1">
                <a:ea typeface="+mn-lt"/>
                <a:cs typeface="+mn-lt"/>
              </a:rPr>
              <a:t>zdravstvenu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ustanovu</a:t>
            </a:r>
            <a:r>
              <a:rPr lang="en-US" sz="1800" dirty="0">
                <a:ea typeface="+mn-lt"/>
                <a:cs typeface="+mn-lt"/>
              </a:rPr>
              <a:t>.</a:t>
            </a:r>
            <a:endParaRPr lang="en-US" sz="180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4E30C8-DCF4-DD53-16CB-8C47EF61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727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518741-0DE9-3E99-71A6-054623E4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Open Sans"/>
                <a:ea typeface="Open Sans"/>
                <a:cs typeface="Open Sans"/>
              </a:rPr>
              <a:t>Postupak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na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mestu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nesreće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3212B9-57DD-A81F-F8D9-12E7821A0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GB" dirty="0" err="1">
                <a:ea typeface="+mn-lt"/>
                <a:cs typeface="+mn-lt"/>
              </a:rPr>
              <a:t>Ostanite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pribrani</a:t>
            </a:r>
            <a:r>
              <a:rPr lang="en-GB" b="1" dirty="0">
                <a:ea typeface="+mn-lt"/>
                <a:cs typeface="+mn-lt"/>
              </a:rPr>
              <a:t> </a:t>
            </a:r>
            <a:endParaRPr lang="en-US" b="1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GB" dirty="0" err="1">
                <a:ea typeface="+mn-lt"/>
                <a:cs typeface="+mn-lt"/>
              </a:rPr>
              <a:t>Procenite</a:t>
            </a:r>
            <a:r>
              <a:rPr lang="en-GB" dirty="0">
                <a:ea typeface="+mn-lt"/>
                <a:cs typeface="+mn-lt"/>
              </a:rPr>
              <a:t> da li je mesto </a:t>
            </a:r>
            <a:r>
              <a:rPr lang="en-GB" dirty="0" err="1">
                <a:ea typeface="+mn-lt"/>
                <a:cs typeface="+mn-lt"/>
              </a:rPr>
              <a:t>nesreće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bezbedno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dirty="0">
                <a:ea typeface="+mn-lt"/>
                <a:cs typeface="+mn-lt"/>
              </a:rPr>
              <a:t>I </a:t>
            </a:r>
            <a:r>
              <a:rPr lang="en-GB" dirty="0" err="1">
                <a:ea typeface="+mn-lt"/>
                <a:cs typeface="+mn-lt"/>
              </a:rPr>
              <a:t>otklonite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opasnosti</a:t>
            </a:r>
            <a:r>
              <a:rPr lang="en-GB" dirty="0">
                <a:ea typeface="+mn-lt"/>
                <a:cs typeface="+mn-lt"/>
              </a:rPr>
              <a:t> po vas I po </a:t>
            </a:r>
            <a:r>
              <a:rPr lang="en-GB" dirty="0" err="1">
                <a:ea typeface="+mn-lt"/>
                <a:cs typeface="+mn-lt"/>
              </a:rPr>
              <a:t>povređenog</a:t>
            </a:r>
            <a:endParaRPr lang="en-GB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GB" dirty="0" err="1">
                <a:ea typeface="+mn-lt"/>
                <a:cs typeface="+mn-lt"/>
              </a:rPr>
              <a:t>Procenite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stanje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povređenih</a:t>
            </a:r>
            <a:r>
              <a:rPr lang="en-GB" dirty="0">
                <a:ea typeface="+mn-lt"/>
                <a:cs typeface="+mn-lt"/>
              </a:rPr>
              <a:t> I da li je </a:t>
            </a:r>
            <a:r>
              <a:rPr lang="en-GB" dirty="0" err="1">
                <a:ea typeface="+mn-lt"/>
                <a:cs typeface="+mn-lt"/>
              </a:rPr>
              <a:t>nekome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život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ugrožen</a:t>
            </a:r>
            <a:r>
              <a:rPr lang="en-GB" dirty="0">
                <a:ea typeface="+mn-lt"/>
                <a:cs typeface="+mn-lt"/>
              </a:rPr>
              <a:t> </a:t>
            </a:r>
          </a:p>
          <a:p>
            <a:pPr marL="514350" indent="-514350">
              <a:buAutoNum type="arabicPeriod"/>
            </a:pPr>
            <a:r>
              <a:rPr lang="en-GB" b="1" dirty="0" err="1">
                <a:ea typeface="+mn-lt"/>
                <a:cs typeface="+mn-lt"/>
              </a:rPr>
              <a:t>Pomozite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najugroženijima</a:t>
            </a:r>
            <a:r>
              <a:rPr lang="en-GB" dirty="0">
                <a:ea typeface="+mn-lt"/>
                <a:cs typeface="+mn-lt"/>
              </a:rPr>
              <a:t> </a:t>
            </a:r>
          </a:p>
          <a:p>
            <a:pPr marL="514350" indent="-514350">
              <a:buAutoNum type="arabicPeriod"/>
            </a:pPr>
            <a:r>
              <a:rPr lang="en-GB" dirty="0" err="1">
                <a:ea typeface="+mn-lt"/>
                <a:cs typeface="+mn-lt"/>
              </a:rPr>
              <a:t>Pozovite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b="1" dirty="0">
                <a:ea typeface="+mn-lt"/>
                <a:cs typeface="+mn-lt"/>
              </a:rPr>
              <a:t>SHMP</a:t>
            </a:r>
          </a:p>
          <a:p>
            <a:pPr marL="514350" indent="-514350">
              <a:buAutoNum type="arabicPeriod"/>
            </a:pPr>
            <a:r>
              <a:rPr lang="en-GB" dirty="0" err="1">
                <a:ea typeface="+mn-lt"/>
                <a:cs typeface="+mn-lt"/>
              </a:rPr>
              <a:t>Pružite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dodatne</a:t>
            </a:r>
            <a:r>
              <a:rPr lang="en-GB" b="1" dirty="0">
                <a:ea typeface="+mn-lt"/>
                <a:cs typeface="+mn-lt"/>
              </a:rPr>
              <a:t> mere </a:t>
            </a:r>
            <a:r>
              <a:rPr lang="en-GB" b="1" dirty="0" err="1">
                <a:ea typeface="+mn-lt"/>
                <a:cs typeface="+mn-lt"/>
              </a:rPr>
              <a:t>prve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pomoći</a:t>
            </a:r>
            <a:r>
              <a:rPr lang="en-GB" dirty="0">
                <a:ea typeface="+mn-lt"/>
                <a:cs typeface="+mn-lt"/>
              </a:rPr>
              <a:t> do </a:t>
            </a:r>
            <a:r>
              <a:rPr lang="en-GB" dirty="0" err="1">
                <a:ea typeface="+mn-lt"/>
                <a:cs typeface="+mn-lt"/>
              </a:rPr>
              <a:t>dolaska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hitne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službe</a:t>
            </a:r>
            <a:r>
              <a:rPr lang="en-GB" dirty="0">
                <a:ea typeface="+mn-lt"/>
                <a:cs typeface="+mn-lt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82C069-B4C7-C1A3-F7F7-4EBF489B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17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206E0-52D0-1F89-C0E0-FED9F2DC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Open Sans"/>
                <a:ea typeface="Open Sans"/>
                <a:cs typeface="Open Sans"/>
              </a:rPr>
              <a:t>Postupak</a:t>
            </a:r>
            <a:r>
              <a:rPr lang="en-US">
                <a:latin typeface="Open Sans"/>
                <a:ea typeface="Open Sans"/>
                <a:cs typeface="Open Sans"/>
              </a:rPr>
              <a:t> </a:t>
            </a:r>
            <a:r>
              <a:rPr lang="en-US" err="1">
                <a:latin typeface="Open Sans"/>
                <a:ea typeface="Open Sans"/>
                <a:cs typeface="Open Sans"/>
              </a:rPr>
              <a:t>na</a:t>
            </a:r>
            <a:r>
              <a:rPr lang="en-US">
                <a:latin typeface="Open Sans"/>
                <a:ea typeface="Open Sans"/>
                <a:cs typeface="Open Sans"/>
              </a:rPr>
              <a:t> </a:t>
            </a:r>
            <a:r>
              <a:rPr lang="en-US" err="1">
                <a:latin typeface="Open Sans"/>
                <a:ea typeface="Open Sans"/>
                <a:cs typeface="Open Sans"/>
              </a:rPr>
              <a:t>mestu</a:t>
            </a:r>
            <a:r>
              <a:rPr lang="en-US">
                <a:latin typeface="Open Sans"/>
                <a:ea typeface="Open Sans"/>
                <a:cs typeface="Open Sans"/>
              </a:rPr>
              <a:t> </a:t>
            </a:r>
            <a:r>
              <a:rPr lang="en-US" err="1">
                <a:latin typeface="Open Sans"/>
                <a:ea typeface="Open Sans"/>
                <a:cs typeface="Open Sans"/>
              </a:rPr>
              <a:t>nesreće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5B355B-A088-0C1E-941D-BAD1DFFA2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Poziv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hitnim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službama</a:t>
            </a:r>
            <a:r>
              <a:rPr lang="en-US" dirty="0">
                <a:cs typeface="Calibri"/>
              </a:rPr>
              <a:t>:</a:t>
            </a:r>
          </a:p>
          <a:p>
            <a:pPr lvl="1"/>
            <a:r>
              <a:rPr lang="en-GB" dirty="0" err="1">
                <a:ea typeface="+mn-lt"/>
                <a:cs typeface="+mn-lt"/>
              </a:rPr>
              <a:t>Policija</a:t>
            </a:r>
            <a:r>
              <a:rPr lang="en-GB" dirty="0">
                <a:ea typeface="+mn-lt"/>
                <a:cs typeface="+mn-lt"/>
              </a:rPr>
              <a:t>          </a:t>
            </a:r>
            <a:r>
              <a:rPr lang="en-GB" sz="3600" b="1" dirty="0">
                <a:ea typeface="+mn-lt"/>
                <a:cs typeface="+mn-lt"/>
              </a:rPr>
              <a:t>192</a:t>
            </a:r>
            <a:endParaRPr lang="en-US" b="1" dirty="0">
              <a:cs typeface="Calibri"/>
            </a:endParaRPr>
          </a:p>
          <a:p>
            <a:pPr lvl="1"/>
            <a:r>
              <a:rPr lang="en-GB" dirty="0" err="1">
                <a:ea typeface="+mn-lt"/>
                <a:cs typeface="+mn-lt"/>
              </a:rPr>
              <a:t>Vatrogasci</a:t>
            </a:r>
            <a:r>
              <a:rPr lang="en-GB" dirty="0">
                <a:ea typeface="+mn-lt"/>
                <a:cs typeface="+mn-lt"/>
              </a:rPr>
              <a:t>    </a:t>
            </a:r>
            <a:r>
              <a:rPr lang="en-GB" sz="4000" b="1" dirty="0">
                <a:ea typeface="+mn-lt"/>
                <a:cs typeface="+mn-lt"/>
              </a:rPr>
              <a:t>193</a:t>
            </a:r>
            <a:endParaRPr lang="en-US" sz="4000">
              <a:cs typeface="Calibri"/>
            </a:endParaRPr>
          </a:p>
          <a:p>
            <a:pPr lvl="1"/>
            <a:r>
              <a:rPr lang="en-GB" dirty="0">
                <a:ea typeface="+mn-lt"/>
                <a:cs typeface="+mn-lt"/>
              </a:rPr>
              <a:t>SHMP            </a:t>
            </a:r>
            <a:r>
              <a:rPr lang="en-GB" sz="4000" b="1" dirty="0">
                <a:ea typeface="+mn-lt"/>
                <a:cs typeface="+mn-lt"/>
              </a:rPr>
              <a:t>194</a:t>
            </a:r>
            <a:endParaRPr lang="en-US" sz="4000" b="1" dirty="0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E34CB1-22C5-1BAB-B26E-3B48232D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180A3DF3-A028-6A39-1DEA-2C0EE48228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5390" y="1932744"/>
            <a:ext cx="2268993" cy="39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07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DA86C-7953-A42B-A51F-996D9DCA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Open Sans"/>
                <a:ea typeface="Open Sans"/>
                <a:cs typeface="Open Sans"/>
              </a:rPr>
              <a:t>Postupak</a:t>
            </a:r>
            <a:r>
              <a:rPr lang="en-US">
                <a:latin typeface="Open Sans"/>
                <a:ea typeface="Open Sans"/>
                <a:cs typeface="Open Sans"/>
              </a:rPr>
              <a:t> </a:t>
            </a:r>
            <a:r>
              <a:rPr lang="en-US" err="1">
                <a:latin typeface="Open Sans"/>
                <a:ea typeface="Open Sans"/>
                <a:cs typeface="Open Sans"/>
              </a:rPr>
              <a:t>na</a:t>
            </a:r>
            <a:r>
              <a:rPr lang="en-US">
                <a:latin typeface="Open Sans"/>
                <a:ea typeface="Open Sans"/>
                <a:cs typeface="Open Sans"/>
              </a:rPr>
              <a:t> </a:t>
            </a:r>
            <a:r>
              <a:rPr lang="en-US" err="1">
                <a:latin typeface="Open Sans"/>
                <a:ea typeface="Open Sans"/>
                <a:cs typeface="Open Sans"/>
              </a:rPr>
              <a:t>mestu</a:t>
            </a:r>
            <a:r>
              <a:rPr lang="en-US">
                <a:latin typeface="Open Sans"/>
                <a:ea typeface="Open Sans"/>
                <a:cs typeface="Open Sans"/>
              </a:rPr>
              <a:t> </a:t>
            </a:r>
            <a:r>
              <a:rPr lang="en-US" err="1">
                <a:latin typeface="Open Sans"/>
                <a:ea typeface="Open Sans"/>
                <a:cs typeface="Open Sans"/>
              </a:rPr>
              <a:t>nesreće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A3826A-356A-3CB1-91EE-6E2CC50FD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cs typeface="Calibri"/>
              </a:rPr>
              <a:t>Šta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treba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saopštiti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hitnim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službama</a:t>
            </a:r>
          </a:p>
          <a:p>
            <a:pPr lvl="1"/>
            <a:r>
              <a:rPr lang="en-US" err="1">
                <a:cs typeface="Calibri"/>
              </a:rPr>
              <a:t>Svoje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ime</a:t>
            </a:r>
            <a:r>
              <a:rPr lang="en-US">
                <a:cs typeface="Calibri"/>
              </a:rPr>
              <a:t> I </a:t>
            </a:r>
            <a:r>
              <a:rPr lang="en-US" err="1">
                <a:cs typeface="Calibri"/>
              </a:rPr>
              <a:t>prezime</a:t>
            </a:r>
          </a:p>
          <a:p>
            <a:pPr lvl="1"/>
            <a:r>
              <a:rPr lang="en-US" err="1">
                <a:cs typeface="Calibri"/>
              </a:rPr>
              <a:t>Šta</a:t>
            </a:r>
            <a:r>
              <a:rPr lang="en-US">
                <a:cs typeface="Calibri"/>
              </a:rPr>
              <a:t> se </a:t>
            </a:r>
            <a:r>
              <a:rPr lang="en-US" err="1">
                <a:cs typeface="Calibri"/>
              </a:rPr>
              <a:t>dogodilo</a:t>
            </a:r>
          </a:p>
          <a:p>
            <a:pPr lvl="1"/>
            <a:r>
              <a:rPr lang="en-US" err="1">
                <a:cs typeface="Calibri"/>
              </a:rPr>
              <a:t>Gde</a:t>
            </a:r>
            <a:r>
              <a:rPr lang="en-US">
                <a:cs typeface="Calibri"/>
              </a:rPr>
              <a:t> se </a:t>
            </a:r>
            <a:r>
              <a:rPr lang="en-US" err="1">
                <a:cs typeface="Calibri"/>
              </a:rPr>
              <a:t>dogodila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nesreća</a:t>
            </a:r>
          </a:p>
          <a:p>
            <a:pPr lvl="1"/>
            <a:r>
              <a:rPr lang="en-US" err="1">
                <a:cs typeface="Calibri"/>
              </a:rPr>
              <a:t>Broj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povređenih</a:t>
            </a:r>
            <a:r>
              <a:rPr lang="en-US">
                <a:cs typeface="Calibri"/>
              </a:rPr>
              <a:t> I </a:t>
            </a:r>
            <a:r>
              <a:rPr lang="en-US" err="1">
                <a:cs typeface="Calibri"/>
              </a:rPr>
              <a:t>njihove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povrede</a:t>
            </a:r>
          </a:p>
          <a:p>
            <a:pPr lvl="1"/>
            <a:r>
              <a:rPr lang="en-US" err="1">
                <a:cs typeface="Calibri"/>
              </a:rPr>
              <a:t>Potencijalni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rizici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koje</a:t>
            </a:r>
            <a:r>
              <a:rPr lang="en-US">
                <a:cs typeface="Calibri"/>
              </a:rPr>
              <a:t> ne </a:t>
            </a:r>
            <a:r>
              <a:rPr lang="en-US" err="1">
                <a:cs typeface="Calibri"/>
              </a:rPr>
              <a:t>možemo</a:t>
            </a:r>
            <a:r>
              <a:rPr lang="en-US">
                <a:cs typeface="Calibri"/>
              </a:rPr>
              <a:t> da </a:t>
            </a:r>
            <a:r>
              <a:rPr lang="en-US" err="1">
                <a:cs typeface="Calibri"/>
              </a:rPr>
              <a:t>otklonimo</a:t>
            </a:r>
          </a:p>
          <a:p>
            <a:pPr lvl="1"/>
            <a:r>
              <a:rPr lang="en-US" err="1">
                <a:cs typeface="Calibri"/>
              </a:rPr>
              <a:t>Naš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kontakt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telefon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83A3CF-B0FD-979E-24BB-0A0CFF8A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85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C4FD8-8DE9-72BE-FE52-8130C898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297" y="693391"/>
            <a:ext cx="4176464" cy="699896"/>
          </a:xfrm>
        </p:spPr>
        <p:txBody>
          <a:bodyPr/>
          <a:lstStyle/>
          <a:p>
            <a:r>
              <a:rPr lang="en-GB" dirty="0" err="1">
                <a:latin typeface="Open Sans"/>
                <a:ea typeface="Open Sans"/>
                <a:cs typeface="Open Sans"/>
              </a:rPr>
              <a:t>Sredstva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za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pružanje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prve</a:t>
            </a:r>
            <a:r>
              <a:rPr lang="en-GB" dirty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>
                <a:latin typeface="Open Sans"/>
                <a:ea typeface="Open Sans"/>
                <a:cs typeface="Open Sans"/>
              </a:rPr>
              <a:t>pomoći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4F8E7-F8A4-E88D-C7DC-4671C740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DA922D-D5F6-1C17-04DD-48096EB11263}"/>
              </a:ext>
            </a:extLst>
          </p:cNvPr>
          <p:cNvSpPr txBox="1"/>
          <p:nvPr/>
        </p:nvSpPr>
        <p:spPr>
          <a:xfrm>
            <a:off x="607704" y="1486934"/>
            <a:ext cx="8288042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err="1">
                <a:ea typeface="+mn-lt"/>
                <a:cs typeface="+mn-lt"/>
              </a:rPr>
              <a:t>Klasifikacija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materijala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i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sredstava</a:t>
            </a:r>
            <a:r>
              <a:rPr lang="en-GB" sz="2400">
                <a:ea typeface="+mn-lt"/>
                <a:cs typeface="+mn-lt"/>
              </a:rPr>
              <a:t> za </a:t>
            </a:r>
            <a:r>
              <a:rPr lang="en-GB" sz="2400" err="1">
                <a:ea typeface="+mn-lt"/>
                <a:cs typeface="+mn-lt"/>
              </a:rPr>
              <a:t>prvu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pomoć</a:t>
            </a:r>
            <a:r>
              <a:rPr lang="en-GB" sz="2400">
                <a:ea typeface="+mn-lt"/>
                <a:cs typeface="+mn-lt"/>
              </a:rPr>
              <a:t>: </a:t>
            </a:r>
            <a:endParaRPr lang="en-US" sz="24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>
                <a:ea typeface="+mn-lt"/>
                <a:cs typeface="+mn-lt"/>
              </a:rPr>
              <a:t>Za </a:t>
            </a:r>
            <a:r>
              <a:rPr lang="en-GB" sz="2400" err="1">
                <a:ea typeface="+mn-lt"/>
                <a:cs typeface="+mn-lt"/>
              </a:rPr>
              <a:t>zbrinjavanje</a:t>
            </a:r>
            <a:r>
              <a:rPr lang="en-GB" sz="2400">
                <a:ea typeface="+mn-lt"/>
                <a:cs typeface="+mn-lt"/>
              </a:rPr>
              <a:t> rana </a:t>
            </a:r>
            <a:r>
              <a:rPr lang="en-GB" sz="2400" err="1">
                <a:ea typeface="+mn-lt"/>
                <a:cs typeface="+mn-lt"/>
              </a:rPr>
              <a:t>i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zavijanje</a:t>
            </a:r>
            <a:r>
              <a:rPr lang="en-GB" sz="2400">
                <a:ea typeface="+mn-lt"/>
                <a:cs typeface="+mn-lt"/>
              </a:rPr>
              <a:t> - </a:t>
            </a:r>
            <a:r>
              <a:rPr lang="en-GB" sz="2400" err="1">
                <a:ea typeface="+mn-lt"/>
                <a:cs typeface="+mn-lt"/>
              </a:rPr>
              <a:t>zavojni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materijal</a:t>
            </a:r>
            <a:r>
              <a:rPr lang="en-GB" sz="2400">
                <a:ea typeface="+mn-lt"/>
                <a:cs typeface="+mn-lt"/>
              </a:rPr>
              <a:t>; </a:t>
            </a:r>
            <a:endParaRPr lang="en-US" sz="24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>
                <a:ea typeface="+mn-lt"/>
                <a:cs typeface="+mn-lt"/>
              </a:rPr>
              <a:t>Za </a:t>
            </a:r>
            <a:r>
              <a:rPr lang="en-GB" sz="2400" err="1">
                <a:ea typeface="+mn-lt"/>
                <a:cs typeface="+mn-lt"/>
              </a:rPr>
              <a:t>imobilizaciju</a:t>
            </a:r>
            <a:r>
              <a:rPr lang="en-GB" sz="2400">
                <a:ea typeface="+mn-lt"/>
                <a:cs typeface="+mn-lt"/>
              </a:rPr>
              <a:t> (</a:t>
            </a:r>
            <a:r>
              <a:rPr lang="en-GB" sz="2400" err="1">
                <a:ea typeface="+mn-lt"/>
                <a:cs typeface="+mn-lt"/>
              </a:rPr>
              <a:t>umirivanje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povređenog</a:t>
            </a:r>
            <a:r>
              <a:rPr lang="en-GB" sz="2400">
                <a:ea typeface="+mn-lt"/>
                <a:cs typeface="+mn-lt"/>
              </a:rPr>
              <a:t> dela); </a:t>
            </a:r>
            <a:endParaRPr lang="en-US" sz="24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400">
                <a:ea typeface="+mn-lt"/>
                <a:cs typeface="+mn-lt"/>
              </a:rPr>
              <a:t>Za </a:t>
            </a:r>
            <a:r>
              <a:rPr lang="en-GB" sz="2400" err="1">
                <a:ea typeface="+mn-lt"/>
                <a:cs typeface="+mn-lt"/>
              </a:rPr>
              <a:t>nošenje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i</a:t>
            </a:r>
            <a:r>
              <a:rPr lang="en-GB" sz="2400">
                <a:ea typeface="+mn-lt"/>
                <a:cs typeface="+mn-lt"/>
              </a:rPr>
              <a:t> transport </a:t>
            </a:r>
            <a:r>
              <a:rPr lang="en-GB" sz="2400" err="1">
                <a:ea typeface="+mn-lt"/>
                <a:cs typeface="+mn-lt"/>
              </a:rPr>
              <a:t>povređenog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i</a:t>
            </a:r>
            <a:r>
              <a:rPr lang="en-GB" sz="2400">
                <a:ea typeface="+mn-lt"/>
                <a:cs typeface="+mn-lt"/>
              </a:rPr>
              <a:t> </a:t>
            </a:r>
            <a:r>
              <a:rPr lang="en-GB" sz="2400" err="1">
                <a:ea typeface="+mn-lt"/>
                <a:cs typeface="+mn-lt"/>
              </a:rPr>
              <a:t>prevoženje</a:t>
            </a:r>
            <a:r>
              <a:rPr lang="en-GB" sz="2400">
                <a:ea typeface="+mn-lt"/>
                <a:cs typeface="+mn-lt"/>
              </a:rPr>
              <a:t>. </a:t>
            </a:r>
            <a:endParaRPr lang="en-US"/>
          </a:p>
          <a:p>
            <a:pPr algn="l"/>
            <a:endParaRPr lang="en-US">
              <a:cs typeface="Calibri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914525" y="3505200"/>
            <a:ext cx="47815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7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Open Sans"/>
                <a:ea typeface="Open Sans"/>
                <a:cs typeface="Open Sans"/>
              </a:rPr>
              <a:t>Sredstva</a:t>
            </a:r>
            <a:r>
              <a:rPr lang="en-GB" dirty="0" smtClean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 smtClean="0">
                <a:latin typeface="Open Sans"/>
                <a:ea typeface="Open Sans"/>
                <a:cs typeface="Open Sans"/>
              </a:rPr>
              <a:t>za</a:t>
            </a:r>
            <a:r>
              <a:rPr lang="en-GB" dirty="0" smtClean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 smtClean="0">
                <a:latin typeface="Open Sans"/>
                <a:ea typeface="Open Sans"/>
                <a:cs typeface="Open Sans"/>
              </a:rPr>
              <a:t>pružanje</a:t>
            </a:r>
            <a:r>
              <a:rPr lang="en-GB" dirty="0" smtClean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 smtClean="0">
                <a:latin typeface="Open Sans"/>
                <a:ea typeface="Open Sans"/>
                <a:cs typeface="Open Sans"/>
              </a:rPr>
              <a:t>prve</a:t>
            </a:r>
            <a:r>
              <a:rPr lang="en-GB" dirty="0" smtClean="0">
                <a:latin typeface="Open Sans"/>
                <a:ea typeface="Open Sans"/>
                <a:cs typeface="Open Sans"/>
              </a:rPr>
              <a:t> </a:t>
            </a:r>
            <a:r>
              <a:rPr lang="en-GB" dirty="0" err="1" smtClean="0">
                <a:latin typeface="Open Sans"/>
                <a:ea typeface="Open Sans"/>
                <a:cs typeface="Open Sans"/>
              </a:rPr>
              <a:t>pomoći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600201"/>
            <a:ext cx="6400800" cy="1809749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>
                <a:ea typeface="+mn-lt"/>
                <a:cs typeface="+mn-lt"/>
              </a:rPr>
              <a:t>Sredstva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za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pružanje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prve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pomoći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možemo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podeliti</a:t>
            </a:r>
            <a:r>
              <a:rPr lang="en-GB" dirty="0" smtClean="0">
                <a:ea typeface="+mn-lt"/>
                <a:cs typeface="+mn-lt"/>
              </a:rPr>
              <a:t> I </a:t>
            </a:r>
            <a:r>
              <a:rPr lang="en-GB" dirty="0" err="1" smtClean="0">
                <a:ea typeface="+mn-lt"/>
                <a:cs typeface="+mn-lt"/>
              </a:rPr>
              <a:t>na</a:t>
            </a:r>
            <a:r>
              <a:rPr lang="en-GB" dirty="0" smtClean="0">
                <a:ea typeface="+mn-lt"/>
                <a:cs typeface="+mn-lt"/>
              </a:rPr>
              <a:t>:</a:t>
            </a:r>
            <a:endParaRPr lang="en-US" dirty="0" smtClean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 err="1" smtClean="0">
                <a:ea typeface="+mn-lt"/>
                <a:cs typeface="+mn-lt"/>
              </a:rPr>
              <a:t>Namenska</a:t>
            </a:r>
            <a:r>
              <a:rPr lang="en-GB" dirty="0" smtClean="0">
                <a:ea typeface="+mn-lt"/>
                <a:cs typeface="+mn-lt"/>
              </a:rPr>
              <a:t> (</a:t>
            </a:r>
            <a:r>
              <a:rPr lang="en-GB" dirty="0" err="1" smtClean="0">
                <a:ea typeface="+mn-lt"/>
                <a:cs typeface="+mn-lt"/>
              </a:rPr>
              <a:t>kaliko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zavoj</a:t>
            </a:r>
            <a:r>
              <a:rPr lang="en-GB" dirty="0" smtClean="0">
                <a:ea typeface="+mn-lt"/>
                <a:cs typeface="+mn-lt"/>
              </a:rPr>
              <a:t>, </a:t>
            </a:r>
            <a:r>
              <a:rPr lang="en-GB" dirty="0" err="1" smtClean="0">
                <a:ea typeface="+mn-lt"/>
                <a:cs typeface="+mn-lt"/>
              </a:rPr>
              <a:t>gaza</a:t>
            </a:r>
            <a:r>
              <a:rPr lang="en-GB" dirty="0" smtClean="0">
                <a:ea typeface="+mn-lt"/>
                <a:cs typeface="+mn-lt"/>
              </a:rPr>
              <a:t>, </a:t>
            </a:r>
            <a:r>
              <a:rPr lang="en-GB" dirty="0" err="1" smtClean="0">
                <a:ea typeface="+mn-lt"/>
                <a:cs typeface="+mn-lt"/>
              </a:rPr>
              <a:t>trougla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marama</a:t>
            </a:r>
            <a:r>
              <a:rPr lang="en-GB" dirty="0" smtClean="0">
                <a:ea typeface="+mn-lt"/>
                <a:cs typeface="+mn-lt"/>
              </a:rPr>
              <a:t>, </a:t>
            </a:r>
            <a:r>
              <a:rPr lang="en-GB" dirty="0" err="1" smtClean="0">
                <a:ea typeface="+mn-lt"/>
                <a:cs typeface="+mn-lt"/>
              </a:rPr>
              <a:t>leuklopast</a:t>
            </a:r>
            <a:r>
              <a:rPr lang="en-GB" dirty="0" smtClean="0">
                <a:ea typeface="+mn-lt"/>
                <a:cs typeface="+mn-lt"/>
              </a:rPr>
              <a:t>, </a:t>
            </a:r>
            <a:r>
              <a:rPr lang="en-GB" dirty="0" err="1" smtClean="0">
                <a:ea typeface="+mn-lt"/>
                <a:cs typeface="+mn-lt"/>
              </a:rPr>
              <a:t>hanzaplast</a:t>
            </a:r>
            <a:r>
              <a:rPr lang="en-GB" dirty="0" smtClean="0">
                <a:ea typeface="+mn-lt"/>
                <a:cs typeface="+mn-lt"/>
              </a:rPr>
              <a:t>…)</a:t>
            </a:r>
            <a:endParaRPr lang="en-US" dirty="0" smtClean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 err="1" smtClean="0">
                <a:ea typeface="+mn-lt"/>
                <a:cs typeface="+mn-lt"/>
              </a:rPr>
              <a:t>Improvizovana</a:t>
            </a:r>
            <a:r>
              <a:rPr lang="en-GB" dirty="0" smtClean="0">
                <a:ea typeface="+mn-lt"/>
                <a:cs typeface="+mn-lt"/>
              </a:rPr>
              <a:t> (</a:t>
            </a:r>
            <a:r>
              <a:rPr lang="en-GB" dirty="0" err="1" smtClean="0">
                <a:ea typeface="+mn-lt"/>
                <a:cs typeface="+mn-lt"/>
              </a:rPr>
              <a:t>šal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umesto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trougle</a:t>
            </a:r>
            <a:r>
              <a:rPr lang="en-GB" dirty="0" smtClean="0">
                <a:ea typeface="+mn-lt"/>
                <a:cs typeface="+mn-lt"/>
              </a:rPr>
              <a:t> </a:t>
            </a:r>
            <a:r>
              <a:rPr lang="en-GB" dirty="0" err="1" smtClean="0">
                <a:ea typeface="+mn-lt"/>
                <a:cs typeface="+mn-lt"/>
              </a:rPr>
              <a:t>marame</a:t>
            </a:r>
            <a:r>
              <a:rPr lang="en-GB" dirty="0" smtClean="0">
                <a:ea typeface="+mn-lt"/>
                <a:cs typeface="+mn-lt"/>
              </a:rPr>
              <a:t>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400300" y="3505200"/>
            <a:ext cx="4610100" cy="26336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2027</Words>
  <Application>Microsoft Office PowerPoint</Application>
  <PresentationFormat>On-screen Show (4:3)</PresentationFormat>
  <Paragraphs>297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Interreg-IPA Program prekogranične saradnje Rumuniјa-Srbiјa</vt:lpstr>
      <vt:lpstr>Uvod</vt:lpstr>
      <vt:lpstr>Uvod</vt:lpstr>
      <vt:lpstr>Uvod</vt:lpstr>
      <vt:lpstr>Postupak na mestu nesreće</vt:lpstr>
      <vt:lpstr>Postupak na mestu nesreće</vt:lpstr>
      <vt:lpstr>Postupak na mestu nesreće</vt:lpstr>
      <vt:lpstr>Sredstva za pružanje prve pomoći </vt:lpstr>
      <vt:lpstr>Sredstva za pružanje prve pomoći</vt:lpstr>
      <vt:lpstr>Procena stanja povređene osobe</vt:lpstr>
      <vt:lpstr>Procena stanja  povređene osobe</vt:lpstr>
      <vt:lpstr>Mere osnovne životne potpore</vt:lpstr>
      <vt:lpstr>Mere osnovne životne potpore </vt:lpstr>
      <vt:lpstr>Mere osnovne životne potpore</vt:lpstr>
      <vt:lpstr>Mere osnovne  životne potpore</vt:lpstr>
      <vt:lpstr>Rane i krvarenja </vt:lpstr>
      <vt:lpstr>Rane i krvarenja</vt:lpstr>
      <vt:lpstr>Tipovi krvarenja</vt:lpstr>
      <vt:lpstr>Rane i krvarenja</vt:lpstr>
      <vt:lpstr>Rane i krvarenja</vt:lpstr>
      <vt:lpstr>Rane i krvarenja</vt:lpstr>
      <vt:lpstr>Povrede sa kojima se najčešće  susrećemo</vt:lpstr>
      <vt:lpstr>Povrede sa kojima se najčešće  susrećemo</vt:lpstr>
      <vt:lpstr>Povrede sa kojima se najčešće  susrećemo </vt:lpstr>
      <vt:lpstr>Povrede sa kojima se najčešće  susrećemo</vt:lpstr>
      <vt:lpstr>Opekotine</vt:lpstr>
      <vt:lpstr>Opekotine</vt:lpstr>
      <vt:lpstr>Imobilizacija</vt:lpstr>
      <vt:lpstr>Imobilizacija</vt:lpstr>
      <vt:lpstr>Prelomi </vt:lpstr>
      <vt:lpstr>Prelomi</vt:lpstr>
      <vt:lpstr>Povrede kičme stuba</vt:lpstr>
      <vt:lpstr>Uganuća i iščašenja</vt:lpstr>
      <vt:lpstr>Uganuća i iščašenja</vt:lpstr>
      <vt:lpstr>Stanja</vt:lpstr>
      <vt:lpstr>Stanja</vt:lpstr>
      <vt:lpstr>Stanja</vt:lpstr>
      <vt:lpstr>Stanja</vt:lpstr>
      <vt:lpstr>Stanja</vt:lpstr>
      <vt:lpstr>Stanja</vt:lpstr>
      <vt:lpstr>Stanja</vt:lpstr>
      <vt:lpstr>Stanja</vt:lpstr>
      <vt:lpstr>Stanja</vt:lpstr>
      <vt:lpstr>Stanja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Bardos</dc:creator>
  <cp:lastModifiedBy>Djuric</cp:lastModifiedBy>
  <cp:revision>269</cp:revision>
  <cp:lastPrinted>2015-11-09T07:34:14Z</cp:lastPrinted>
  <dcterms:created xsi:type="dcterms:W3CDTF">2015-10-27T11:54:26Z</dcterms:created>
  <dcterms:modified xsi:type="dcterms:W3CDTF">2023-04-24T19:16:03Z</dcterms:modified>
</cp:coreProperties>
</file>