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4" r:id="rId2"/>
  </p:sldMasterIdLst>
  <p:notesMasterIdLst>
    <p:notesMasterId r:id="rId37"/>
  </p:notesMasterIdLst>
  <p:handoutMasterIdLst>
    <p:handoutMasterId r:id="rId38"/>
  </p:handoutMasterIdLst>
  <p:sldIdLst>
    <p:sldId id="256" r:id="rId3"/>
    <p:sldId id="285" r:id="rId4"/>
    <p:sldId id="551" r:id="rId5"/>
    <p:sldId id="553" r:id="rId6"/>
    <p:sldId id="554" r:id="rId7"/>
    <p:sldId id="330" r:id="rId8"/>
    <p:sldId id="334" r:id="rId9"/>
    <p:sldId id="335" r:id="rId10"/>
    <p:sldId id="556" r:id="rId11"/>
    <p:sldId id="336" r:id="rId12"/>
    <p:sldId id="337" r:id="rId13"/>
    <p:sldId id="338" r:id="rId14"/>
    <p:sldId id="327" r:id="rId15"/>
    <p:sldId id="329" r:id="rId16"/>
    <p:sldId id="331" r:id="rId17"/>
    <p:sldId id="332" r:id="rId18"/>
    <p:sldId id="311" r:id="rId19"/>
    <p:sldId id="313" r:id="rId20"/>
    <p:sldId id="333" r:id="rId21"/>
    <p:sldId id="557" r:id="rId22"/>
    <p:sldId id="558" r:id="rId23"/>
    <p:sldId id="559" r:id="rId24"/>
    <p:sldId id="286" r:id="rId25"/>
    <p:sldId id="541" r:id="rId26"/>
    <p:sldId id="542" r:id="rId27"/>
    <p:sldId id="543" r:id="rId28"/>
    <p:sldId id="544" r:id="rId29"/>
    <p:sldId id="545" r:id="rId30"/>
    <p:sldId id="546" r:id="rId31"/>
    <p:sldId id="547" r:id="rId32"/>
    <p:sldId id="548" r:id="rId33"/>
    <p:sldId id="549" r:id="rId34"/>
    <p:sldId id="550" r:id="rId35"/>
    <p:sldId id="560" r:id="rId36"/>
  </p:sldIdLst>
  <p:sldSz cx="9144000" cy="6858000" type="screen4x3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07">
          <p15:clr>
            <a:srgbClr val="A4A3A4"/>
          </p15:clr>
        </p15:guide>
        <p15:guide id="2" pos="212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9FAEE5"/>
    <a:srgbClr val="0033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342" y="-102"/>
      </p:cViewPr>
      <p:guideLst>
        <p:guide orient="horz" pos="3107"/>
        <p:guide pos="2121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/>
              <a:t>10 noiembrie 2015 - Timșoara, România 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E9CF8E-B6FD-4E7E-B005-17AE2D79B92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636262625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/>
              <a:t>10 noiembrie 2015 - Timșoara, România </a:t>
            </a:r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DB6302-ED48-4C53-A492-7C0FE8F888F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939932129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DB6302-ED48-4C53-A492-7C0FE8F888F0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dirty="0"/>
              <a:t>10 </a:t>
            </a:r>
            <a:r>
              <a:rPr lang="en-US" dirty="0" err="1"/>
              <a:t>noiembrie</a:t>
            </a:r>
            <a:r>
              <a:rPr lang="en-US"/>
              <a:t> 2015 - Timșoara, România </a:t>
            </a:r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4524389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AE94D-3F81-422A-AAEB-744DF760AE97}" type="datetime1">
              <a:rPr lang="en-US" smtClean="0"/>
              <a:pPr/>
              <a:t>4/24/2023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ABC3-9D28-444B-BE45-45801AB4A9D9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84314"/>
            <a:ext cx="4051940" cy="86891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02411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C85F5-C890-41C7-B50B-1B840B9AE779}" type="datetime1">
              <a:rPr lang="en-US" smtClean="0"/>
              <a:pPr/>
              <a:t>4/24/2023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ABC3-9D28-444B-BE45-45801AB4A9D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805424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64E9E-49E2-4EC5-9B04-E91E3AB8F854}" type="datetime1">
              <a:rPr lang="en-US" smtClean="0"/>
              <a:pPr/>
              <a:t>4/24/2023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ABC3-9D28-444B-BE45-45801AB4A9D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4057552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0354F-63E3-4C7C-9BAE-6BE01B60C4A2}" type="datetime1">
              <a:rPr lang="en-US" smtClean="0"/>
              <a:pPr/>
              <a:t>4/24/2023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ABC3-9D28-444B-BE45-45801AB4A9D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5644904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simbol.bmp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260350"/>
            <a:ext cx="208280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BB0E73-D27F-489A-8F2C-CCEA3CB48A81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  <p:extLst>
      <p:ext uri="{BB962C8B-B14F-4D97-AF65-F5344CB8AC3E}">
        <p14:creationId xmlns="" xmlns:p14="http://schemas.microsoft.com/office/powerpoint/2010/main" val="22057749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simbol.bmp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260350"/>
            <a:ext cx="208280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0AD59-E3D7-4BF9-910B-47C076D15FA2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  <p:extLst>
      <p:ext uri="{BB962C8B-B14F-4D97-AF65-F5344CB8AC3E}">
        <p14:creationId xmlns="" xmlns:p14="http://schemas.microsoft.com/office/powerpoint/2010/main" val="21063708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simbol.bmp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260350"/>
            <a:ext cx="208280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371A11-6F67-4161-8D84-C9B8A4ECA52C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  <p:extLst>
      <p:ext uri="{BB962C8B-B14F-4D97-AF65-F5344CB8AC3E}">
        <p14:creationId xmlns="" xmlns:p14="http://schemas.microsoft.com/office/powerpoint/2010/main" val="7599915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simbol.bmp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260350"/>
            <a:ext cx="208280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749B37-BDE7-42BC-9C5A-70631B2CFBC7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  <p:extLst>
      <p:ext uri="{BB962C8B-B14F-4D97-AF65-F5344CB8AC3E}">
        <p14:creationId xmlns="" xmlns:p14="http://schemas.microsoft.com/office/powerpoint/2010/main" val="19982534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imbol.bmp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260350"/>
            <a:ext cx="208280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1880" y="274638"/>
            <a:ext cx="519492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0F393C-F719-4A6D-A39D-7265375D8541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  <p:extLst>
      <p:ext uri="{BB962C8B-B14F-4D97-AF65-F5344CB8AC3E}">
        <p14:creationId xmlns="" xmlns:p14="http://schemas.microsoft.com/office/powerpoint/2010/main" val="1509158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simbol.bmp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260350"/>
            <a:ext cx="208280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F90B48-6FA6-42F3-8D94-D8D6CB1AC775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  <p:extLst>
      <p:ext uri="{BB962C8B-B14F-4D97-AF65-F5344CB8AC3E}">
        <p14:creationId xmlns="" xmlns:p14="http://schemas.microsoft.com/office/powerpoint/2010/main" val="24443484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simbol.bmp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260350"/>
            <a:ext cx="208280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B014A1-C874-44F9-B435-B3B011251C07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  <p:extLst>
      <p:ext uri="{BB962C8B-B14F-4D97-AF65-F5344CB8AC3E}">
        <p14:creationId xmlns="" xmlns:p14="http://schemas.microsoft.com/office/powerpoint/2010/main" val="2203223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6016" y="496857"/>
            <a:ext cx="4176464" cy="699896"/>
          </a:xfrm>
        </p:spPr>
        <p:txBody>
          <a:bodyPr>
            <a:noAutofit/>
          </a:bodyPr>
          <a:lstStyle>
            <a:lvl1pPr>
              <a:defRPr sz="3200" b="1">
                <a:solidFill>
                  <a:srgbClr val="9FAEE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B0FF1-44EB-4D02-828A-24AAC8E76A70}" type="datetime1">
              <a:rPr lang="en-US" smtClean="0"/>
              <a:pPr/>
              <a:t>4/24/2023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ABC3-9D28-444B-BE45-45801AB4A9D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84314"/>
            <a:ext cx="4051940" cy="86891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069002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simbol.bmp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63" y="285750"/>
            <a:ext cx="208280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5BBE3C-4FCF-413E-92FB-A2DE806DAAA4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  <p:extLst>
      <p:ext uri="{BB962C8B-B14F-4D97-AF65-F5344CB8AC3E}">
        <p14:creationId xmlns="" xmlns:p14="http://schemas.microsoft.com/office/powerpoint/2010/main" val="40289532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simbol.bmp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260350"/>
            <a:ext cx="208280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55C33-5648-4DA0-8034-C625170E4A06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  <p:extLst>
      <p:ext uri="{BB962C8B-B14F-4D97-AF65-F5344CB8AC3E}">
        <p14:creationId xmlns="" xmlns:p14="http://schemas.microsoft.com/office/powerpoint/2010/main" val="6620304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simbol.bmp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260350"/>
            <a:ext cx="208280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E3F303-3173-4889-B2F2-278114D9598D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  <p:extLst>
      <p:ext uri="{BB962C8B-B14F-4D97-AF65-F5344CB8AC3E}">
        <p14:creationId xmlns="" xmlns:p14="http://schemas.microsoft.com/office/powerpoint/2010/main" val="19886890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simbol.bmp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260350"/>
            <a:ext cx="208280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404813"/>
            <a:ext cx="2171700" cy="5721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75656" y="836712"/>
            <a:ext cx="6362700" cy="5721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A24DA7-817A-45BA-BEAB-F7AED9F28B0D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  <p:extLst>
      <p:ext uri="{BB962C8B-B14F-4D97-AF65-F5344CB8AC3E}">
        <p14:creationId xmlns="" xmlns:p14="http://schemas.microsoft.com/office/powerpoint/2010/main" val="40713205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simbol.bmp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260350"/>
            <a:ext cx="208280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1638" y="404813"/>
            <a:ext cx="4932362" cy="194468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4C2DEE-F3D0-4FF0-B450-69004C875B50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  <p:extLst>
      <p:ext uri="{BB962C8B-B14F-4D97-AF65-F5344CB8AC3E}">
        <p14:creationId xmlns="" xmlns:p14="http://schemas.microsoft.com/office/powerpoint/2010/main" val="27483392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simbol.bmp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260350"/>
            <a:ext cx="208280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1638" y="404813"/>
            <a:ext cx="4932362" cy="194468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BD15E-C720-44AC-A347-BAAC383BD350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  <p:extLst>
      <p:ext uri="{BB962C8B-B14F-4D97-AF65-F5344CB8AC3E}">
        <p14:creationId xmlns="" xmlns:p14="http://schemas.microsoft.com/office/powerpoint/2010/main" val="346699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210" y="1268760"/>
            <a:ext cx="8444270" cy="699896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rgbClr val="9FAEE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8840"/>
            <a:ext cx="8435280" cy="37052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7297C-4C1C-4A4B-BABC-EAF23ABD06DC}" type="datetime1">
              <a:rPr lang="en-US" smtClean="0"/>
              <a:pPr/>
              <a:t>4/24/2023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ABC3-9D28-444B-BE45-45801AB4A9D9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84314"/>
            <a:ext cx="4051940" cy="86891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71743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30820-E749-4398-B1E4-69C50B3CD6D6}" type="datetime1">
              <a:rPr lang="en-US" smtClean="0"/>
              <a:pPr/>
              <a:t>4/24/2023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ABC3-9D28-444B-BE45-45801AB4A9D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966481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6B4AE-439F-41B4-A56A-70E297950613}" type="datetime1">
              <a:rPr lang="en-US" smtClean="0"/>
              <a:pPr/>
              <a:t>4/24/2023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ABC3-9D28-444B-BE45-45801AB4A9D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393130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F32BD-2590-49C0-900E-3A25D2B14452}" type="datetime1">
              <a:rPr lang="en-US" smtClean="0"/>
              <a:pPr/>
              <a:t>4/24/2023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ABC3-9D28-444B-BE45-45801AB4A9D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931656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55FEC-8E65-4E47-BB1C-9BB3A18EE508}" type="datetime1">
              <a:rPr lang="en-US" smtClean="0"/>
              <a:pPr/>
              <a:t>4/24/2023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ABC3-9D28-444B-BE45-45801AB4A9D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173661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C953E-39AC-4762-8761-06C6A03A9047}" type="datetime1">
              <a:rPr lang="en-US" smtClean="0"/>
              <a:pPr/>
              <a:t>4/24/2023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ABC3-9D28-444B-BE45-45801AB4A9D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336644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62F88-4ABD-49DB-91B8-4E335AE415E4}" type="datetime1">
              <a:rPr lang="en-US" smtClean="0"/>
              <a:pPr/>
              <a:t>4/24/2023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ABC3-9D28-444B-BE45-45801AB4A9D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215063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44CFA-0BE8-4D3B-AAD7-0DC7CB099730}" type="datetime1">
              <a:rPr lang="en-US" smtClean="0"/>
              <a:pPr/>
              <a:t>4/24/2023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3CABC3-9D28-444B-BE45-45801AB4A9D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4090189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11638" y="404813"/>
            <a:ext cx="4932362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r-Latn-C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r-Latn-CS"/>
              <a:t>Click to edit Master text styles</a:t>
            </a:r>
          </a:p>
          <a:p>
            <a:pPr lvl="1"/>
            <a:r>
              <a:rPr lang="sr-Latn-CS"/>
              <a:t>Second level</a:t>
            </a:r>
          </a:p>
          <a:p>
            <a:pPr lvl="2"/>
            <a:r>
              <a:rPr lang="sr-Latn-CS"/>
              <a:t>Third level</a:t>
            </a:r>
          </a:p>
          <a:p>
            <a:pPr lvl="3"/>
            <a:r>
              <a:rPr lang="sr-Latn-CS"/>
              <a:t>Fourth level</a:t>
            </a:r>
          </a:p>
          <a:p>
            <a:pPr lvl="4"/>
            <a:r>
              <a:rPr lang="sr-Latn-C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A1CF38CC-2190-43D1-AE55-1EC1A2009538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  <p:extLst>
      <p:ext uri="{BB962C8B-B14F-4D97-AF65-F5344CB8AC3E}">
        <p14:creationId xmlns="" xmlns:p14="http://schemas.microsoft.com/office/powerpoint/2010/main" val="2556398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310903"/>
            <a:ext cx="9144000" cy="1470025"/>
          </a:xfrm>
        </p:spPr>
        <p:txBody>
          <a:bodyPr>
            <a:noAutofit/>
          </a:bodyPr>
          <a:lstStyle/>
          <a:p>
            <a:r>
              <a:rPr lang="sr-Latn-RS" sz="2600" dirty="0">
                <a:solidFill>
                  <a:srgbClr val="0070C0"/>
                </a:solidFill>
              </a:rPr>
              <a:t>Interreg-IPA Program prekogranične saradnje Rumuniјa-Srbiјa</a:t>
            </a:r>
          </a:p>
        </p:txBody>
      </p:sp>
      <p:sp>
        <p:nvSpPr>
          <p:cNvPr id="4" name="Subtitle 17"/>
          <p:cNvSpPr txBox="1">
            <a:spLocks/>
          </p:cNvSpPr>
          <p:nvPr/>
        </p:nvSpPr>
        <p:spPr>
          <a:xfrm>
            <a:off x="0" y="2852936"/>
            <a:ext cx="9144000" cy="165618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Latn-RS" sz="3400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RODNA RAVNOPRAVNOST I ODRŽIVI RAZVOJ CIVILNE ZAŠTITE</a:t>
            </a:r>
            <a:endParaRPr lang="sr-Latn-RS" sz="3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ubtitle 17"/>
          <p:cNvSpPr txBox="1">
            <a:spLocks/>
          </p:cNvSpPr>
          <p:nvPr/>
        </p:nvSpPr>
        <p:spPr>
          <a:xfrm>
            <a:off x="0" y="5517232"/>
            <a:ext cx="9144000" cy="795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Zrenjanin</a:t>
            </a:r>
            <a:endParaRPr lang="sr-Latn-RS" dirty="0">
              <a:solidFill>
                <a:srgbClr val="C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25-27 </a:t>
            </a:r>
            <a:r>
              <a:rPr lang="sr-Latn-RS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April</a:t>
            </a:r>
            <a:r>
              <a:rPr lang="sr-Latn-RS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 2023.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6381328"/>
            <a:ext cx="91440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DE859EAD-5AF2-EC68-60B6-D85941234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1D3F7-0B04-415E-B6C2-30229CFD5F1E}" type="datetime1">
              <a:rPr lang="en-US" smtClean="0"/>
              <a:pPr/>
              <a:t>4/24/2023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288133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65128EF-0C2D-4182-A0BA-DCE742185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0" y="404813"/>
            <a:ext cx="4114800" cy="1079971"/>
          </a:xfrm>
        </p:spPr>
        <p:txBody>
          <a:bodyPr/>
          <a:lstStyle/>
          <a:p>
            <a:pPr algn="ctr"/>
            <a:r>
              <a:rPr lang="en-US" sz="2400" dirty="0" err="1"/>
              <a:t>Elementi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organizacija</a:t>
            </a:r>
            <a:r>
              <a:rPr lang="en-US" sz="2400" dirty="0"/>
              <a:t> </a:t>
            </a:r>
            <a:r>
              <a:rPr lang="en-US" sz="2400" dirty="0" err="1"/>
              <a:t>civilne</a:t>
            </a:r>
            <a:r>
              <a:rPr lang="en-US" sz="2400" dirty="0"/>
              <a:t> </a:t>
            </a:r>
            <a:r>
              <a:rPr lang="en-US" sz="2400" dirty="0" err="1"/>
              <a:t>zaštite</a:t>
            </a:r>
            <a:endParaRPr lang="en-US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DDBF63F-CAF4-4F79-B2F2-28B7968110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sz="2400" b="1" dirty="0" err="1"/>
              <a:t>Elementi</a:t>
            </a:r>
            <a:r>
              <a:rPr lang="en-US" sz="2400" b="1" dirty="0"/>
              <a:t> </a:t>
            </a:r>
            <a:r>
              <a:rPr lang="en-US" sz="2400" b="1" dirty="0" err="1"/>
              <a:t>organizacije</a:t>
            </a:r>
            <a:r>
              <a:rPr lang="en-US" sz="2400" b="1" dirty="0"/>
              <a:t> </a:t>
            </a:r>
            <a:r>
              <a:rPr lang="en-US" sz="2400" b="1" dirty="0" err="1"/>
              <a:t>civilne</a:t>
            </a:r>
            <a:r>
              <a:rPr lang="en-US" sz="2400" b="1" dirty="0"/>
              <a:t> </a:t>
            </a:r>
            <a:r>
              <a:rPr lang="en-US" sz="2400" b="1" dirty="0" err="1"/>
              <a:t>zaštite</a:t>
            </a:r>
            <a:r>
              <a:rPr lang="en-US" sz="2400" b="1" dirty="0"/>
              <a:t>: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400" dirty="0" err="1"/>
              <a:t>Lična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uzajamna</a:t>
            </a:r>
            <a:r>
              <a:rPr lang="en-US" sz="2400" dirty="0"/>
              <a:t> </a:t>
            </a:r>
            <a:r>
              <a:rPr lang="en-US" sz="2400" dirty="0" err="1"/>
              <a:t>zaštita</a:t>
            </a:r>
            <a:r>
              <a:rPr lang="en-US" sz="2400" dirty="0"/>
              <a:t>,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400" dirty="0"/>
              <a:t>Mere </a:t>
            </a:r>
            <a:r>
              <a:rPr lang="en-US" sz="2400" dirty="0" err="1"/>
              <a:t>zaštite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spasavanja</a:t>
            </a:r>
            <a:r>
              <a:rPr lang="en-US" sz="2400" dirty="0"/>
              <a:t>,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400" dirty="0" err="1"/>
              <a:t>Jedinice</a:t>
            </a:r>
            <a:r>
              <a:rPr lang="en-US" sz="2400" dirty="0"/>
              <a:t> </a:t>
            </a:r>
            <a:r>
              <a:rPr lang="en-US" sz="2400" dirty="0" err="1"/>
              <a:t>civilne</a:t>
            </a:r>
            <a:r>
              <a:rPr lang="en-US" sz="2400" dirty="0"/>
              <a:t> </a:t>
            </a:r>
            <a:r>
              <a:rPr lang="en-US" sz="2400" dirty="0" err="1"/>
              <a:t>zaštite</a:t>
            </a:r>
            <a:r>
              <a:rPr lang="en-US" sz="2400" dirty="0"/>
              <a:t>,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400" dirty="0" err="1"/>
              <a:t>Štabovi</a:t>
            </a:r>
            <a:r>
              <a:rPr lang="en-US" sz="2400" dirty="0"/>
              <a:t> za </a:t>
            </a:r>
            <a:r>
              <a:rPr lang="en-US" sz="2400" dirty="0" err="1"/>
              <a:t>vanredne</a:t>
            </a:r>
            <a:r>
              <a:rPr lang="en-US" sz="2400" dirty="0"/>
              <a:t> </a:t>
            </a:r>
            <a:r>
              <a:rPr lang="en-US" sz="2400" dirty="0" err="1"/>
              <a:t>situacije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poverenici</a:t>
            </a:r>
            <a:r>
              <a:rPr lang="en-US" sz="2400" dirty="0"/>
              <a:t> </a:t>
            </a:r>
            <a:r>
              <a:rPr lang="en-US" sz="2400" dirty="0" err="1"/>
              <a:t>civilne</a:t>
            </a:r>
            <a:r>
              <a:rPr lang="en-US" sz="2400" dirty="0"/>
              <a:t> </a:t>
            </a:r>
            <a:r>
              <a:rPr lang="en-US" sz="2400" dirty="0" err="1"/>
              <a:t>zaštite</a:t>
            </a:r>
            <a:r>
              <a:rPr lang="en-US" sz="2400" dirty="0"/>
              <a:t>,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400" dirty="0" err="1"/>
              <a:t>Službe</a:t>
            </a:r>
            <a:r>
              <a:rPr lang="en-US" sz="2400" dirty="0"/>
              <a:t> </a:t>
            </a:r>
            <a:r>
              <a:rPr lang="en-US" sz="2400" dirty="0" err="1"/>
              <a:t>osmatranja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obaveštavanja</a:t>
            </a:r>
            <a:r>
              <a:rPr lang="en-US" sz="2400" dirty="0"/>
              <a:t>,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400" dirty="0" err="1"/>
              <a:t>Kolektivni</a:t>
            </a:r>
            <a:r>
              <a:rPr lang="en-US" sz="2400" dirty="0"/>
              <a:t> </a:t>
            </a:r>
            <a:r>
              <a:rPr lang="en-US" sz="2400" dirty="0" err="1"/>
              <a:t>obveznici</a:t>
            </a:r>
            <a:r>
              <a:rPr lang="en-US" sz="2400" dirty="0"/>
              <a:t> </a:t>
            </a:r>
            <a:r>
              <a:rPr lang="en-US" sz="2400" dirty="0" err="1"/>
              <a:t>civilne</a:t>
            </a:r>
            <a:r>
              <a:rPr lang="en-US" sz="2400" dirty="0"/>
              <a:t> </a:t>
            </a:r>
            <a:r>
              <a:rPr lang="en-US" sz="2400" dirty="0" err="1"/>
              <a:t>zaštite</a:t>
            </a:r>
            <a:r>
              <a:rPr lang="en-US" sz="2400" dirty="0"/>
              <a:t> (</a:t>
            </a:r>
            <a:r>
              <a:rPr lang="en-US" sz="2400" dirty="0" err="1"/>
              <a:t>preduzeća</a:t>
            </a:r>
            <a:r>
              <a:rPr lang="en-US" sz="2400" dirty="0"/>
              <a:t>, </a:t>
            </a:r>
            <a:r>
              <a:rPr lang="en-US" sz="2400" dirty="0" err="1"/>
              <a:t>službe</a:t>
            </a:r>
            <a:r>
              <a:rPr lang="en-US" sz="2400" dirty="0"/>
              <a:t>, </a:t>
            </a:r>
            <a:r>
              <a:rPr lang="en-US" sz="2400" dirty="0" err="1"/>
              <a:t>organizacije</a:t>
            </a:r>
            <a:r>
              <a:rPr lang="en-US" sz="2400" dirty="0"/>
              <a:t>) </a:t>
            </a:r>
            <a:r>
              <a:rPr lang="en-US" sz="2400" dirty="0" err="1"/>
              <a:t>koje</a:t>
            </a:r>
            <a:r>
              <a:rPr lang="en-US" sz="2400" dirty="0"/>
              <a:t> </a:t>
            </a:r>
            <a:r>
              <a:rPr lang="en-US" sz="2400" dirty="0" err="1"/>
              <a:t>obavljaju</a:t>
            </a:r>
            <a:r>
              <a:rPr lang="en-US" sz="2400" dirty="0"/>
              <a:t> </a:t>
            </a:r>
            <a:r>
              <a:rPr lang="en-US" sz="2400" dirty="0" err="1"/>
              <a:t>delatnosti</a:t>
            </a:r>
            <a:r>
              <a:rPr lang="en-US" sz="2400" dirty="0"/>
              <a:t> </a:t>
            </a:r>
            <a:r>
              <a:rPr lang="en-US" sz="2400" dirty="0" err="1"/>
              <a:t>značajne</a:t>
            </a:r>
            <a:r>
              <a:rPr lang="en-US" sz="2400" dirty="0"/>
              <a:t> za </a:t>
            </a:r>
            <a:r>
              <a:rPr lang="en-US" sz="2400" dirty="0" err="1"/>
              <a:t>zaštitu</a:t>
            </a:r>
            <a:r>
              <a:rPr lang="en-US" sz="2400" dirty="0"/>
              <a:t> </a:t>
            </a:r>
            <a:r>
              <a:rPr lang="en-US" sz="2400" dirty="0" err="1"/>
              <a:t>stanovništva</a:t>
            </a:r>
            <a:r>
              <a:rPr lang="en-US" sz="2400" dirty="0"/>
              <a:t>, </a:t>
            </a:r>
            <a:r>
              <a:rPr lang="en-US" sz="2400" dirty="0" err="1"/>
              <a:t>materijalnih</a:t>
            </a:r>
            <a:r>
              <a:rPr lang="en-US" sz="2400" dirty="0"/>
              <a:t> </a:t>
            </a:r>
            <a:r>
              <a:rPr lang="en-US" sz="2400" dirty="0" err="1"/>
              <a:t>dobara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životne</a:t>
            </a:r>
            <a:r>
              <a:rPr lang="en-US" sz="2400" dirty="0"/>
              <a:t> </a:t>
            </a:r>
            <a:r>
              <a:rPr lang="en-US" sz="2400" dirty="0" err="1"/>
              <a:t>sredine</a:t>
            </a:r>
            <a:r>
              <a:rPr lang="en-US" sz="2400" dirty="0"/>
              <a:t>.</a:t>
            </a:r>
          </a:p>
          <a:p>
            <a:pPr algn="just">
              <a:buFontTx/>
              <a:buChar char="-"/>
            </a:pPr>
            <a:endParaRPr lang="en-US" sz="1800" dirty="0"/>
          </a:p>
        </p:txBody>
      </p:sp>
    </p:spTree>
    <p:extLst>
      <p:ext uri="{BB962C8B-B14F-4D97-AF65-F5344CB8AC3E}">
        <p14:creationId xmlns="" xmlns:p14="http://schemas.microsoft.com/office/powerpoint/2010/main" val="29686859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8910E40-138E-45E6-B174-48F02A0E0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9600" y="404813"/>
            <a:ext cx="4724400" cy="1007963"/>
          </a:xfrm>
        </p:spPr>
        <p:txBody>
          <a:bodyPr/>
          <a:lstStyle/>
          <a:p>
            <a:pPr algn="ctr"/>
            <a:r>
              <a:rPr lang="en-US" sz="2400" dirty="0" err="1"/>
              <a:t>Normativno-pravno</a:t>
            </a:r>
            <a:r>
              <a:rPr lang="en-US" sz="2400" dirty="0"/>
              <a:t> </a:t>
            </a:r>
            <a:r>
              <a:rPr lang="en-US" sz="2400" dirty="0" err="1"/>
              <a:t>regulisanje</a:t>
            </a:r>
            <a:r>
              <a:rPr lang="en-US" sz="2400" dirty="0"/>
              <a:t> </a:t>
            </a:r>
            <a:r>
              <a:rPr lang="en-US" sz="2400" dirty="0" err="1"/>
              <a:t>civilne</a:t>
            </a:r>
            <a:r>
              <a:rPr lang="en-US" sz="2400" dirty="0"/>
              <a:t>   </a:t>
            </a:r>
            <a:r>
              <a:rPr lang="en-US" sz="2400" dirty="0" err="1"/>
              <a:t>zaštite</a:t>
            </a:r>
            <a:endParaRPr lang="en-US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4A4949D-FC78-43FB-BCBE-38DC1001BE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err="1"/>
              <a:t>Nacionalna</a:t>
            </a:r>
            <a:r>
              <a:rPr lang="en-US" sz="2800" dirty="0"/>
              <a:t> </a:t>
            </a:r>
            <a:r>
              <a:rPr lang="en-US" sz="2800" dirty="0" err="1"/>
              <a:t>strategija</a:t>
            </a:r>
            <a:r>
              <a:rPr lang="en-US" sz="2800" dirty="0"/>
              <a:t> </a:t>
            </a:r>
            <a:r>
              <a:rPr lang="en-US" sz="2800" dirty="0" err="1"/>
              <a:t>zaštite</a:t>
            </a:r>
            <a:r>
              <a:rPr lang="en-US" sz="2800" dirty="0"/>
              <a:t> </a:t>
            </a:r>
            <a:r>
              <a:rPr lang="en-US" sz="2800" dirty="0" err="1"/>
              <a:t>i</a:t>
            </a:r>
            <a:r>
              <a:rPr lang="en-US" sz="2800" dirty="0"/>
              <a:t> </a:t>
            </a:r>
            <a:r>
              <a:rPr lang="en-US" sz="2800" dirty="0" err="1"/>
              <a:t>spasavanja</a:t>
            </a:r>
            <a:r>
              <a:rPr lang="en-US" sz="2800" dirty="0"/>
              <a:t> u </a:t>
            </a:r>
            <a:r>
              <a:rPr lang="en-US" sz="2800" dirty="0" err="1"/>
              <a:t>vanrednim</a:t>
            </a:r>
            <a:r>
              <a:rPr lang="en-US" sz="2800" dirty="0"/>
              <a:t> </a:t>
            </a:r>
            <a:r>
              <a:rPr lang="en-US" sz="2800" dirty="0" err="1"/>
              <a:t>situacijama</a:t>
            </a:r>
            <a:r>
              <a:rPr lang="en-US" sz="2800" dirty="0"/>
              <a:t>,</a:t>
            </a:r>
          </a:p>
          <a:p>
            <a:r>
              <a:rPr lang="en-US" sz="2800" dirty="0" err="1"/>
              <a:t>Zakon</a:t>
            </a:r>
            <a:r>
              <a:rPr lang="en-US" sz="2800" dirty="0"/>
              <a:t> o </a:t>
            </a:r>
            <a:r>
              <a:rPr lang="en-US" sz="2800" dirty="0" err="1"/>
              <a:t>vanrednim</a:t>
            </a:r>
            <a:r>
              <a:rPr lang="en-US" sz="2800" dirty="0"/>
              <a:t> </a:t>
            </a:r>
            <a:r>
              <a:rPr lang="en-US" sz="2800" dirty="0" err="1"/>
              <a:t>situacijama</a:t>
            </a:r>
            <a:r>
              <a:rPr lang="en-US" sz="2800" dirty="0"/>
              <a:t>,</a:t>
            </a:r>
          </a:p>
          <a:p>
            <a:r>
              <a:rPr lang="en-US" sz="2800" dirty="0" err="1"/>
              <a:t>Zakon</a:t>
            </a:r>
            <a:r>
              <a:rPr lang="en-US" sz="2800" dirty="0"/>
              <a:t> o </a:t>
            </a:r>
            <a:r>
              <a:rPr lang="en-US" sz="2800" dirty="0" err="1"/>
              <a:t>smanjenju</a:t>
            </a:r>
            <a:r>
              <a:rPr lang="en-US" sz="2800" dirty="0"/>
              <a:t> </a:t>
            </a:r>
            <a:r>
              <a:rPr lang="en-US" sz="2800" dirty="0" err="1"/>
              <a:t>rizika</a:t>
            </a:r>
            <a:r>
              <a:rPr lang="en-US" sz="2800" dirty="0"/>
              <a:t> od </a:t>
            </a:r>
            <a:r>
              <a:rPr lang="en-US" sz="2800" dirty="0" err="1"/>
              <a:t>katastrofa</a:t>
            </a:r>
            <a:r>
              <a:rPr lang="en-US" sz="2800" dirty="0"/>
              <a:t> </a:t>
            </a:r>
            <a:r>
              <a:rPr lang="en-US" sz="2800" dirty="0" err="1"/>
              <a:t>i</a:t>
            </a:r>
            <a:r>
              <a:rPr lang="en-US" sz="2800" dirty="0"/>
              <a:t> </a:t>
            </a:r>
            <a:r>
              <a:rPr lang="en-US" sz="2800" dirty="0" err="1"/>
              <a:t>upravljanju</a:t>
            </a:r>
            <a:r>
              <a:rPr lang="en-US" sz="2800" dirty="0"/>
              <a:t> </a:t>
            </a:r>
            <a:r>
              <a:rPr lang="en-US" sz="2800" dirty="0" err="1"/>
              <a:t>vandrednim</a:t>
            </a:r>
            <a:r>
              <a:rPr lang="en-US" sz="2800" dirty="0"/>
              <a:t> </a:t>
            </a:r>
            <a:r>
              <a:rPr lang="en-US" sz="2800" dirty="0" err="1"/>
              <a:t>situacijama</a:t>
            </a:r>
            <a:r>
              <a:rPr lang="en-US" sz="2800" dirty="0"/>
              <a:t>,</a:t>
            </a:r>
          </a:p>
          <a:p>
            <a:r>
              <a:rPr lang="en-US" sz="2800" dirty="0" err="1"/>
              <a:t>Zakon</a:t>
            </a:r>
            <a:r>
              <a:rPr lang="en-US" sz="2800" dirty="0"/>
              <a:t> o </a:t>
            </a:r>
            <a:r>
              <a:rPr lang="en-US" sz="2800" dirty="0" err="1"/>
              <a:t>zaštiti</a:t>
            </a:r>
            <a:r>
              <a:rPr lang="en-US" sz="2800" dirty="0"/>
              <a:t> od </a:t>
            </a:r>
            <a:r>
              <a:rPr lang="en-US" sz="2800" dirty="0" err="1"/>
              <a:t>požara</a:t>
            </a:r>
            <a:r>
              <a:rPr lang="en-US" sz="2800" dirty="0"/>
              <a:t>,</a:t>
            </a:r>
          </a:p>
          <a:p>
            <a:r>
              <a:rPr lang="en-US" sz="2800" dirty="0" err="1"/>
              <a:t>Strategija</a:t>
            </a:r>
            <a:r>
              <a:rPr lang="en-US" sz="2800" dirty="0"/>
              <a:t> </a:t>
            </a:r>
            <a:r>
              <a:rPr lang="en-US" sz="2800" dirty="0" err="1"/>
              <a:t>zaštite</a:t>
            </a:r>
            <a:r>
              <a:rPr lang="en-US" sz="2800" dirty="0"/>
              <a:t> od </a:t>
            </a:r>
            <a:r>
              <a:rPr lang="en-US" sz="2800" dirty="0" err="1"/>
              <a:t>požara</a:t>
            </a:r>
            <a:r>
              <a:rPr lang="en-US" sz="2800" dirty="0"/>
              <a:t>,</a:t>
            </a:r>
          </a:p>
          <a:p>
            <a:r>
              <a:rPr lang="en-US" sz="2800" dirty="0" err="1"/>
              <a:t>Procena</a:t>
            </a:r>
            <a:r>
              <a:rPr lang="en-US" sz="2800" dirty="0"/>
              <a:t> </a:t>
            </a:r>
            <a:r>
              <a:rPr lang="en-US" sz="2800" dirty="0" err="1"/>
              <a:t>rizika</a:t>
            </a:r>
            <a:r>
              <a:rPr lang="en-US" sz="2800" dirty="0"/>
              <a:t> od </a:t>
            </a:r>
            <a:r>
              <a:rPr lang="en-US" sz="2800" dirty="0" err="1"/>
              <a:t>katastrofa</a:t>
            </a:r>
            <a:r>
              <a:rPr lang="en-US" sz="2800" dirty="0"/>
              <a:t> u </a:t>
            </a:r>
            <a:r>
              <a:rPr lang="en-US" sz="2800" dirty="0" err="1"/>
              <a:t>Republici</a:t>
            </a:r>
            <a:r>
              <a:rPr lang="en-US" sz="2800" dirty="0"/>
              <a:t> </a:t>
            </a:r>
            <a:r>
              <a:rPr lang="en-US" sz="2800" dirty="0" err="1"/>
              <a:t>Srbiji</a:t>
            </a:r>
            <a:endParaRPr 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20321142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96BE1B5-3593-451B-AB23-3A606506B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9600" y="404813"/>
            <a:ext cx="4724400" cy="719931"/>
          </a:xfrm>
        </p:spPr>
        <p:txBody>
          <a:bodyPr/>
          <a:lstStyle/>
          <a:p>
            <a:r>
              <a:rPr lang="en-US" dirty="0" err="1"/>
              <a:t>Procena</a:t>
            </a:r>
            <a:r>
              <a:rPr lang="en-US" dirty="0"/>
              <a:t> </a:t>
            </a:r>
            <a:r>
              <a:rPr lang="en-US" dirty="0" err="1"/>
              <a:t>ugroženosti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CD97694-E279-465C-A21E-1F595629B7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/>
          </a:p>
          <a:p>
            <a:r>
              <a:rPr lang="en-US" dirty="0"/>
              <a:t>Za </a:t>
            </a:r>
            <a:r>
              <a:rPr lang="en-US" dirty="0" err="1"/>
              <a:t>zemljotres</a:t>
            </a:r>
            <a:r>
              <a:rPr lang="en-US" dirty="0"/>
              <a:t>,</a:t>
            </a:r>
          </a:p>
          <a:p>
            <a:r>
              <a:rPr lang="en-US" dirty="0"/>
              <a:t>Za </a:t>
            </a:r>
            <a:r>
              <a:rPr lang="en-US" dirty="0" err="1"/>
              <a:t>poplave</a:t>
            </a:r>
            <a:r>
              <a:rPr lang="en-US" dirty="0"/>
              <a:t>,</a:t>
            </a:r>
          </a:p>
          <a:p>
            <a:r>
              <a:rPr lang="en-US" dirty="0"/>
              <a:t>Za </a:t>
            </a:r>
            <a:r>
              <a:rPr lang="en-US" dirty="0" err="1"/>
              <a:t>požare</a:t>
            </a:r>
            <a:r>
              <a:rPr lang="en-US" dirty="0"/>
              <a:t>,</a:t>
            </a:r>
          </a:p>
          <a:p>
            <a:r>
              <a:rPr lang="en-US" dirty="0"/>
              <a:t>Za </a:t>
            </a:r>
            <a:r>
              <a:rPr lang="en-US" dirty="0" err="1"/>
              <a:t>snežne</a:t>
            </a:r>
            <a:r>
              <a:rPr lang="en-US" dirty="0"/>
              <a:t> </a:t>
            </a:r>
            <a:r>
              <a:rPr lang="en-US" dirty="0" err="1"/>
              <a:t>nanose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poledicu</a:t>
            </a:r>
            <a:r>
              <a:rPr lang="en-US" dirty="0"/>
              <a:t>,</a:t>
            </a:r>
          </a:p>
          <a:p>
            <a:r>
              <a:rPr lang="en-US" dirty="0"/>
              <a:t>Za </a:t>
            </a:r>
            <a:r>
              <a:rPr lang="en-US" dirty="0" err="1"/>
              <a:t>odronjavanje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klizanje</a:t>
            </a:r>
            <a:r>
              <a:rPr lang="en-US" dirty="0"/>
              <a:t> </a:t>
            </a:r>
            <a:r>
              <a:rPr lang="en-US" dirty="0" err="1"/>
              <a:t>zemljišta</a:t>
            </a:r>
            <a:r>
              <a:rPr lang="en-US" dirty="0"/>
              <a:t>,</a:t>
            </a:r>
          </a:p>
          <a:p>
            <a:r>
              <a:rPr lang="en-US" dirty="0"/>
              <a:t>Za </a:t>
            </a:r>
            <a:r>
              <a:rPr lang="en-US" dirty="0" err="1"/>
              <a:t>epidemije</a:t>
            </a:r>
            <a:r>
              <a:rPr lang="en-US" dirty="0"/>
              <a:t>,</a:t>
            </a:r>
          </a:p>
          <a:p>
            <a:r>
              <a:rPr lang="en-US" dirty="0"/>
              <a:t>Za </a:t>
            </a:r>
            <a:r>
              <a:rPr lang="en-US" dirty="0" err="1"/>
              <a:t>biljne</a:t>
            </a:r>
            <a:r>
              <a:rPr lang="en-US" dirty="0"/>
              <a:t> </a:t>
            </a:r>
            <a:r>
              <a:rPr lang="en-US" dirty="0" err="1"/>
              <a:t>zarazne</a:t>
            </a:r>
            <a:r>
              <a:rPr lang="en-US" dirty="0"/>
              <a:t> </a:t>
            </a:r>
            <a:r>
              <a:rPr lang="en-US" dirty="0" err="1"/>
              <a:t>bolesti</a:t>
            </a:r>
            <a:r>
              <a:rPr lang="en-US" dirty="0"/>
              <a:t>,</a:t>
            </a:r>
          </a:p>
          <a:p>
            <a:r>
              <a:rPr lang="en-US" dirty="0"/>
              <a:t>Za </a:t>
            </a:r>
            <a:r>
              <a:rPr lang="en-US" dirty="0" err="1"/>
              <a:t>stočne</a:t>
            </a:r>
            <a:r>
              <a:rPr lang="en-US" dirty="0"/>
              <a:t> </a:t>
            </a:r>
            <a:r>
              <a:rPr lang="en-US" dirty="0" err="1"/>
              <a:t>zarazne</a:t>
            </a:r>
            <a:r>
              <a:rPr lang="en-US" dirty="0"/>
              <a:t> </a:t>
            </a:r>
            <a:r>
              <a:rPr lang="en-US" dirty="0" err="1"/>
              <a:t>bolesti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296306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6B2C71C-9215-4DF1-B10B-D2160E572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0" y="404813"/>
            <a:ext cx="4248472" cy="863947"/>
          </a:xfrm>
        </p:spPr>
        <p:txBody>
          <a:bodyPr/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Organizacija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civilne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zaštite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CF213E9-8673-4D8F-9734-56AB0174CC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62471"/>
            <a:ext cx="8229600" cy="509071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/>
              <a:t>U </a:t>
            </a:r>
            <a:r>
              <a:rPr lang="en-US" sz="1600" dirty="0" err="1"/>
              <a:t>cilju</a:t>
            </a:r>
            <a:r>
              <a:rPr lang="en-US" sz="1600" dirty="0"/>
              <a:t> </a:t>
            </a:r>
            <a:r>
              <a:rPr lang="en-US" sz="1600" dirty="0" err="1"/>
              <a:t>zaštite</a:t>
            </a:r>
            <a:r>
              <a:rPr lang="en-US" sz="1600" dirty="0"/>
              <a:t> </a:t>
            </a:r>
            <a:r>
              <a:rPr lang="en-US" sz="1600" dirty="0" err="1"/>
              <a:t>i</a:t>
            </a:r>
            <a:r>
              <a:rPr lang="en-US" sz="1600" dirty="0"/>
              <a:t> </a:t>
            </a:r>
            <a:r>
              <a:rPr lang="en-US" sz="1600" dirty="0" err="1"/>
              <a:t>spasavanja</a:t>
            </a:r>
            <a:r>
              <a:rPr lang="en-US" sz="1600" dirty="0"/>
              <a:t> </a:t>
            </a:r>
            <a:r>
              <a:rPr lang="en-US" sz="1600" dirty="0" err="1"/>
              <a:t>ljudi</a:t>
            </a:r>
            <a:r>
              <a:rPr lang="en-US" sz="1600" dirty="0"/>
              <a:t>, </a:t>
            </a:r>
            <a:r>
              <a:rPr lang="en-US" sz="1600" dirty="0" err="1"/>
              <a:t>materijalnih</a:t>
            </a:r>
            <a:r>
              <a:rPr lang="en-US" sz="1600" dirty="0"/>
              <a:t> </a:t>
            </a:r>
            <a:r>
              <a:rPr lang="en-US" sz="1600" dirty="0" err="1"/>
              <a:t>i</a:t>
            </a:r>
            <a:r>
              <a:rPr lang="en-US" sz="1600" dirty="0"/>
              <a:t> </a:t>
            </a:r>
            <a:r>
              <a:rPr lang="en-US" sz="1600" dirty="0" err="1"/>
              <a:t>kulturnih</a:t>
            </a:r>
            <a:r>
              <a:rPr lang="en-US" sz="1600" dirty="0"/>
              <a:t> </a:t>
            </a:r>
            <a:r>
              <a:rPr lang="en-US" sz="1600" dirty="0" err="1"/>
              <a:t>dobara</a:t>
            </a:r>
            <a:r>
              <a:rPr lang="en-US" sz="1600" dirty="0"/>
              <a:t> od </a:t>
            </a:r>
            <a:r>
              <a:rPr lang="en-US" sz="1600" dirty="0" err="1"/>
              <a:t>opasnosti</a:t>
            </a:r>
            <a:r>
              <a:rPr lang="en-US" sz="1600" dirty="0"/>
              <a:t> </a:t>
            </a:r>
            <a:r>
              <a:rPr lang="en-US" sz="1600" dirty="0" err="1"/>
              <a:t>izazvanih</a:t>
            </a:r>
            <a:r>
              <a:rPr lang="en-US" sz="1600" dirty="0"/>
              <a:t> </a:t>
            </a:r>
            <a:r>
              <a:rPr lang="en-US" sz="1600" dirty="0" err="1"/>
              <a:t>elementarnim</a:t>
            </a:r>
            <a:r>
              <a:rPr lang="en-US" sz="1600" dirty="0"/>
              <a:t> </a:t>
            </a:r>
            <a:r>
              <a:rPr lang="en-US" sz="1600" dirty="0" err="1"/>
              <a:t>nepogodama</a:t>
            </a:r>
            <a:r>
              <a:rPr lang="en-US" sz="1600" dirty="0"/>
              <a:t> </a:t>
            </a:r>
            <a:r>
              <a:rPr lang="en-US" sz="1600" dirty="0" err="1"/>
              <a:t>i</a:t>
            </a:r>
            <a:r>
              <a:rPr lang="en-US" sz="1600" dirty="0"/>
              <a:t> </a:t>
            </a:r>
            <a:r>
              <a:rPr lang="en-US" sz="1600" dirty="0" err="1"/>
              <a:t>drugim</a:t>
            </a:r>
            <a:r>
              <a:rPr lang="en-US" sz="1600" dirty="0"/>
              <a:t> </a:t>
            </a:r>
            <a:r>
              <a:rPr lang="en-US" sz="1600" dirty="0" err="1"/>
              <a:t>nesrećama</a:t>
            </a:r>
            <a:r>
              <a:rPr lang="en-US" sz="1600" dirty="0"/>
              <a:t> </a:t>
            </a:r>
            <a:r>
              <a:rPr lang="en-US" sz="1600" dirty="0" err="1"/>
              <a:t>sprovode</a:t>
            </a:r>
            <a:r>
              <a:rPr lang="en-US" sz="1600" dirty="0"/>
              <a:t> se </a:t>
            </a:r>
            <a:r>
              <a:rPr lang="en-US" sz="1600" dirty="0" err="1"/>
              <a:t>zadaci</a:t>
            </a:r>
            <a:r>
              <a:rPr lang="en-US" sz="1600" dirty="0"/>
              <a:t> </a:t>
            </a:r>
            <a:r>
              <a:rPr lang="en-US" sz="1600" dirty="0" err="1"/>
              <a:t>civilne</a:t>
            </a:r>
            <a:r>
              <a:rPr lang="en-US" sz="1600" dirty="0"/>
              <a:t> </a:t>
            </a:r>
            <a:r>
              <a:rPr lang="en-US" sz="1600" dirty="0" err="1"/>
              <a:t>zaštite</a:t>
            </a:r>
            <a:r>
              <a:rPr lang="en-US" sz="1600" dirty="0"/>
              <a:t>, </a:t>
            </a:r>
            <a:r>
              <a:rPr lang="en-US" sz="1600" dirty="0" err="1"/>
              <a:t>i</a:t>
            </a:r>
            <a:r>
              <a:rPr lang="en-US" sz="1600" dirty="0"/>
              <a:t> to:</a:t>
            </a:r>
          </a:p>
          <a:p>
            <a:pPr marL="0" indent="0">
              <a:buNone/>
            </a:pPr>
            <a:r>
              <a:rPr lang="en-US" sz="1600" dirty="0"/>
              <a:t>1) </a:t>
            </a:r>
            <a:r>
              <a:rPr lang="en-US" sz="1600" dirty="0" err="1"/>
              <a:t>uzbunjivanje</a:t>
            </a:r>
            <a:r>
              <a:rPr lang="en-US" sz="1600" dirty="0"/>
              <a:t>;</a:t>
            </a:r>
          </a:p>
          <a:p>
            <a:pPr marL="0" indent="0">
              <a:buNone/>
            </a:pPr>
            <a:r>
              <a:rPr lang="en-US" sz="1600" dirty="0"/>
              <a:t>2) </a:t>
            </a:r>
            <a:r>
              <a:rPr lang="en-US" sz="1600" dirty="0" err="1"/>
              <a:t>evakuacija</a:t>
            </a:r>
            <a:r>
              <a:rPr lang="en-US" sz="1600" dirty="0"/>
              <a:t>;</a:t>
            </a:r>
          </a:p>
          <a:p>
            <a:pPr marL="0" indent="0">
              <a:buNone/>
            </a:pPr>
            <a:r>
              <a:rPr lang="en-US" sz="1600" dirty="0"/>
              <a:t>3) </a:t>
            </a:r>
            <a:r>
              <a:rPr lang="en-US" sz="1600" dirty="0" err="1"/>
              <a:t>sklanjanje</a:t>
            </a:r>
            <a:r>
              <a:rPr lang="en-US" sz="1600" dirty="0"/>
              <a:t> </a:t>
            </a:r>
            <a:r>
              <a:rPr lang="en-US" sz="1600" dirty="0" err="1"/>
              <a:t>i</a:t>
            </a:r>
            <a:r>
              <a:rPr lang="en-US" sz="1600" dirty="0"/>
              <a:t> </a:t>
            </a:r>
            <a:r>
              <a:rPr lang="en-US" sz="1600" dirty="0" err="1"/>
              <a:t>urbanističke</a:t>
            </a:r>
            <a:r>
              <a:rPr lang="en-US" sz="1600" dirty="0"/>
              <a:t> mere </a:t>
            </a:r>
            <a:r>
              <a:rPr lang="en-US" sz="1600" dirty="0" err="1"/>
              <a:t>zaštite</a:t>
            </a:r>
            <a:r>
              <a:rPr lang="en-US" sz="1600" dirty="0"/>
              <a:t>;</a:t>
            </a:r>
          </a:p>
          <a:p>
            <a:pPr marL="0" indent="0">
              <a:buNone/>
            </a:pPr>
            <a:r>
              <a:rPr lang="en-US" sz="1600" dirty="0"/>
              <a:t>4) </a:t>
            </a:r>
            <a:r>
              <a:rPr lang="en-US" sz="1600" dirty="0" err="1"/>
              <a:t>zbrinjavanje</a:t>
            </a:r>
            <a:r>
              <a:rPr lang="en-US" sz="1600" dirty="0"/>
              <a:t> </a:t>
            </a:r>
            <a:r>
              <a:rPr lang="en-US" sz="1600" dirty="0" err="1"/>
              <a:t>ugroženih</a:t>
            </a:r>
            <a:r>
              <a:rPr lang="en-US" sz="1600" dirty="0"/>
              <a:t> </a:t>
            </a:r>
            <a:r>
              <a:rPr lang="en-US" sz="1600" dirty="0" err="1"/>
              <a:t>i</a:t>
            </a:r>
            <a:r>
              <a:rPr lang="en-US" sz="1600" dirty="0"/>
              <a:t> </a:t>
            </a:r>
            <a:r>
              <a:rPr lang="en-US" sz="1600" dirty="0" err="1"/>
              <a:t>nastradalih</a:t>
            </a:r>
            <a:r>
              <a:rPr lang="en-US" sz="1600" dirty="0"/>
              <a:t>;</a:t>
            </a:r>
          </a:p>
          <a:p>
            <a:pPr marL="0" indent="0">
              <a:buNone/>
            </a:pPr>
            <a:r>
              <a:rPr lang="en-US" sz="1600" dirty="0"/>
              <a:t>5) </a:t>
            </a:r>
            <a:r>
              <a:rPr lang="en-US" sz="1600" dirty="0" err="1"/>
              <a:t>radiološka</a:t>
            </a:r>
            <a:r>
              <a:rPr lang="en-US" sz="1600" dirty="0"/>
              <a:t>, </a:t>
            </a:r>
            <a:r>
              <a:rPr lang="en-US" sz="1600" dirty="0" err="1"/>
              <a:t>hemijska</a:t>
            </a:r>
            <a:r>
              <a:rPr lang="en-US" sz="1600" dirty="0"/>
              <a:t> </a:t>
            </a:r>
            <a:r>
              <a:rPr lang="en-US" sz="1600" dirty="0" err="1"/>
              <a:t>i</a:t>
            </a:r>
            <a:r>
              <a:rPr lang="en-US" sz="1600" dirty="0"/>
              <a:t> </a:t>
            </a:r>
            <a:r>
              <a:rPr lang="en-US" sz="1600" dirty="0" err="1"/>
              <a:t>biološka</a:t>
            </a:r>
            <a:r>
              <a:rPr lang="en-US" sz="1600" dirty="0"/>
              <a:t> </a:t>
            </a:r>
            <a:r>
              <a:rPr lang="en-US" sz="1600" dirty="0" err="1"/>
              <a:t>zaštita</a:t>
            </a:r>
            <a:r>
              <a:rPr lang="en-US" sz="1600" dirty="0"/>
              <a:t>;</a:t>
            </a:r>
          </a:p>
          <a:p>
            <a:pPr marL="0" indent="0">
              <a:buNone/>
            </a:pPr>
            <a:r>
              <a:rPr lang="en-US" sz="1600" dirty="0"/>
              <a:t>6) </a:t>
            </a:r>
            <a:r>
              <a:rPr lang="en-US" sz="1600" dirty="0" err="1"/>
              <a:t>zaštita</a:t>
            </a:r>
            <a:r>
              <a:rPr lang="en-US" sz="1600" dirty="0"/>
              <a:t> od </a:t>
            </a:r>
            <a:r>
              <a:rPr lang="en-US" sz="1600" dirty="0" err="1"/>
              <a:t>tehničko-tehnoloških</a:t>
            </a:r>
            <a:r>
              <a:rPr lang="en-US" sz="1600" dirty="0"/>
              <a:t> </a:t>
            </a:r>
            <a:r>
              <a:rPr lang="en-US" sz="1600" dirty="0" err="1"/>
              <a:t>nesreća</a:t>
            </a:r>
            <a:r>
              <a:rPr lang="en-US" sz="1600" dirty="0"/>
              <a:t>;</a:t>
            </a:r>
          </a:p>
          <a:p>
            <a:pPr marL="0" indent="0">
              <a:buNone/>
            </a:pPr>
            <a:r>
              <a:rPr lang="en-US" sz="1600" dirty="0"/>
              <a:t>7) </a:t>
            </a:r>
            <a:r>
              <a:rPr lang="en-US" sz="1600" dirty="0" err="1"/>
              <a:t>zaštita</a:t>
            </a:r>
            <a:r>
              <a:rPr lang="en-US" sz="1600" dirty="0"/>
              <a:t> od </a:t>
            </a:r>
            <a:r>
              <a:rPr lang="en-US" sz="1600" dirty="0" err="1"/>
              <a:t>rušenja</a:t>
            </a:r>
            <a:r>
              <a:rPr lang="en-US" sz="1600" dirty="0"/>
              <a:t> </a:t>
            </a:r>
            <a:r>
              <a:rPr lang="en-US" sz="1600" dirty="0" err="1"/>
              <a:t>i</a:t>
            </a:r>
            <a:r>
              <a:rPr lang="en-US" sz="1600" dirty="0"/>
              <a:t> </a:t>
            </a:r>
            <a:r>
              <a:rPr lang="en-US" sz="1600" dirty="0" err="1"/>
              <a:t>spasavanje</a:t>
            </a:r>
            <a:r>
              <a:rPr lang="en-US" sz="1600" dirty="0"/>
              <a:t> </a:t>
            </a:r>
            <a:r>
              <a:rPr lang="en-US" sz="1600" dirty="0" err="1"/>
              <a:t>iz</a:t>
            </a:r>
            <a:r>
              <a:rPr lang="en-US" sz="1600" dirty="0"/>
              <a:t> </a:t>
            </a:r>
            <a:r>
              <a:rPr lang="en-US" sz="1600" dirty="0" err="1"/>
              <a:t>ruševina</a:t>
            </a:r>
            <a:r>
              <a:rPr lang="en-US" sz="1600" dirty="0"/>
              <a:t>;</a:t>
            </a:r>
          </a:p>
          <a:p>
            <a:pPr marL="0" indent="0">
              <a:buNone/>
            </a:pPr>
            <a:r>
              <a:rPr lang="en-US" sz="1600" dirty="0"/>
              <a:t>8) </a:t>
            </a:r>
            <a:r>
              <a:rPr lang="en-US" sz="1600" dirty="0" err="1"/>
              <a:t>zaštita</a:t>
            </a:r>
            <a:r>
              <a:rPr lang="en-US" sz="1600" dirty="0"/>
              <a:t> </a:t>
            </a:r>
            <a:r>
              <a:rPr lang="en-US" sz="1600" dirty="0" err="1"/>
              <a:t>i</a:t>
            </a:r>
            <a:r>
              <a:rPr lang="en-US" sz="1600" dirty="0"/>
              <a:t> </a:t>
            </a:r>
            <a:r>
              <a:rPr lang="en-US" sz="1600" dirty="0" err="1"/>
              <a:t>spasavanje</a:t>
            </a:r>
            <a:r>
              <a:rPr lang="en-US" sz="1600" dirty="0"/>
              <a:t> od </a:t>
            </a:r>
            <a:r>
              <a:rPr lang="en-US" sz="1600" dirty="0" err="1"/>
              <a:t>poplava</a:t>
            </a:r>
            <a:r>
              <a:rPr lang="en-US" sz="1600" dirty="0"/>
              <a:t> </a:t>
            </a:r>
            <a:r>
              <a:rPr lang="en-US" sz="1600" dirty="0" err="1"/>
              <a:t>i</a:t>
            </a:r>
            <a:r>
              <a:rPr lang="en-US" sz="1600" dirty="0"/>
              <a:t> </a:t>
            </a:r>
            <a:r>
              <a:rPr lang="en-US" sz="1600" dirty="0" err="1"/>
              <a:t>nesreća</a:t>
            </a:r>
            <a:r>
              <a:rPr lang="en-US" sz="1600" dirty="0"/>
              <a:t> </a:t>
            </a:r>
            <a:r>
              <a:rPr lang="en-US" sz="1600" dirty="0" err="1"/>
              <a:t>na</a:t>
            </a:r>
            <a:r>
              <a:rPr lang="en-US" sz="1600" dirty="0"/>
              <a:t> </a:t>
            </a:r>
            <a:r>
              <a:rPr lang="en-US" sz="1600" dirty="0" err="1"/>
              <a:t>vodi</a:t>
            </a:r>
            <a:r>
              <a:rPr lang="en-US" sz="1600" dirty="0"/>
              <a:t> </a:t>
            </a:r>
            <a:r>
              <a:rPr lang="en-US" sz="1600" dirty="0" err="1"/>
              <a:t>i</a:t>
            </a:r>
            <a:r>
              <a:rPr lang="en-US" sz="1600" dirty="0"/>
              <a:t> pod </a:t>
            </a:r>
            <a:r>
              <a:rPr lang="en-US" sz="1600" dirty="0" err="1"/>
              <a:t>vodom</a:t>
            </a:r>
            <a:r>
              <a:rPr lang="en-US" sz="1600" dirty="0"/>
              <a:t>;</a:t>
            </a:r>
          </a:p>
          <a:p>
            <a:pPr marL="0" indent="0">
              <a:buNone/>
            </a:pPr>
            <a:r>
              <a:rPr lang="en-US" sz="1600" dirty="0"/>
              <a:t>9) </a:t>
            </a:r>
            <a:r>
              <a:rPr lang="en-US" sz="1600" dirty="0" err="1"/>
              <a:t>zaštita</a:t>
            </a:r>
            <a:r>
              <a:rPr lang="en-US" sz="1600" dirty="0"/>
              <a:t> </a:t>
            </a:r>
            <a:r>
              <a:rPr lang="en-US" sz="1600" dirty="0" err="1"/>
              <a:t>i</a:t>
            </a:r>
            <a:r>
              <a:rPr lang="en-US" sz="1600" dirty="0"/>
              <a:t> </a:t>
            </a:r>
            <a:r>
              <a:rPr lang="en-US" sz="1600" dirty="0" err="1"/>
              <a:t>spasavanje</a:t>
            </a:r>
            <a:r>
              <a:rPr lang="en-US" sz="1600" dirty="0"/>
              <a:t> </a:t>
            </a:r>
            <a:r>
              <a:rPr lang="en-US" sz="1600" dirty="0" err="1"/>
              <a:t>na</a:t>
            </a:r>
            <a:r>
              <a:rPr lang="en-US" sz="1600" dirty="0"/>
              <a:t> </a:t>
            </a:r>
            <a:r>
              <a:rPr lang="en-US" sz="1600" dirty="0" err="1"/>
              <a:t>nepristupačnim</a:t>
            </a:r>
            <a:r>
              <a:rPr lang="en-US" sz="1600" dirty="0"/>
              <a:t> </a:t>
            </a:r>
            <a:r>
              <a:rPr lang="en-US" sz="1600" dirty="0" err="1"/>
              <a:t>terenima</a:t>
            </a:r>
            <a:r>
              <a:rPr lang="en-US" sz="1600" dirty="0"/>
              <a:t>;</a:t>
            </a:r>
          </a:p>
          <a:p>
            <a:pPr marL="0" indent="0">
              <a:buNone/>
            </a:pPr>
            <a:r>
              <a:rPr lang="en-US" sz="1600" dirty="0"/>
              <a:t>10) </a:t>
            </a:r>
            <a:r>
              <a:rPr lang="en-US" sz="1600" dirty="0" err="1"/>
              <a:t>zaštita</a:t>
            </a:r>
            <a:r>
              <a:rPr lang="en-US" sz="1600" dirty="0"/>
              <a:t> </a:t>
            </a:r>
            <a:r>
              <a:rPr lang="en-US" sz="1600" dirty="0" err="1"/>
              <a:t>i</a:t>
            </a:r>
            <a:r>
              <a:rPr lang="en-US" sz="1600" dirty="0"/>
              <a:t> </a:t>
            </a:r>
            <a:r>
              <a:rPr lang="en-US" sz="1600" dirty="0" err="1"/>
              <a:t>spasavanje</a:t>
            </a:r>
            <a:r>
              <a:rPr lang="en-US" sz="1600" dirty="0"/>
              <a:t> od </a:t>
            </a:r>
            <a:r>
              <a:rPr lang="en-US" sz="1600" dirty="0" err="1"/>
              <a:t>požara</a:t>
            </a:r>
            <a:r>
              <a:rPr lang="en-US" sz="1600" dirty="0"/>
              <a:t> </a:t>
            </a:r>
            <a:r>
              <a:rPr lang="en-US" sz="1600" dirty="0" err="1"/>
              <a:t>i</a:t>
            </a:r>
            <a:r>
              <a:rPr lang="en-US" sz="1600" dirty="0"/>
              <a:t> </a:t>
            </a:r>
            <a:r>
              <a:rPr lang="en-US" sz="1600" dirty="0" err="1"/>
              <a:t>eksplozija</a:t>
            </a:r>
            <a:r>
              <a:rPr lang="en-US" sz="1600" dirty="0"/>
              <a:t>;</a:t>
            </a:r>
          </a:p>
          <a:p>
            <a:pPr marL="0" indent="0">
              <a:buNone/>
            </a:pPr>
            <a:r>
              <a:rPr lang="en-US" sz="1600" dirty="0"/>
              <a:t>11) </a:t>
            </a:r>
            <a:r>
              <a:rPr lang="en-US" sz="1600" dirty="0" err="1"/>
              <a:t>zaštita</a:t>
            </a:r>
            <a:r>
              <a:rPr lang="en-US" sz="1600" dirty="0"/>
              <a:t> od NUS;</a:t>
            </a:r>
          </a:p>
          <a:p>
            <a:pPr marL="0" indent="0">
              <a:buNone/>
            </a:pPr>
            <a:r>
              <a:rPr lang="en-US" sz="1600" dirty="0"/>
              <a:t>12) </a:t>
            </a:r>
            <a:r>
              <a:rPr lang="en-US" sz="1600" dirty="0" err="1"/>
              <a:t>prva</a:t>
            </a:r>
            <a:r>
              <a:rPr lang="en-US" sz="1600" dirty="0"/>
              <a:t> </a:t>
            </a:r>
            <a:r>
              <a:rPr lang="en-US" sz="1600" dirty="0" err="1"/>
              <a:t>i</a:t>
            </a:r>
            <a:r>
              <a:rPr lang="en-US" sz="1600" dirty="0"/>
              <a:t> </a:t>
            </a:r>
            <a:r>
              <a:rPr lang="en-US" sz="1600" dirty="0" err="1"/>
              <a:t>medicinska</a:t>
            </a:r>
            <a:r>
              <a:rPr lang="en-US" sz="1600" dirty="0"/>
              <a:t> </a:t>
            </a:r>
            <a:r>
              <a:rPr lang="en-US" sz="1600" dirty="0" err="1"/>
              <a:t>pomoć</a:t>
            </a:r>
            <a:r>
              <a:rPr lang="en-US" sz="1600" dirty="0"/>
              <a:t>;</a:t>
            </a:r>
          </a:p>
          <a:p>
            <a:pPr marL="0" indent="0">
              <a:buNone/>
            </a:pPr>
            <a:r>
              <a:rPr lang="en-US" sz="1600" dirty="0"/>
              <a:t>13) </a:t>
            </a:r>
            <a:r>
              <a:rPr lang="en-US" sz="1600" dirty="0" err="1"/>
              <a:t>asanacija</a:t>
            </a:r>
            <a:r>
              <a:rPr lang="en-US" sz="1600" dirty="0"/>
              <a:t> </a:t>
            </a:r>
            <a:r>
              <a:rPr lang="en-US" sz="1600" dirty="0" err="1"/>
              <a:t>terena</a:t>
            </a:r>
            <a:r>
              <a:rPr lang="en-US" sz="1600" dirty="0"/>
              <a:t>;</a:t>
            </a:r>
          </a:p>
          <a:p>
            <a:pPr marL="0" indent="0">
              <a:buNone/>
            </a:pPr>
            <a:r>
              <a:rPr lang="en-US" sz="1600" dirty="0"/>
              <a:t>14) </a:t>
            </a:r>
            <a:r>
              <a:rPr lang="en-US" sz="1600" dirty="0" err="1"/>
              <a:t>očuvanje</a:t>
            </a:r>
            <a:r>
              <a:rPr lang="en-US" sz="1600" dirty="0"/>
              <a:t> </a:t>
            </a:r>
            <a:r>
              <a:rPr lang="en-US" sz="1600" dirty="0" err="1"/>
              <a:t>dobara</a:t>
            </a:r>
            <a:r>
              <a:rPr lang="en-US" sz="1600" dirty="0"/>
              <a:t> </a:t>
            </a:r>
            <a:r>
              <a:rPr lang="en-US" sz="1600" dirty="0" err="1"/>
              <a:t>bitnih</a:t>
            </a:r>
            <a:r>
              <a:rPr lang="en-US" sz="1600" dirty="0"/>
              <a:t> za </a:t>
            </a:r>
            <a:r>
              <a:rPr lang="en-US" sz="1600" dirty="0" err="1"/>
              <a:t>opstanak</a:t>
            </a:r>
            <a:r>
              <a:rPr lang="en-US" sz="1600" dirty="0"/>
              <a:t>;</a:t>
            </a:r>
          </a:p>
          <a:p>
            <a:pPr marL="0" indent="0">
              <a:buNone/>
            </a:pPr>
            <a:r>
              <a:rPr lang="en-US" sz="1600" dirty="0"/>
              <a:t>15) </a:t>
            </a:r>
            <a:r>
              <a:rPr lang="en-US" sz="1600" dirty="0" err="1"/>
              <a:t>hitno</a:t>
            </a:r>
            <a:r>
              <a:rPr lang="en-US" sz="1600" dirty="0"/>
              <a:t> </a:t>
            </a:r>
            <a:r>
              <a:rPr lang="en-US" sz="1600" dirty="0" err="1"/>
              <a:t>uspostavljanje</a:t>
            </a:r>
            <a:r>
              <a:rPr lang="en-US" sz="1600" dirty="0"/>
              <a:t> </a:t>
            </a:r>
            <a:r>
              <a:rPr lang="en-US" sz="1600" dirty="0" err="1"/>
              <a:t>neophodnih</a:t>
            </a:r>
            <a:r>
              <a:rPr lang="en-US" sz="1600" dirty="0"/>
              <a:t> </a:t>
            </a:r>
            <a:r>
              <a:rPr lang="en-US" sz="1600" dirty="0" err="1"/>
              <a:t>službi</a:t>
            </a:r>
            <a:r>
              <a:rPr lang="en-US" sz="1600" dirty="0"/>
              <a:t> od </a:t>
            </a:r>
            <a:r>
              <a:rPr lang="en-US" sz="1600" dirty="0" err="1"/>
              <a:t>javnog</a:t>
            </a:r>
            <a:r>
              <a:rPr lang="en-US" sz="1600" dirty="0"/>
              <a:t> </a:t>
            </a:r>
            <a:r>
              <a:rPr lang="en-US" sz="1600" dirty="0" err="1"/>
              <a:t>interesa</a:t>
            </a:r>
            <a:r>
              <a:rPr lang="en-US" sz="1600" dirty="0"/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12139163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577A43C-B08A-4D59-96C4-AF02ACFD5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9600" y="404813"/>
            <a:ext cx="4472880" cy="1007963"/>
          </a:xfrm>
        </p:spPr>
        <p:txBody>
          <a:bodyPr/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Organizacija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civilne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zaštite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DC6F6C6-9153-4D34-A26D-A49327B21C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err="1"/>
              <a:t>Principi</a:t>
            </a:r>
            <a:r>
              <a:rPr lang="en-US" dirty="0"/>
              <a:t>:</a:t>
            </a:r>
          </a:p>
          <a:p>
            <a:r>
              <a:rPr lang="en-US" dirty="0" err="1"/>
              <a:t>Pravna</a:t>
            </a:r>
            <a:r>
              <a:rPr lang="en-US" dirty="0"/>
              <a:t> </a:t>
            </a:r>
            <a:r>
              <a:rPr lang="en-US" dirty="0" err="1"/>
              <a:t>uređenost</a:t>
            </a:r>
            <a:r>
              <a:rPr lang="en-US" dirty="0"/>
              <a:t>,</a:t>
            </a:r>
          </a:p>
          <a:p>
            <a:r>
              <a:rPr lang="en-US" dirty="0" err="1"/>
              <a:t>Međunarodnopravna</a:t>
            </a:r>
            <a:r>
              <a:rPr lang="en-US" dirty="0"/>
              <a:t> </a:t>
            </a:r>
            <a:r>
              <a:rPr lang="en-US" dirty="0" err="1"/>
              <a:t>usaglašenost</a:t>
            </a:r>
            <a:r>
              <a:rPr lang="en-US" dirty="0"/>
              <a:t>,</a:t>
            </a:r>
          </a:p>
          <a:p>
            <a:r>
              <a:rPr lang="en-US" dirty="0" err="1"/>
              <a:t>Otvorenost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međunarodna</a:t>
            </a:r>
            <a:r>
              <a:rPr lang="en-US" dirty="0"/>
              <a:t> </a:t>
            </a:r>
            <a:r>
              <a:rPr lang="en-US" dirty="0" err="1"/>
              <a:t>saradnja</a:t>
            </a:r>
            <a:r>
              <a:rPr lang="en-US" dirty="0"/>
              <a:t>,</a:t>
            </a:r>
          </a:p>
          <a:p>
            <a:r>
              <a:rPr lang="en-US" dirty="0" err="1"/>
              <a:t>Savremenost</a:t>
            </a:r>
            <a:r>
              <a:rPr lang="en-US" dirty="0"/>
              <a:t>,</a:t>
            </a:r>
          </a:p>
          <a:p>
            <a:r>
              <a:rPr lang="en-US" dirty="0" err="1"/>
              <a:t>Organizovanost</a:t>
            </a:r>
            <a:r>
              <a:rPr lang="en-US" dirty="0"/>
              <a:t>,</a:t>
            </a:r>
          </a:p>
          <a:p>
            <a:r>
              <a:rPr lang="en-US" dirty="0" err="1"/>
              <a:t>Usaglašenost</a:t>
            </a:r>
            <a:r>
              <a:rPr lang="en-US" dirty="0"/>
              <a:t>,</a:t>
            </a:r>
          </a:p>
          <a:p>
            <a:r>
              <a:rPr lang="en-US" dirty="0" err="1"/>
              <a:t>Autentičnost</a:t>
            </a:r>
            <a:r>
              <a:rPr lang="en-US" dirty="0"/>
              <a:t>,</a:t>
            </a:r>
          </a:p>
          <a:p>
            <a:r>
              <a:rPr lang="en-US" dirty="0" err="1"/>
              <a:t>Naučna</a:t>
            </a:r>
            <a:r>
              <a:rPr lang="en-US" dirty="0"/>
              <a:t> </a:t>
            </a:r>
            <a:r>
              <a:rPr lang="en-US" dirty="0" err="1"/>
              <a:t>zasnovanost</a:t>
            </a:r>
            <a:r>
              <a:rPr lang="en-US" dirty="0"/>
              <a:t>,</a:t>
            </a:r>
          </a:p>
          <a:p>
            <a:r>
              <a:rPr lang="en-US" dirty="0" err="1"/>
              <a:t>Koordinacija</a:t>
            </a:r>
            <a:r>
              <a:rPr lang="en-US" dirty="0"/>
              <a:t>,</a:t>
            </a:r>
          </a:p>
          <a:p>
            <a:r>
              <a:rPr lang="en-US" dirty="0" err="1"/>
              <a:t>Transparentnost</a:t>
            </a:r>
            <a:r>
              <a:rPr lang="en-US" dirty="0"/>
              <a:t>,</a:t>
            </a:r>
          </a:p>
          <a:p>
            <a:r>
              <a:rPr lang="en-US" dirty="0" err="1"/>
              <a:t>Sveobuhvatnost</a:t>
            </a:r>
            <a:r>
              <a:rPr lang="en-US" dirty="0"/>
              <a:t>,</a:t>
            </a:r>
          </a:p>
          <a:p>
            <a:r>
              <a:rPr lang="en-US" dirty="0" err="1"/>
              <a:t>Etičnost</a:t>
            </a:r>
            <a:r>
              <a:rPr lang="en-US" dirty="0"/>
              <a:t>.</a:t>
            </a:r>
            <a:endParaRPr lang="en-US" sz="1600" dirty="0"/>
          </a:p>
        </p:txBody>
      </p:sp>
    </p:spTree>
    <p:extLst>
      <p:ext uri="{BB962C8B-B14F-4D97-AF65-F5344CB8AC3E}">
        <p14:creationId xmlns="" xmlns:p14="http://schemas.microsoft.com/office/powerpoint/2010/main" val="17349360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86F6F44-DC72-4EA2-9175-FF49303CB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0" y="404813"/>
            <a:ext cx="3888432" cy="1079971"/>
          </a:xfrm>
        </p:spPr>
        <p:txBody>
          <a:bodyPr/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Planiranje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pripremanje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civilne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zaštite</a:t>
            </a:r>
            <a:endParaRPr lang="en-US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71B7602-04EA-41C1-819C-2F061B8983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endParaRPr lang="en-US" dirty="0"/>
          </a:p>
          <a:p>
            <a:pPr algn="just"/>
            <a:r>
              <a:rPr lang="en-US" dirty="0"/>
              <a:t>Plan </a:t>
            </a:r>
            <a:r>
              <a:rPr lang="en-US" dirty="0" err="1"/>
              <a:t>razvoja</a:t>
            </a:r>
            <a:r>
              <a:rPr lang="en-US" dirty="0"/>
              <a:t>, </a:t>
            </a:r>
            <a:r>
              <a:rPr lang="en-US" dirty="0" err="1"/>
              <a:t>opremanja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osposobljavanja</a:t>
            </a:r>
            <a:r>
              <a:rPr lang="en-US" dirty="0"/>
              <a:t> </a:t>
            </a:r>
            <a:r>
              <a:rPr lang="en-US" dirty="0" err="1"/>
              <a:t>civilne</a:t>
            </a:r>
            <a:r>
              <a:rPr lang="en-US" dirty="0"/>
              <a:t> </a:t>
            </a:r>
            <a:r>
              <a:rPr lang="en-US" dirty="0" err="1"/>
              <a:t>zaštite</a:t>
            </a:r>
            <a:r>
              <a:rPr lang="en-US" dirty="0"/>
              <a:t>,</a:t>
            </a:r>
          </a:p>
          <a:p>
            <a:pPr algn="just"/>
            <a:r>
              <a:rPr lang="en-US" dirty="0"/>
              <a:t>Plan </a:t>
            </a:r>
            <a:r>
              <a:rPr lang="en-US" dirty="0" err="1"/>
              <a:t>odbrane</a:t>
            </a:r>
            <a:r>
              <a:rPr lang="en-US" dirty="0"/>
              <a:t> za </a:t>
            </a:r>
            <a:r>
              <a:rPr lang="en-US" dirty="0" err="1"/>
              <a:t>upotrebu</a:t>
            </a:r>
            <a:r>
              <a:rPr lang="en-US" dirty="0"/>
              <a:t> </a:t>
            </a:r>
            <a:r>
              <a:rPr lang="en-US" dirty="0" err="1"/>
              <a:t>civilne</a:t>
            </a:r>
            <a:r>
              <a:rPr lang="en-US" dirty="0"/>
              <a:t> </a:t>
            </a:r>
            <a:r>
              <a:rPr lang="en-US" dirty="0" err="1"/>
              <a:t>zaštite</a:t>
            </a:r>
            <a:r>
              <a:rPr lang="en-US" dirty="0"/>
              <a:t> u </a:t>
            </a:r>
            <a:r>
              <a:rPr lang="en-US" dirty="0" err="1"/>
              <a:t>ratu</a:t>
            </a:r>
            <a:r>
              <a:rPr lang="en-US" dirty="0"/>
              <a:t>,</a:t>
            </a:r>
          </a:p>
          <a:p>
            <a:pPr algn="just"/>
            <a:r>
              <a:rPr lang="en-US" dirty="0"/>
              <a:t>Plan </a:t>
            </a:r>
            <a:r>
              <a:rPr lang="en-US" dirty="0" err="1"/>
              <a:t>zaštite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spasavanja</a:t>
            </a:r>
            <a:r>
              <a:rPr lang="en-US" dirty="0"/>
              <a:t> u </a:t>
            </a:r>
            <a:r>
              <a:rPr lang="en-US" dirty="0" err="1"/>
              <a:t>vanrednim</a:t>
            </a:r>
            <a:r>
              <a:rPr lang="en-US" dirty="0"/>
              <a:t> </a:t>
            </a:r>
            <a:r>
              <a:rPr lang="en-US" dirty="0" err="1"/>
              <a:t>situacijama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34716152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4D721F3-A339-4126-8269-9A0FFC21A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5800" y="404813"/>
            <a:ext cx="4108648" cy="1195387"/>
          </a:xfrm>
        </p:spPr>
        <p:txBody>
          <a:bodyPr/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Planiranje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pripremanje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civilne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zaštite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78594DE-75A3-4D45-BE1D-D6CDA86259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9646" y="2564904"/>
            <a:ext cx="8229600" cy="2404864"/>
          </a:xfrm>
        </p:spPr>
        <p:txBody>
          <a:bodyPr/>
          <a:lstStyle/>
          <a:p>
            <a:r>
              <a:rPr lang="en-US" dirty="0" err="1"/>
              <a:t>Dugoročni</a:t>
            </a:r>
            <a:r>
              <a:rPr lang="en-US" dirty="0"/>
              <a:t>,</a:t>
            </a:r>
          </a:p>
          <a:p>
            <a:r>
              <a:rPr lang="en-US" dirty="0" err="1"/>
              <a:t>Srednjoročni</a:t>
            </a:r>
            <a:r>
              <a:rPr lang="en-US" dirty="0"/>
              <a:t>,</a:t>
            </a:r>
          </a:p>
          <a:p>
            <a:r>
              <a:rPr lang="en-US" dirty="0" err="1"/>
              <a:t>Kratkoročni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="" xmlns:p14="http://schemas.microsoft.com/office/powerpoint/2010/main" val="10081213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404813"/>
            <a:ext cx="4572000" cy="1007963"/>
          </a:xfrm>
        </p:spPr>
        <p:txBody>
          <a:bodyPr/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Procena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ugroženosti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povredljivosti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72000"/>
          </a:xfrm>
        </p:spPr>
        <p:txBody>
          <a:bodyPr/>
          <a:lstStyle/>
          <a:p>
            <a:pPr marL="0" indent="0" algn="just">
              <a:buNone/>
            </a:pPr>
            <a:r>
              <a:rPr lang="en-US" sz="1800" dirty="0" err="1"/>
              <a:t>Timovi</a:t>
            </a:r>
            <a:r>
              <a:rPr lang="en-US" sz="1800" dirty="0"/>
              <a:t> </a:t>
            </a:r>
            <a:r>
              <a:rPr lang="en-US" sz="1800" dirty="0" err="1"/>
              <a:t>stručnjaka</a:t>
            </a:r>
            <a:r>
              <a:rPr lang="en-US" sz="1800" dirty="0"/>
              <a:t> u </a:t>
            </a:r>
            <a:r>
              <a:rPr lang="en-US" sz="1800" dirty="0" err="1"/>
              <a:t>saradnji</a:t>
            </a:r>
            <a:r>
              <a:rPr lang="en-US" sz="1800" dirty="0"/>
              <a:t> </a:t>
            </a:r>
            <a:r>
              <a:rPr lang="en-US" sz="1800" dirty="0" err="1"/>
              <a:t>sa</a:t>
            </a:r>
            <a:r>
              <a:rPr lang="en-US" sz="1800" dirty="0"/>
              <a:t> </a:t>
            </a:r>
            <a:r>
              <a:rPr lang="en-US" sz="1800" dirty="0" err="1"/>
              <a:t>nadležnim</a:t>
            </a:r>
            <a:r>
              <a:rPr lang="en-US" sz="1800" dirty="0"/>
              <a:t> </a:t>
            </a:r>
            <a:r>
              <a:rPr lang="en-US" sz="1800" dirty="0" err="1"/>
              <a:t>organima</a:t>
            </a:r>
            <a:r>
              <a:rPr lang="en-US" sz="1800" dirty="0"/>
              <a:t> </a:t>
            </a:r>
            <a:r>
              <a:rPr lang="en-US" sz="1800" dirty="0" err="1"/>
              <a:t>civilne</a:t>
            </a:r>
            <a:r>
              <a:rPr lang="en-US" sz="1800" dirty="0"/>
              <a:t> </a:t>
            </a:r>
            <a:r>
              <a:rPr lang="en-US" sz="1800" dirty="0" err="1"/>
              <a:t>zaštite</a:t>
            </a:r>
            <a:r>
              <a:rPr lang="en-US" sz="1800" dirty="0"/>
              <a:t>, </a:t>
            </a:r>
            <a:r>
              <a:rPr lang="en-US" sz="1800" dirty="0" err="1"/>
              <a:t>procenjuju</a:t>
            </a:r>
            <a:r>
              <a:rPr lang="en-US" sz="1800" dirty="0"/>
              <a:t> </a:t>
            </a:r>
            <a:r>
              <a:rPr lang="en-US" sz="1800" dirty="0" err="1"/>
              <a:t>ugroženost</a:t>
            </a:r>
            <a:r>
              <a:rPr lang="en-US" sz="1800" dirty="0"/>
              <a:t> od </a:t>
            </a:r>
            <a:r>
              <a:rPr lang="en-US" sz="1800" dirty="0" err="1"/>
              <a:t>elementarnih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dirty="0" err="1"/>
              <a:t>drugih</a:t>
            </a:r>
            <a:r>
              <a:rPr lang="en-US" sz="1800" dirty="0"/>
              <a:t> </a:t>
            </a:r>
            <a:r>
              <a:rPr lang="en-US" sz="1800" dirty="0" err="1"/>
              <a:t>većih</a:t>
            </a:r>
            <a:r>
              <a:rPr lang="en-US" sz="1800" dirty="0"/>
              <a:t> </a:t>
            </a:r>
            <a:r>
              <a:rPr lang="en-US" sz="1800" dirty="0" err="1"/>
              <a:t>nepogoda</a:t>
            </a:r>
            <a:r>
              <a:rPr lang="en-US" sz="1800" dirty="0"/>
              <a:t> po </a:t>
            </a:r>
            <a:r>
              <a:rPr lang="en-US" sz="1800" dirty="0" err="1"/>
              <a:t>vrstama</a:t>
            </a:r>
            <a:r>
              <a:rPr lang="en-US" sz="1800" dirty="0"/>
              <a:t> </a:t>
            </a:r>
            <a:r>
              <a:rPr lang="en-US" sz="1800" dirty="0" err="1"/>
              <a:t>opasnosti</a:t>
            </a:r>
            <a:r>
              <a:rPr lang="en-US" sz="1800" dirty="0"/>
              <a:t>:</a:t>
            </a:r>
          </a:p>
          <a:p>
            <a:pPr algn="just">
              <a:buFont typeface="+mj-lt"/>
              <a:buAutoNum type="arabicPeriod"/>
            </a:pPr>
            <a:r>
              <a:rPr lang="en-US" sz="1800" dirty="0"/>
              <a:t>Za </a:t>
            </a:r>
            <a:r>
              <a:rPr lang="en-US" sz="1800" dirty="0" err="1"/>
              <a:t>zemljotres</a:t>
            </a:r>
            <a:r>
              <a:rPr lang="en-US" sz="1800" dirty="0"/>
              <a:t>,</a:t>
            </a:r>
          </a:p>
          <a:p>
            <a:pPr algn="just">
              <a:buFont typeface="+mj-lt"/>
              <a:buAutoNum type="arabicPeriod"/>
            </a:pPr>
            <a:r>
              <a:rPr lang="en-US" sz="1800" dirty="0"/>
              <a:t>Za </a:t>
            </a:r>
            <a:r>
              <a:rPr lang="en-US" sz="1800" dirty="0" err="1"/>
              <a:t>poplave</a:t>
            </a:r>
            <a:r>
              <a:rPr lang="en-US" sz="1800" dirty="0"/>
              <a:t>,</a:t>
            </a:r>
          </a:p>
          <a:p>
            <a:pPr algn="just">
              <a:buFont typeface="+mj-lt"/>
              <a:buAutoNum type="arabicPeriod"/>
            </a:pPr>
            <a:r>
              <a:rPr lang="en-US" sz="1800" dirty="0"/>
              <a:t>Za </a:t>
            </a:r>
            <a:r>
              <a:rPr lang="en-US" sz="1800" dirty="0" err="1"/>
              <a:t>Požare</a:t>
            </a:r>
            <a:r>
              <a:rPr lang="en-US" sz="1800" dirty="0"/>
              <a:t>,</a:t>
            </a:r>
          </a:p>
          <a:p>
            <a:pPr algn="just">
              <a:buFont typeface="+mj-lt"/>
              <a:buAutoNum type="arabicPeriod"/>
            </a:pPr>
            <a:r>
              <a:rPr lang="en-US" sz="1800" dirty="0"/>
              <a:t>Za </a:t>
            </a:r>
            <a:r>
              <a:rPr lang="en-US" sz="1800" dirty="0" err="1"/>
              <a:t>snežne</a:t>
            </a:r>
            <a:r>
              <a:rPr lang="en-US" sz="1800" dirty="0"/>
              <a:t> </a:t>
            </a:r>
            <a:r>
              <a:rPr lang="en-US" sz="1800" dirty="0" err="1"/>
              <a:t>nanose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dirty="0" err="1"/>
              <a:t>poledicu</a:t>
            </a:r>
            <a:r>
              <a:rPr lang="en-US" sz="1800" dirty="0"/>
              <a:t>,</a:t>
            </a:r>
          </a:p>
          <a:p>
            <a:pPr algn="just">
              <a:buFont typeface="+mj-lt"/>
              <a:buAutoNum type="arabicPeriod"/>
            </a:pPr>
            <a:r>
              <a:rPr lang="en-US" sz="1800" dirty="0"/>
              <a:t>Za </a:t>
            </a:r>
            <a:r>
              <a:rPr lang="en-US" sz="1800" dirty="0" err="1"/>
              <a:t>odronjavanje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dirty="0" err="1"/>
              <a:t>klizanje</a:t>
            </a:r>
            <a:r>
              <a:rPr lang="en-US" sz="1800" dirty="0"/>
              <a:t> </a:t>
            </a:r>
            <a:r>
              <a:rPr lang="en-US" sz="1800" dirty="0" err="1"/>
              <a:t>zemljišta</a:t>
            </a:r>
            <a:r>
              <a:rPr lang="en-US" sz="1800" dirty="0"/>
              <a:t>,</a:t>
            </a:r>
          </a:p>
          <a:p>
            <a:pPr algn="just">
              <a:buFont typeface="+mj-lt"/>
              <a:buAutoNum type="arabicPeriod"/>
            </a:pPr>
            <a:r>
              <a:rPr lang="en-US" sz="1800" dirty="0"/>
              <a:t>Za </a:t>
            </a:r>
            <a:r>
              <a:rPr lang="en-US" sz="1800" dirty="0" err="1"/>
              <a:t>epidemije</a:t>
            </a:r>
            <a:r>
              <a:rPr lang="en-US" sz="1800" dirty="0"/>
              <a:t>,</a:t>
            </a:r>
          </a:p>
          <a:p>
            <a:pPr algn="just">
              <a:buFont typeface="+mj-lt"/>
              <a:buAutoNum type="arabicPeriod"/>
            </a:pPr>
            <a:r>
              <a:rPr lang="en-US" sz="1800" dirty="0"/>
              <a:t>Za </a:t>
            </a:r>
            <a:r>
              <a:rPr lang="en-US" sz="1800" dirty="0" err="1"/>
              <a:t>biljne</a:t>
            </a:r>
            <a:r>
              <a:rPr lang="en-US" sz="1800" dirty="0"/>
              <a:t> </a:t>
            </a:r>
            <a:r>
              <a:rPr lang="en-US" sz="1800" dirty="0" err="1"/>
              <a:t>zarazne</a:t>
            </a:r>
            <a:r>
              <a:rPr lang="en-US" sz="1800" dirty="0"/>
              <a:t> </a:t>
            </a:r>
            <a:r>
              <a:rPr lang="en-US" sz="1800" dirty="0" err="1"/>
              <a:t>bolesti</a:t>
            </a:r>
            <a:r>
              <a:rPr lang="en-US" sz="1800" dirty="0"/>
              <a:t>,</a:t>
            </a:r>
          </a:p>
          <a:p>
            <a:pPr algn="just">
              <a:buFont typeface="+mj-lt"/>
              <a:buAutoNum type="arabicPeriod"/>
            </a:pPr>
            <a:r>
              <a:rPr lang="en-US" sz="1800" dirty="0"/>
              <a:t>Za </a:t>
            </a:r>
            <a:r>
              <a:rPr lang="en-US" sz="1800" dirty="0" err="1"/>
              <a:t>stočne</a:t>
            </a:r>
            <a:r>
              <a:rPr lang="en-US" sz="1800" dirty="0"/>
              <a:t> </a:t>
            </a:r>
            <a:r>
              <a:rPr lang="en-US" sz="1800" dirty="0" err="1"/>
              <a:t>zarazne</a:t>
            </a:r>
            <a:r>
              <a:rPr lang="en-US" sz="1800" dirty="0"/>
              <a:t> </a:t>
            </a:r>
            <a:r>
              <a:rPr lang="en-US" sz="1800" dirty="0" err="1"/>
              <a:t>bolesti</a:t>
            </a:r>
            <a:r>
              <a:rPr lang="en-US" sz="1800" dirty="0"/>
              <a:t>.</a:t>
            </a:r>
          </a:p>
          <a:p>
            <a:pPr marL="0" indent="0" algn="just">
              <a:buNone/>
            </a:pPr>
            <a:endParaRPr lang="en-US" sz="1800" dirty="0"/>
          </a:p>
          <a:p>
            <a:pPr marL="0" indent="0" algn="just">
              <a:buNone/>
            </a:pPr>
            <a:r>
              <a:rPr lang="en-US" sz="1800" dirty="0" err="1"/>
              <a:t>Procena</a:t>
            </a:r>
            <a:r>
              <a:rPr lang="en-US" sz="1800" dirty="0"/>
              <a:t> </a:t>
            </a:r>
            <a:r>
              <a:rPr lang="en-US" sz="1800" dirty="0" err="1"/>
              <a:t>ugroženosti</a:t>
            </a:r>
            <a:r>
              <a:rPr lang="en-US" sz="1800" dirty="0"/>
              <a:t> od </a:t>
            </a:r>
            <a:r>
              <a:rPr lang="en-US" sz="1800" dirty="0" err="1"/>
              <a:t>elementarnih</a:t>
            </a:r>
            <a:r>
              <a:rPr lang="en-US" sz="1800" dirty="0"/>
              <a:t> 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dirty="0" err="1"/>
              <a:t>drugih</a:t>
            </a:r>
            <a:r>
              <a:rPr lang="en-US" sz="1800" dirty="0"/>
              <a:t> </a:t>
            </a:r>
            <a:r>
              <a:rPr lang="en-US" sz="1800" dirty="0" err="1"/>
              <a:t>većih</a:t>
            </a:r>
            <a:r>
              <a:rPr lang="en-US" sz="1800" dirty="0"/>
              <a:t> </a:t>
            </a:r>
            <a:r>
              <a:rPr lang="en-US" sz="1800" dirty="0" err="1"/>
              <a:t>nepogoda</a:t>
            </a:r>
            <a:r>
              <a:rPr lang="en-US" sz="1800" dirty="0"/>
              <a:t> </a:t>
            </a:r>
            <a:r>
              <a:rPr lang="en-US" sz="1800" dirty="0" err="1"/>
              <a:t>predstavlja</a:t>
            </a:r>
            <a:r>
              <a:rPr lang="en-US" sz="1800" dirty="0"/>
              <a:t> </a:t>
            </a:r>
            <a:r>
              <a:rPr lang="en-US" sz="1800" dirty="0" err="1"/>
              <a:t>osnov</a:t>
            </a:r>
            <a:r>
              <a:rPr lang="en-US" sz="1800" dirty="0"/>
              <a:t> za </a:t>
            </a:r>
            <a:r>
              <a:rPr lang="en-US" sz="1800" dirty="0" err="1"/>
              <a:t>izradu</a:t>
            </a:r>
            <a:r>
              <a:rPr lang="en-US" sz="1800" dirty="0"/>
              <a:t> plana </a:t>
            </a:r>
            <a:r>
              <a:rPr lang="en-US" sz="1800" dirty="0" err="1"/>
              <a:t>zaštite</a:t>
            </a:r>
            <a:r>
              <a:rPr lang="en-US" sz="1800" dirty="0"/>
              <a:t> od </a:t>
            </a:r>
            <a:r>
              <a:rPr lang="en-US" sz="1800" dirty="0" err="1"/>
              <a:t>elementarnih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dirty="0" err="1"/>
              <a:t>drugih</a:t>
            </a:r>
            <a:r>
              <a:rPr lang="en-US" sz="1800" dirty="0"/>
              <a:t> </a:t>
            </a:r>
            <a:r>
              <a:rPr lang="en-US" sz="1800" dirty="0" err="1"/>
              <a:t>većih</a:t>
            </a:r>
            <a:r>
              <a:rPr lang="en-US" sz="1800" dirty="0"/>
              <a:t> </a:t>
            </a:r>
            <a:r>
              <a:rPr lang="en-US" sz="1800" dirty="0" err="1"/>
              <a:t>nepogoda</a:t>
            </a:r>
            <a:r>
              <a:rPr lang="en-US" sz="1800" dirty="0"/>
              <a:t>.</a:t>
            </a:r>
          </a:p>
          <a:p>
            <a:pPr marL="0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="" xmlns:p14="http://schemas.microsoft.com/office/powerpoint/2010/main" val="22048879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4400" y="404813"/>
            <a:ext cx="4419600" cy="1007963"/>
          </a:xfrm>
        </p:spPr>
        <p:txBody>
          <a:bodyPr/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Načela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organizovanja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pripremanja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/>
          <a:lstStyle/>
          <a:p>
            <a:pPr marL="0" indent="0" algn="just">
              <a:buNone/>
            </a:pPr>
            <a:r>
              <a:rPr lang="en-US" sz="1600" dirty="0">
                <a:solidFill>
                  <a:srgbClr val="202122"/>
                </a:solidFill>
                <a:latin typeface="Arial" panose="020B0604020202020204" pitchFamily="34" charset="0"/>
              </a:rPr>
              <a:t>Da bi </a:t>
            </a:r>
            <a:r>
              <a:rPr lang="en-US" sz="1600" dirty="0" err="1">
                <a:solidFill>
                  <a:srgbClr val="202122"/>
                </a:solidFill>
                <a:latin typeface="Arial" panose="020B0604020202020204" pitchFamily="34" charset="0"/>
              </a:rPr>
              <a:t>sistem</a:t>
            </a:r>
            <a:r>
              <a:rPr lang="en-US" sz="16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202122"/>
                </a:solidFill>
                <a:latin typeface="Arial" panose="020B0604020202020204" pitchFamily="34" charset="0"/>
              </a:rPr>
              <a:t>civilne</a:t>
            </a:r>
            <a:r>
              <a:rPr lang="en-US" sz="16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202122"/>
                </a:solidFill>
                <a:latin typeface="Arial" panose="020B0604020202020204" pitchFamily="34" charset="0"/>
              </a:rPr>
              <a:t>odbrane</a:t>
            </a:r>
            <a:r>
              <a:rPr lang="en-US" sz="1600" dirty="0">
                <a:solidFill>
                  <a:srgbClr val="202122"/>
                </a:solidFill>
                <a:latin typeface="Arial" panose="020B0604020202020204" pitchFamily="34" charset="0"/>
              </a:rPr>
              <a:t> bio </a:t>
            </a:r>
            <a:r>
              <a:rPr lang="en-US" sz="1600" dirty="0" err="1">
                <a:solidFill>
                  <a:srgbClr val="202122"/>
                </a:solidFill>
                <a:latin typeface="Arial" panose="020B0604020202020204" pitchFamily="34" charset="0"/>
              </a:rPr>
              <a:t>savremen</a:t>
            </a:r>
            <a:r>
              <a:rPr lang="en-US" sz="1600" dirty="0">
                <a:solidFill>
                  <a:srgbClr val="202122"/>
                </a:solidFill>
                <a:latin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rgbClr val="202122"/>
                </a:solidFill>
                <a:latin typeface="Arial" panose="020B0604020202020204" pitchFamily="34" charset="0"/>
              </a:rPr>
              <a:t>na</a:t>
            </a:r>
            <a:r>
              <a:rPr lang="en-US" sz="16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202122"/>
                </a:solidFill>
                <a:latin typeface="Arial" panose="020B0604020202020204" pitchFamily="34" charset="0"/>
              </a:rPr>
              <a:t>nivou</a:t>
            </a:r>
            <a:r>
              <a:rPr lang="en-US" sz="16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202122"/>
                </a:solidFill>
                <a:latin typeface="Arial" panose="020B0604020202020204" pitchFamily="34" charset="0"/>
              </a:rPr>
              <a:t>realnih</a:t>
            </a:r>
            <a:r>
              <a:rPr lang="en-US" sz="16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202122"/>
                </a:solidFill>
                <a:latin typeface="Arial" panose="020B0604020202020204" pitchFamily="34" charset="0"/>
              </a:rPr>
              <a:t>potreba</a:t>
            </a:r>
            <a:r>
              <a:rPr lang="en-US" sz="16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202122"/>
                </a:solidFill>
                <a:latin typeface="Arial" panose="020B0604020202020204" pitchFamily="34" charset="0"/>
              </a:rPr>
              <a:t>i</a:t>
            </a:r>
            <a:r>
              <a:rPr lang="en-US" sz="16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202122"/>
                </a:solidFill>
                <a:latin typeface="Arial" panose="020B0604020202020204" pitchFamily="34" charset="0"/>
              </a:rPr>
              <a:t>mogućnosti</a:t>
            </a:r>
            <a:r>
              <a:rPr lang="en-US" sz="16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202122"/>
                </a:solidFill>
                <a:latin typeface="Arial" panose="020B0604020202020204" pitchFamily="34" charset="0"/>
              </a:rPr>
              <a:t>društva</a:t>
            </a:r>
            <a:r>
              <a:rPr lang="en-US" sz="1600" dirty="0">
                <a:solidFill>
                  <a:srgbClr val="202122"/>
                </a:solidFill>
                <a:latin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rgbClr val="202122"/>
                </a:solidFill>
                <a:latin typeface="Arial" panose="020B0604020202020204" pitchFamily="34" charset="0"/>
              </a:rPr>
              <a:t>njegova</a:t>
            </a:r>
            <a:r>
              <a:rPr lang="en-US" sz="16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202122"/>
                </a:solidFill>
                <a:latin typeface="Arial" panose="020B0604020202020204" pitchFamily="34" charset="0"/>
              </a:rPr>
              <a:t>organizacija</a:t>
            </a:r>
            <a:r>
              <a:rPr lang="en-US" sz="16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202122"/>
                </a:solidFill>
                <a:latin typeface="Arial" panose="020B0604020202020204" pitchFamily="34" charset="0"/>
              </a:rPr>
              <a:t>treba</a:t>
            </a:r>
            <a:r>
              <a:rPr lang="en-US" sz="1600" dirty="0">
                <a:solidFill>
                  <a:srgbClr val="202122"/>
                </a:solidFill>
                <a:latin typeface="Arial" panose="020B0604020202020204" pitchFamily="34" charset="0"/>
              </a:rPr>
              <a:t> da se </a:t>
            </a:r>
            <a:r>
              <a:rPr lang="en-US" sz="1600" dirty="0" err="1">
                <a:solidFill>
                  <a:srgbClr val="202122"/>
                </a:solidFill>
                <a:latin typeface="Arial" panose="020B0604020202020204" pitchFamily="34" charset="0"/>
              </a:rPr>
              <a:t>zasniva</a:t>
            </a:r>
            <a:r>
              <a:rPr lang="en-US" sz="16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202122"/>
                </a:solidFill>
                <a:latin typeface="Arial" panose="020B0604020202020204" pitchFamily="34" charset="0"/>
              </a:rPr>
              <a:t>na</a:t>
            </a:r>
            <a:r>
              <a:rPr lang="en-US" sz="16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202122"/>
                </a:solidFill>
                <a:latin typeface="Arial" panose="020B0604020202020204" pitchFamily="34" charset="0"/>
              </a:rPr>
              <a:t>određenim</a:t>
            </a:r>
            <a:r>
              <a:rPr lang="en-US" sz="16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202122"/>
                </a:solidFill>
                <a:latin typeface="Arial" panose="020B0604020202020204" pitchFamily="34" charset="0"/>
              </a:rPr>
              <a:t>načelima</a:t>
            </a:r>
            <a:r>
              <a:rPr lang="en-US" sz="16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202122"/>
                </a:solidFill>
                <a:latin typeface="Arial" panose="020B0604020202020204" pitchFamily="34" charset="0"/>
              </a:rPr>
              <a:t>specifičnim</a:t>
            </a:r>
            <a:r>
              <a:rPr lang="en-US" sz="1600" dirty="0">
                <a:solidFill>
                  <a:srgbClr val="202122"/>
                </a:solidFill>
                <a:latin typeface="Arial" panose="020B0604020202020204" pitchFamily="34" charset="0"/>
              </a:rPr>
              <a:t> za </a:t>
            </a:r>
            <a:r>
              <a:rPr lang="en-US" sz="1600" dirty="0" err="1">
                <a:solidFill>
                  <a:srgbClr val="202122"/>
                </a:solidFill>
                <a:latin typeface="Arial" panose="020B0604020202020204" pitchFamily="34" charset="0"/>
              </a:rPr>
              <a:t>ovu</a:t>
            </a:r>
            <a:r>
              <a:rPr lang="en-US" sz="16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202122"/>
                </a:solidFill>
                <a:latin typeface="Arial" panose="020B0604020202020204" pitchFamily="34" charset="0"/>
              </a:rPr>
              <a:t>vrstu</a:t>
            </a:r>
            <a:r>
              <a:rPr lang="en-US" sz="16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202122"/>
                </a:solidFill>
                <a:latin typeface="Arial" panose="020B0604020202020204" pitchFamily="34" charset="0"/>
              </a:rPr>
              <a:t>organizovanja</a:t>
            </a:r>
            <a:r>
              <a:rPr lang="en-US" sz="1600" dirty="0">
                <a:solidFill>
                  <a:srgbClr val="202122"/>
                </a:solidFill>
                <a:latin typeface="Arial" panose="020B0604020202020204" pitchFamily="34" charset="0"/>
              </a:rPr>
              <a:t>. Od </a:t>
            </a:r>
            <a:r>
              <a:rPr lang="en-US" sz="1600" dirty="0" err="1">
                <a:solidFill>
                  <a:srgbClr val="202122"/>
                </a:solidFill>
                <a:latin typeface="Arial" panose="020B0604020202020204" pitchFamily="34" charset="0"/>
              </a:rPr>
              <a:t>mnogobrojnih</a:t>
            </a:r>
            <a:r>
              <a:rPr lang="en-US" sz="16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202122"/>
                </a:solidFill>
                <a:latin typeface="Arial" panose="020B0604020202020204" pitchFamily="34" charset="0"/>
              </a:rPr>
              <a:t>načela</a:t>
            </a:r>
            <a:r>
              <a:rPr lang="en-US" sz="16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202122"/>
                </a:solidFill>
                <a:latin typeface="Arial" panose="020B0604020202020204" pitchFamily="34" charset="0"/>
              </a:rPr>
              <a:t>organizovanja</a:t>
            </a:r>
            <a:r>
              <a:rPr lang="en-US" sz="16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202122"/>
                </a:solidFill>
                <a:latin typeface="Arial" panose="020B0604020202020204" pitchFamily="34" charset="0"/>
              </a:rPr>
              <a:t>i</a:t>
            </a:r>
            <a:r>
              <a:rPr lang="en-US" sz="16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202122"/>
                </a:solidFill>
                <a:latin typeface="Arial" panose="020B0604020202020204" pitchFamily="34" charset="0"/>
              </a:rPr>
              <a:t>pripremanja</a:t>
            </a:r>
            <a:r>
              <a:rPr lang="en-US" sz="16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202122"/>
                </a:solidFill>
                <a:latin typeface="Arial" panose="020B0604020202020204" pitchFamily="34" charset="0"/>
              </a:rPr>
              <a:t>sistema</a:t>
            </a:r>
            <a:r>
              <a:rPr lang="en-US" sz="16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202122"/>
                </a:solidFill>
                <a:latin typeface="Arial" panose="020B0604020202020204" pitchFamily="34" charset="0"/>
              </a:rPr>
              <a:t>civilne</a:t>
            </a:r>
            <a:r>
              <a:rPr lang="en-US" sz="16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202122"/>
                </a:solidFill>
                <a:latin typeface="Arial" panose="020B0604020202020204" pitchFamily="34" charset="0"/>
              </a:rPr>
              <a:t>odbrane</a:t>
            </a:r>
            <a:r>
              <a:rPr lang="en-US" sz="16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202122"/>
                </a:solidFill>
                <a:latin typeface="Arial" panose="020B0604020202020204" pitchFamily="34" charset="0"/>
              </a:rPr>
              <a:t>neophodno</a:t>
            </a:r>
            <a:r>
              <a:rPr lang="en-US" sz="1600" dirty="0">
                <a:solidFill>
                  <a:srgbClr val="202122"/>
                </a:solidFill>
                <a:latin typeface="Arial" panose="020B0604020202020204" pitchFamily="34" charset="0"/>
              </a:rPr>
              <a:t> je </a:t>
            </a:r>
            <a:r>
              <a:rPr lang="en-US" sz="1600" dirty="0" err="1">
                <a:solidFill>
                  <a:srgbClr val="202122"/>
                </a:solidFill>
                <a:latin typeface="Arial" panose="020B0604020202020204" pitchFamily="34" charset="0"/>
              </a:rPr>
              <a:t>obezbediti</a:t>
            </a:r>
            <a:r>
              <a:rPr lang="en-US" sz="16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202122"/>
                </a:solidFill>
                <a:latin typeface="Arial" panose="020B0604020202020204" pitchFamily="34" charset="0"/>
              </a:rPr>
              <a:t>uvažavanje</a:t>
            </a:r>
            <a:r>
              <a:rPr lang="en-US" sz="16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202122"/>
                </a:solidFill>
                <a:latin typeface="Arial" panose="020B0604020202020204" pitchFamily="34" charset="0"/>
              </a:rPr>
              <a:t>sledećih</a:t>
            </a:r>
            <a:r>
              <a:rPr lang="en-US" sz="1600" dirty="0">
                <a:solidFill>
                  <a:srgbClr val="202122"/>
                </a:solidFill>
                <a:latin typeface="Arial" panose="020B0604020202020204" pitchFamily="34" charset="0"/>
              </a:rPr>
              <a:t>:</a:t>
            </a:r>
          </a:p>
          <a:p>
            <a:pPr algn="just">
              <a:buFont typeface="+mj-lt"/>
              <a:buAutoNum type="arabicPeriod"/>
            </a:pPr>
            <a:r>
              <a:rPr lang="en-US" sz="1600" dirty="0" err="1">
                <a:solidFill>
                  <a:srgbClr val="202122"/>
                </a:solidFill>
                <a:latin typeface="Arial" panose="020B0604020202020204" pitchFamily="34" charset="0"/>
              </a:rPr>
              <a:t>Načelo</a:t>
            </a:r>
            <a:r>
              <a:rPr lang="en-US" sz="16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202122"/>
                </a:solidFill>
                <a:latin typeface="Arial" panose="020B0604020202020204" pitchFamily="34" charset="0"/>
              </a:rPr>
              <a:t>prevencije</a:t>
            </a:r>
            <a:r>
              <a:rPr lang="en-US" sz="1600" dirty="0">
                <a:solidFill>
                  <a:srgbClr val="202122"/>
                </a:solidFill>
                <a:latin typeface="Arial" panose="020B0604020202020204" pitchFamily="34" charset="0"/>
              </a:rPr>
              <a:t> je </a:t>
            </a:r>
            <a:r>
              <a:rPr lang="en-US" sz="1600" dirty="0" err="1">
                <a:solidFill>
                  <a:srgbClr val="202122"/>
                </a:solidFill>
                <a:latin typeface="Arial" panose="020B0604020202020204" pitchFamily="34" charset="0"/>
              </a:rPr>
              <a:t>opšteprihvaćeno</a:t>
            </a:r>
            <a:r>
              <a:rPr lang="en-US" sz="1600" dirty="0">
                <a:solidFill>
                  <a:srgbClr val="202122"/>
                </a:solidFill>
                <a:latin typeface="Arial" panose="020B0604020202020204" pitchFamily="34" charset="0"/>
              </a:rPr>
              <a:t> u </a:t>
            </a:r>
            <a:r>
              <a:rPr lang="en-US" sz="1600" dirty="0" err="1">
                <a:solidFill>
                  <a:srgbClr val="202122"/>
                </a:solidFill>
                <a:latin typeface="Arial" panose="020B0604020202020204" pitchFamily="34" charset="0"/>
              </a:rPr>
              <a:t>civilnoj</a:t>
            </a:r>
            <a:r>
              <a:rPr lang="en-US" sz="16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202122"/>
                </a:solidFill>
                <a:latin typeface="Arial" panose="020B0604020202020204" pitchFamily="34" charset="0"/>
              </a:rPr>
              <a:t>odbrani</a:t>
            </a:r>
            <a:r>
              <a:rPr lang="en-US" sz="1600" dirty="0">
                <a:solidFill>
                  <a:srgbClr val="202122"/>
                </a:solidFill>
                <a:latin typeface="Arial" panose="020B0604020202020204" pitchFamily="34" charset="0"/>
              </a:rPr>
              <a:t>, a </a:t>
            </a:r>
            <a:r>
              <a:rPr lang="en-US" sz="1600" dirty="0" err="1">
                <a:solidFill>
                  <a:srgbClr val="202122"/>
                </a:solidFill>
                <a:latin typeface="Arial" panose="020B0604020202020204" pitchFamily="34" charset="0"/>
              </a:rPr>
              <a:t>izražava</a:t>
            </a:r>
            <a:r>
              <a:rPr lang="en-US" sz="1600" dirty="0">
                <a:solidFill>
                  <a:srgbClr val="202122"/>
                </a:solidFill>
                <a:latin typeface="Arial" panose="020B0604020202020204" pitchFamily="34" charset="0"/>
              </a:rPr>
              <a:t> se u </a:t>
            </a:r>
            <a:r>
              <a:rPr lang="en-US" sz="1600" dirty="0" err="1">
                <a:solidFill>
                  <a:srgbClr val="202122"/>
                </a:solidFill>
                <a:latin typeface="Arial" panose="020B0604020202020204" pitchFamily="34" charset="0"/>
              </a:rPr>
              <a:t>razvoju</a:t>
            </a:r>
            <a:r>
              <a:rPr lang="en-US" sz="16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202122"/>
                </a:solidFill>
                <a:latin typeface="Arial" panose="020B0604020202020204" pitchFamily="34" charset="0"/>
              </a:rPr>
              <a:t>i</a:t>
            </a:r>
            <a:r>
              <a:rPr lang="en-US" sz="16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202122"/>
                </a:solidFill>
                <a:latin typeface="Arial" panose="020B0604020202020204" pitchFamily="34" charset="0"/>
              </a:rPr>
              <a:t>primeni</a:t>
            </a:r>
            <a:r>
              <a:rPr lang="en-US" sz="16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202122"/>
                </a:solidFill>
                <a:latin typeface="Arial" panose="020B0604020202020204" pitchFamily="34" charset="0"/>
              </a:rPr>
              <a:t>preventivnih</a:t>
            </a:r>
            <a:r>
              <a:rPr lang="en-US" sz="16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202122"/>
                </a:solidFill>
                <a:latin typeface="Arial" panose="020B0604020202020204" pitchFamily="34" charset="0"/>
              </a:rPr>
              <a:t>mera</a:t>
            </a:r>
            <a:r>
              <a:rPr lang="en-US" sz="1600" dirty="0">
                <a:solidFill>
                  <a:srgbClr val="202122"/>
                </a:solidFill>
                <a:latin typeface="Arial" panose="020B0604020202020204" pitchFamily="34" charset="0"/>
              </a:rPr>
              <a:t> u </a:t>
            </a:r>
            <a:r>
              <a:rPr lang="en-US" sz="1600" dirty="0" err="1">
                <a:solidFill>
                  <a:srgbClr val="202122"/>
                </a:solidFill>
                <a:latin typeface="Arial" panose="020B0604020202020204" pitchFamily="34" charset="0"/>
              </a:rPr>
              <a:t>cilju</a:t>
            </a:r>
            <a:r>
              <a:rPr lang="en-US" sz="16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202122"/>
                </a:solidFill>
                <a:latin typeface="Arial" panose="020B0604020202020204" pitchFamily="34" charset="0"/>
              </a:rPr>
              <a:t>smanjenja</a:t>
            </a:r>
            <a:r>
              <a:rPr lang="en-US" sz="16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202122"/>
                </a:solidFill>
                <a:latin typeface="Arial" panose="020B0604020202020204" pitchFamily="34" charset="0"/>
              </a:rPr>
              <a:t>rizika</a:t>
            </a:r>
            <a:r>
              <a:rPr lang="en-US" sz="1600" dirty="0">
                <a:solidFill>
                  <a:srgbClr val="202122"/>
                </a:solidFill>
                <a:latin typeface="Arial" panose="020B0604020202020204" pitchFamily="34" charset="0"/>
              </a:rPr>
              <a:t> od </a:t>
            </a:r>
            <a:r>
              <a:rPr lang="en-US" sz="1600" dirty="0" err="1">
                <a:solidFill>
                  <a:srgbClr val="202122"/>
                </a:solidFill>
                <a:latin typeface="Arial" panose="020B0604020202020204" pitchFamily="34" charset="0"/>
              </a:rPr>
              <a:t>opasnosti</a:t>
            </a:r>
            <a:r>
              <a:rPr lang="en-US" sz="16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202122"/>
                </a:solidFill>
                <a:latin typeface="Arial" panose="020B0604020202020204" pitchFamily="34" charset="0"/>
              </a:rPr>
              <a:t>ili</a:t>
            </a:r>
            <a:r>
              <a:rPr lang="en-US" sz="1600" dirty="0">
                <a:solidFill>
                  <a:srgbClr val="202122"/>
                </a:solidFill>
                <a:latin typeface="Arial" panose="020B0604020202020204" pitchFamily="34" charset="0"/>
              </a:rPr>
              <a:t> (</a:t>
            </a:r>
            <a:r>
              <a:rPr lang="en-US" sz="1600" dirty="0" err="1">
                <a:solidFill>
                  <a:srgbClr val="202122"/>
                </a:solidFill>
                <a:latin typeface="Arial" panose="020B0604020202020204" pitchFamily="34" charset="0"/>
              </a:rPr>
              <a:t>ukoliko</a:t>
            </a:r>
            <a:r>
              <a:rPr lang="en-US" sz="1600" dirty="0">
                <a:solidFill>
                  <a:srgbClr val="202122"/>
                </a:solidFill>
                <a:latin typeface="Arial" panose="020B0604020202020204" pitchFamily="34" charset="0"/>
              </a:rPr>
              <a:t> se ne </a:t>
            </a:r>
            <a:r>
              <a:rPr lang="en-US" sz="1600" dirty="0" err="1">
                <a:solidFill>
                  <a:srgbClr val="202122"/>
                </a:solidFill>
                <a:latin typeface="Arial" panose="020B0604020202020204" pitchFamily="34" charset="0"/>
              </a:rPr>
              <a:t>može</a:t>
            </a:r>
            <a:r>
              <a:rPr lang="en-US" sz="16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202122"/>
                </a:solidFill>
                <a:latin typeface="Arial" panose="020B0604020202020204" pitchFamily="34" charset="0"/>
              </a:rPr>
              <a:t>sprečiti</a:t>
            </a:r>
            <a:r>
              <a:rPr lang="en-US" sz="1600" dirty="0">
                <a:solidFill>
                  <a:srgbClr val="202122"/>
                </a:solidFill>
                <a:latin typeface="Arial" panose="020B0604020202020204" pitchFamily="34" charset="0"/>
              </a:rPr>
              <a:t>) </a:t>
            </a:r>
            <a:r>
              <a:rPr lang="en-US" sz="1600" dirty="0" err="1">
                <a:solidFill>
                  <a:srgbClr val="202122"/>
                </a:solidFill>
                <a:latin typeface="Arial" panose="020B0604020202020204" pitchFamily="34" charset="0"/>
              </a:rPr>
              <a:t>umanjenja</a:t>
            </a:r>
            <a:r>
              <a:rPr lang="en-US" sz="16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202122"/>
                </a:solidFill>
                <a:latin typeface="Arial" panose="020B0604020202020204" pitchFamily="34" charset="0"/>
              </a:rPr>
              <a:t>posledica</a:t>
            </a:r>
            <a:r>
              <a:rPr lang="en-US" sz="1600" dirty="0">
                <a:solidFill>
                  <a:srgbClr val="202122"/>
                </a:solidFill>
                <a:latin typeface="Arial" panose="020B0604020202020204" pitchFamily="34" charset="0"/>
              </a:rPr>
              <a:t>.</a:t>
            </a:r>
          </a:p>
          <a:p>
            <a:pPr algn="just">
              <a:buFont typeface="+mj-lt"/>
              <a:buAutoNum type="arabicPeriod"/>
            </a:pPr>
            <a:r>
              <a:rPr lang="en-US" sz="1600" dirty="0" err="1">
                <a:solidFill>
                  <a:srgbClr val="202122"/>
                </a:solidFill>
                <a:latin typeface="Arial" panose="020B0604020202020204" pitchFamily="34" charset="0"/>
              </a:rPr>
              <a:t>Masovnost</a:t>
            </a:r>
            <a:r>
              <a:rPr lang="en-US" sz="1600" dirty="0">
                <a:solidFill>
                  <a:srgbClr val="202122"/>
                </a:solidFill>
                <a:latin typeface="Arial" panose="020B0604020202020204" pitchFamily="34" charset="0"/>
              </a:rPr>
              <a:t> </a:t>
            </a:r>
            <a:r>
              <a:rPr lang="en-US" sz="1600" dirty="0" err="1">
                <a:solidFill>
                  <a:srgbClr val="202122"/>
                </a:solidFill>
                <a:latin typeface="Arial" panose="020B0604020202020204" pitchFamily="34" charset="0"/>
              </a:rPr>
              <a:t>kao</a:t>
            </a:r>
            <a:r>
              <a:rPr lang="en-US" sz="16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202122"/>
                </a:solidFill>
                <a:latin typeface="Arial" panose="020B0604020202020204" pitchFamily="34" charset="0"/>
              </a:rPr>
              <a:t>načelo</a:t>
            </a:r>
            <a:r>
              <a:rPr lang="en-US" sz="16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202122"/>
                </a:solidFill>
                <a:latin typeface="Arial" panose="020B0604020202020204" pitchFamily="34" charset="0"/>
              </a:rPr>
              <a:t>podrazumeva</a:t>
            </a:r>
            <a:r>
              <a:rPr lang="en-US" sz="16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202122"/>
                </a:solidFill>
                <a:latin typeface="Arial" panose="020B0604020202020204" pitchFamily="34" charset="0"/>
              </a:rPr>
              <a:t>plansko</a:t>
            </a:r>
            <a:r>
              <a:rPr lang="en-US" sz="16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202122"/>
                </a:solidFill>
                <a:latin typeface="Arial" panose="020B0604020202020204" pitchFamily="34" charset="0"/>
              </a:rPr>
              <a:t>angažovanje</a:t>
            </a:r>
            <a:r>
              <a:rPr lang="en-US" sz="16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202122"/>
                </a:solidFill>
                <a:latin typeface="Arial" panose="020B0604020202020204" pitchFamily="34" charset="0"/>
              </a:rPr>
              <a:t>svih</a:t>
            </a:r>
            <a:r>
              <a:rPr lang="en-US" sz="16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202122"/>
                </a:solidFill>
                <a:latin typeface="Arial" panose="020B0604020202020204" pitchFamily="34" charset="0"/>
              </a:rPr>
              <a:t>ljudskih</a:t>
            </a:r>
            <a:r>
              <a:rPr lang="en-US" sz="16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202122"/>
                </a:solidFill>
                <a:latin typeface="Arial" panose="020B0604020202020204" pitchFamily="34" charset="0"/>
              </a:rPr>
              <a:t>i</a:t>
            </a:r>
            <a:r>
              <a:rPr lang="en-US" sz="16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202122"/>
                </a:solidFill>
                <a:latin typeface="Arial" panose="020B0604020202020204" pitchFamily="34" charset="0"/>
              </a:rPr>
              <a:t>tehničkih</a:t>
            </a:r>
            <a:r>
              <a:rPr lang="en-US" sz="16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202122"/>
                </a:solidFill>
                <a:latin typeface="Arial" panose="020B0604020202020204" pitchFamily="34" charset="0"/>
              </a:rPr>
              <a:t>sredstava</a:t>
            </a:r>
            <a:r>
              <a:rPr lang="en-US" sz="16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202122"/>
                </a:solidFill>
                <a:latin typeface="Arial" panose="020B0604020202020204" pitchFamily="34" charset="0"/>
              </a:rPr>
              <a:t>na</a:t>
            </a:r>
            <a:r>
              <a:rPr lang="en-US" sz="16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202122"/>
                </a:solidFill>
                <a:latin typeface="Arial" panose="020B0604020202020204" pitchFamily="34" charset="0"/>
              </a:rPr>
              <a:t>zadacima</a:t>
            </a:r>
            <a:r>
              <a:rPr lang="en-US" sz="16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202122"/>
                </a:solidFill>
                <a:latin typeface="Arial" panose="020B0604020202020204" pitchFamily="34" charset="0"/>
              </a:rPr>
              <a:t>civilne</a:t>
            </a:r>
            <a:r>
              <a:rPr lang="en-US" sz="16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202122"/>
                </a:solidFill>
                <a:latin typeface="Arial" panose="020B0604020202020204" pitchFamily="34" charset="0"/>
              </a:rPr>
              <a:t>odbrane</a:t>
            </a:r>
            <a:r>
              <a:rPr lang="en-US" sz="16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202122"/>
                </a:solidFill>
                <a:latin typeface="Arial" panose="020B0604020202020204" pitchFamily="34" charset="0"/>
              </a:rPr>
              <a:t>i</a:t>
            </a:r>
            <a:r>
              <a:rPr lang="en-US" sz="16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202122"/>
                </a:solidFill>
                <a:latin typeface="Arial" panose="020B0604020202020204" pitchFamily="34" charset="0"/>
              </a:rPr>
              <a:t>zaštite</a:t>
            </a:r>
            <a:r>
              <a:rPr lang="en-US" sz="1600" dirty="0">
                <a:solidFill>
                  <a:srgbClr val="202122"/>
                </a:solidFill>
                <a:latin typeface="Arial" panose="020B0604020202020204" pitchFamily="34" charset="0"/>
              </a:rPr>
              <a:t>. </a:t>
            </a:r>
            <a:r>
              <a:rPr lang="en-US" sz="1600" dirty="0" err="1">
                <a:solidFill>
                  <a:srgbClr val="202122"/>
                </a:solidFill>
                <a:latin typeface="Arial" panose="020B0604020202020204" pitchFamily="34" charset="0"/>
              </a:rPr>
              <a:t>Ovo</a:t>
            </a:r>
            <a:r>
              <a:rPr lang="en-US" sz="16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202122"/>
                </a:solidFill>
                <a:latin typeface="Arial" panose="020B0604020202020204" pitchFamily="34" charset="0"/>
              </a:rPr>
              <a:t>načelo</a:t>
            </a:r>
            <a:r>
              <a:rPr lang="en-US" sz="16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202122"/>
                </a:solidFill>
                <a:latin typeface="Arial" panose="020B0604020202020204" pitchFamily="34" charset="0"/>
              </a:rPr>
              <a:t>insistira</a:t>
            </a:r>
            <a:r>
              <a:rPr lang="en-US" sz="1600" dirty="0">
                <a:solidFill>
                  <a:srgbClr val="202122"/>
                </a:solidFill>
                <a:latin typeface="Arial" panose="020B0604020202020204" pitchFamily="34" charset="0"/>
              </a:rPr>
              <a:t> da </a:t>
            </a:r>
            <a:r>
              <a:rPr lang="en-US" sz="1600" dirty="0" err="1">
                <a:solidFill>
                  <a:srgbClr val="202122"/>
                </a:solidFill>
                <a:latin typeface="Arial" panose="020B0604020202020204" pitchFamily="34" charset="0"/>
              </a:rPr>
              <a:t>celokupno</a:t>
            </a:r>
            <a:r>
              <a:rPr lang="en-US" sz="16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202122"/>
                </a:solidFill>
                <a:latin typeface="Arial" panose="020B0604020202020204" pitchFamily="34" charset="0"/>
              </a:rPr>
              <a:t>stanovništvo</a:t>
            </a:r>
            <a:r>
              <a:rPr lang="en-US" sz="16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202122"/>
                </a:solidFill>
                <a:latin typeface="Arial" panose="020B0604020202020204" pitchFamily="34" charset="0"/>
              </a:rPr>
              <a:t>treba</a:t>
            </a:r>
            <a:r>
              <a:rPr lang="en-US" sz="1600" dirty="0">
                <a:solidFill>
                  <a:srgbClr val="202122"/>
                </a:solidFill>
                <a:latin typeface="Arial" panose="020B0604020202020204" pitchFamily="34" charset="0"/>
              </a:rPr>
              <a:t> da </a:t>
            </a:r>
            <a:r>
              <a:rPr lang="en-US" sz="1600" dirty="0" err="1">
                <a:solidFill>
                  <a:srgbClr val="202122"/>
                </a:solidFill>
                <a:latin typeface="Arial" panose="020B0604020202020204" pitchFamily="34" charset="0"/>
              </a:rPr>
              <a:t>bude</a:t>
            </a:r>
            <a:r>
              <a:rPr lang="en-US" sz="16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202122"/>
                </a:solidFill>
                <a:latin typeface="Arial" panose="020B0604020202020204" pitchFamily="34" charset="0"/>
              </a:rPr>
              <a:t>obučeno</a:t>
            </a:r>
            <a:r>
              <a:rPr lang="en-US" sz="1600" dirty="0">
                <a:solidFill>
                  <a:srgbClr val="202122"/>
                </a:solidFill>
                <a:latin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rgbClr val="202122"/>
                </a:solidFill>
                <a:latin typeface="Arial" panose="020B0604020202020204" pitchFamily="34" charset="0"/>
              </a:rPr>
              <a:t>pripremljeno</a:t>
            </a:r>
            <a:r>
              <a:rPr lang="en-US" sz="16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202122"/>
                </a:solidFill>
                <a:latin typeface="Arial" panose="020B0604020202020204" pitchFamily="34" charset="0"/>
              </a:rPr>
              <a:t>i</a:t>
            </a:r>
            <a:r>
              <a:rPr lang="en-US" sz="16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202122"/>
                </a:solidFill>
                <a:latin typeface="Arial" panose="020B0604020202020204" pitchFamily="34" charset="0"/>
              </a:rPr>
              <a:t>uključeno</a:t>
            </a:r>
            <a:r>
              <a:rPr lang="en-US" sz="1600" dirty="0">
                <a:solidFill>
                  <a:srgbClr val="202122"/>
                </a:solidFill>
                <a:latin typeface="Arial" panose="020B0604020202020204" pitchFamily="34" charset="0"/>
              </a:rPr>
              <a:t> u </a:t>
            </a:r>
            <a:r>
              <a:rPr lang="en-US" sz="1600" dirty="0" err="1">
                <a:solidFill>
                  <a:srgbClr val="202122"/>
                </a:solidFill>
                <a:latin typeface="Arial" panose="020B0604020202020204" pitchFamily="34" charset="0"/>
              </a:rPr>
              <a:t>sistem</a:t>
            </a:r>
            <a:r>
              <a:rPr lang="en-US" sz="16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202122"/>
                </a:solidFill>
                <a:latin typeface="Arial" panose="020B0604020202020204" pitchFamily="34" charset="0"/>
              </a:rPr>
              <a:t>zaštite</a:t>
            </a:r>
            <a:r>
              <a:rPr lang="en-US" sz="16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202122"/>
                </a:solidFill>
                <a:latin typeface="Arial" panose="020B0604020202020204" pitchFamily="34" charset="0"/>
              </a:rPr>
              <a:t>i</a:t>
            </a:r>
            <a:r>
              <a:rPr lang="en-US" sz="16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202122"/>
                </a:solidFill>
                <a:latin typeface="Arial" panose="020B0604020202020204" pitchFamily="34" charset="0"/>
              </a:rPr>
              <a:t>spasavanja</a:t>
            </a:r>
            <a:r>
              <a:rPr lang="en-US" sz="1600" dirty="0">
                <a:solidFill>
                  <a:srgbClr val="202122"/>
                </a:solidFill>
                <a:latin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rgbClr val="202122"/>
                </a:solidFill>
                <a:latin typeface="Arial" panose="020B0604020202020204" pitchFamily="34" charset="0"/>
              </a:rPr>
              <a:t>prvenstveno</a:t>
            </a:r>
            <a:r>
              <a:rPr lang="en-US" sz="1600" dirty="0">
                <a:solidFill>
                  <a:srgbClr val="202122"/>
                </a:solidFill>
                <a:latin typeface="Arial" panose="020B0604020202020204" pitchFamily="34" charset="0"/>
              </a:rPr>
              <a:t> u </a:t>
            </a:r>
            <a:r>
              <a:rPr lang="en-US" sz="1600" dirty="0" err="1">
                <a:solidFill>
                  <a:srgbClr val="202122"/>
                </a:solidFill>
                <a:latin typeface="Arial" panose="020B0604020202020204" pitchFamily="34" charset="0"/>
              </a:rPr>
              <a:t>okviru</a:t>
            </a:r>
            <a:r>
              <a:rPr lang="en-US" sz="16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202122"/>
                </a:solidFill>
                <a:latin typeface="Arial" panose="020B0604020202020204" pitchFamily="34" charset="0"/>
              </a:rPr>
              <a:t>lične</a:t>
            </a:r>
            <a:r>
              <a:rPr lang="en-US" sz="16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202122"/>
                </a:solidFill>
                <a:latin typeface="Arial" panose="020B0604020202020204" pitchFamily="34" charset="0"/>
              </a:rPr>
              <a:t>i</a:t>
            </a:r>
            <a:r>
              <a:rPr lang="en-US" sz="16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202122"/>
                </a:solidFill>
                <a:latin typeface="Arial" panose="020B0604020202020204" pitchFamily="34" charset="0"/>
              </a:rPr>
              <a:t>uzajamne</a:t>
            </a:r>
            <a:r>
              <a:rPr lang="en-US" sz="16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202122"/>
                </a:solidFill>
                <a:latin typeface="Arial" panose="020B0604020202020204" pitchFamily="34" charset="0"/>
              </a:rPr>
              <a:t>zaštite</a:t>
            </a:r>
            <a:r>
              <a:rPr lang="en-US" sz="16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202122"/>
                </a:solidFill>
                <a:latin typeface="Arial" panose="020B0604020202020204" pitchFamily="34" charset="0"/>
              </a:rPr>
              <a:t>građana</a:t>
            </a:r>
            <a:r>
              <a:rPr lang="en-US" sz="1600" dirty="0">
                <a:solidFill>
                  <a:srgbClr val="202122"/>
                </a:solidFill>
                <a:latin typeface="Arial" panose="020B0604020202020204" pitchFamily="34" charset="0"/>
              </a:rPr>
              <a:t>.</a:t>
            </a:r>
          </a:p>
          <a:p>
            <a:pPr algn="just">
              <a:buFont typeface="+mj-lt"/>
              <a:buAutoNum type="arabicPeriod"/>
            </a:pPr>
            <a:r>
              <a:rPr lang="en-US" sz="1600" dirty="0" err="1">
                <a:solidFill>
                  <a:srgbClr val="202122"/>
                </a:solidFill>
                <a:latin typeface="Arial" panose="020B0604020202020204" pitchFamily="34" charset="0"/>
              </a:rPr>
              <a:t>Pravovremeno</a:t>
            </a:r>
            <a:r>
              <a:rPr lang="en-US" sz="16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202122"/>
                </a:solidFill>
                <a:latin typeface="Arial" panose="020B0604020202020204" pitchFamily="34" charset="0"/>
              </a:rPr>
              <a:t>pripremanje</a:t>
            </a:r>
            <a:r>
              <a:rPr lang="en-US" sz="16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202122"/>
                </a:solidFill>
                <a:latin typeface="Arial" panose="020B0604020202020204" pitchFamily="34" charset="0"/>
              </a:rPr>
              <a:t>sistema</a:t>
            </a:r>
            <a:r>
              <a:rPr lang="en-US" sz="16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202122"/>
                </a:solidFill>
                <a:latin typeface="Arial" panose="020B0604020202020204" pitchFamily="34" charset="0"/>
              </a:rPr>
              <a:t>civilne</a:t>
            </a:r>
            <a:r>
              <a:rPr lang="en-US" sz="16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202122"/>
                </a:solidFill>
                <a:latin typeface="Arial" panose="020B0604020202020204" pitchFamily="34" charset="0"/>
              </a:rPr>
              <a:t>odbrane</a:t>
            </a:r>
            <a:r>
              <a:rPr lang="en-US" sz="1600" dirty="0">
                <a:solidFill>
                  <a:srgbClr val="202122"/>
                </a:solidFill>
                <a:latin typeface="Arial" panose="020B0604020202020204" pitchFamily="34" charset="0"/>
              </a:rPr>
              <a:t> u </a:t>
            </a:r>
            <a:r>
              <a:rPr lang="en-US" sz="1600" dirty="0" err="1">
                <a:solidFill>
                  <a:srgbClr val="202122"/>
                </a:solidFill>
                <a:latin typeface="Arial" panose="020B0604020202020204" pitchFamily="34" charset="0"/>
              </a:rPr>
              <a:t>miru</a:t>
            </a:r>
            <a:r>
              <a:rPr lang="en-US" sz="1600" dirty="0">
                <a:solidFill>
                  <a:srgbClr val="202122"/>
                </a:solidFill>
                <a:latin typeface="Arial" panose="020B0604020202020204" pitchFamily="34" charset="0"/>
              </a:rPr>
              <a:t>. </a:t>
            </a:r>
            <a:r>
              <a:rPr lang="en-US" sz="1600" dirty="0" err="1">
                <a:solidFill>
                  <a:srgbClr val="202122"/>
                </a:solidFill>
                <a:latin typeface="Arial" panose="020B0604020202020204" pitchFamily="34" charset="0"/>
              </a:rPr>
              <a:t>Ovo</a:t>
            </a:r>
            <a:r>
              <a:rPr lang="en-US" sz="16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202122"/>
                </a:solidFill>
                <a:latin typeface="Arial" panose="020B0604020202020204" pitchFamily="34" charset="0"/>
              </a:rPr>
              <a:t>načelo</a:t>
            </a:r>
            <a:r>
              <a:rPr lang="en-US" sz="16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202122"/>
                </a:solidFill>
                <a:latin typeface="Arial" panose="020B0604020202020204" pitchFamily="34" charset="0"/>
              </a:rPr>
              <a:t>podrazumeva</a:t>
            </a:r>
            <a:r>
              <a:rPr lang="en-US" sz="16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202122"/>
                </a:solidFill>
                <a:latin typeface="Arial" panose="020B0604020202020204" pitchFamily="34" charset="0"/>
              </a:rPr>
              <a:t>organizovanje</a:t>
            </a:r>
            <a:r>
              <a:rPr lang="en-US" sz="16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202122"/>
                </a:solidFill>
                <a:latin typeface="Arial" panose="020B0604020202020204" pitchFamily="34" charset="0"/>
              </a:rPr>
              <a:t>i</a:t>
            </a:r>
            <a:r>
              <a:rPr lang="en-US" sz="16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202122"/>
                </a:solidFill>
                <a:latin typeface="Arial" panose="020B0604020202020204" pitchFamily="34" charset="0"/>
              </a:rPr>
              <a:t>pripremanje</a:t>
            </a:r>
            <a:r>
              <a:rPr lang="en-US" sz="16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202122"/>
                </a:solidFill>
                <a:latin typeface="Arial" panose="020B0604020202020204" pitchFamily="34" charset="0"/>
              </a:rPr>
              <a:t>sistema</a:t>
            </a:r>
            <a:r>
              <a:rPr lang="en-US" sz="16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202122"/>
                </a:solidFill>
                <a:latin typeface="Arial" panose="020B0604020202020204" pitchFamily="34" charset="0"/>
              </a:rPr>
              <a:t>civilne</a:t>
            </a:r>
            <a:r>
              <a:rPr lang="en-US" sz="16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202122"/>
                </a:solidFill>
                <a:latin typeface="Arial" panose="020B0604020202020204" pitchFamily="34" charset="0"/>
              </a:rPr>
              <a:t>odbrane</a:t>
            </a:r>
            <a:r>
              <a:rPr lang="en-US" sz="16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202122"/>
                </a:solidFill>
                <a:latin typeface="Arial" panose="020B0604020202020204" pitchFamily="34" charset="0"/>
              </a:rPr>
              <a:t>pravovremeno</a:t>
            </a:r>
            <a:r>
              <a:rPr lang="en-US" sz="1600" dirty="0">
                <a:solidFill>
                  <a:srgbClr val="202122"/>
                </a:solidFill>
                <a:latin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rgbClr val="202122"/>
                </a:solidFill>
                <a:latin typeface="Arial" panose="020B0604020202020204" pitchFamily="34" charset="0"/>
              </a:rPr>
              <a:t>što</a:t>
            </a:r>
            <a:r>
              <a:rPr lang="en-US" sz="16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202122"/>
                </a:solidFill>
                <a:latin typeface="Arial" panose="020B0604020202020204" pitchFamily="34" charset="0"/>
              </a:rPr>
              <a:t>znači</a:t>
            </a:r>
            <a:r>
              <a:rPr lang="en-US" sz="16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202122"/>
                </a:solidFill>
                <a:latin typeface="Arial" panose="020B0604020202020204" pitchFamily="34" charset="0"/>
              </a:rPr>
              <a:t>još</a:t>
            </a:r>
            <a:r>
              <a:rPr lang="en-US" sz="1600" dirty="0">
                <a:solidFill>
                  <a:srgbClr val="202122"/>
                </a:solidFill>
                <a:latin typeface="Arial" panose="020B0604020202020204" pitchFamily="34" charset="0"/>
              </a:rPr>
              <a:t> u </a:t>
            </a:r>
            <a:r>
              <a:rPr lang="en-US" sz="1600" dirty="0" err="1">
                <a:solidFill>
                  <a:srgbClr val="202122"/>
                </a:solidFill>
                <a:latin typeface="Arial" panose="020B0604020202020204" pitchFamily="34" charset="0"/>
              </a:rPr>
              <a:t>miru</a:t>
            </a:r>
            <a:r>
              <a:rPr lang="en-US" sz="1600" dirty="0">
                <a:solidFill>
                  <a:srgbClr val="202122"/>
                </a:solidFill>
                <a:latin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rgbClr val="202122"/>
                </a:solidFill>
                <a:latin typeface="Arial" panose="020B0604020202020204" pitchFamily="34" charset="0"/>
              </a:rPr>
              <a:t>odnosno</a:t>
            </a:r>
            <a:r>
              <a:rPr lang="en-US" sz="1600" dirty="0">
                <a:solidFill>
                  <a:srgbClr val="202122"/>
                </a:solidFill>
                <a:latin typeface="Arial" panose="020B0604020202020204" pitchFamily="34" charset="0"/>
              </a:rPr>
              <a:t> pre </a:t>
            </a:r>
            <a:r>
              <a:rPr lang="en-US" sz="1600" dirty="0" err="1">
                <a:solidFill>
                  <a:srgbClr val="202122"/>
                </a:solidFill>
                <a:latin typeface="Arial" panose="020B0604020202020204" pitchFamily="34" charset="0"/>
              </a:rPr>
              <a:t>nastanka</a:t>
            </a:r>
            <a:r>
              <a:rPr lang="en-US" sz="16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202122"/>
                </a:solidFill>
                <a:latin typeface="Arial" panose="020B0604020202020204" pitchFamily="34" charset="0"/>
              </a:rPr>
              <a:t>opasnosti</a:t>
            </a:r>
            <a:r>
              <a:rPr lang="en-US" sz="1600" dirty="0">
                <a:solidFill>
                  <a:srgbClr val="202122"/>
                </a:solidFill>
                <a:latin typeface="Arial" panose="020B0604020202020204" pitchFamily="34" charset="0"/>
              </a:rPr>
              <a:t>. </a:t>
            </a:r>
            <a:r>
              <a:rPr lang="en-US" sz="1600" dirty="0" err="1">
                <a:solidFill>
                  <a:srgbClr val="202122"/>
                </a:solidFill>
                <a:latin typeface="Arial" panose="020B0604020202020204" pitchFamily="34" charset="0"/>
              </a:rPr>
              <a:t>Sprovođenjem</a:t>
            </a:r>
            <a:r>
              <a:rPr lang="en-US" sz="16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202122"/>
                </a:solidFill>
                <a:latin typeface="Arial" panose="020B0604020202020204" pitchFamily="34" charset="0"/>
              </a:rPr>
              <a:t>odgovarajućih</a:t>
            </a:r>
            <a:r>
              <a:rPr lang="en-US" sz="16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202122"/>
                </a:solidFill>
                <a:latin typeface="Arial" panose="020B0604020202020204" pitchFamily="34" charset="0"/>
              </a:rPr>
              <a:t>preventivnih</a:t>
            </a:r>
            <a:r>
              <a:rPr lang="en-US" sz="16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202122"/>
                </a:solidFill>
                <a:latin typeface="Arial" panose="020B0604020202020204" pitchFamily="34" charset="0"/>
              </a:rPr>
              <a:t>mera</a:t>
            </a:r>
            <a:r>
              <a:rPr lang="en-US" sz="16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202122"/>
                </a:solidFill>
                <a:latin typeface="Arial" panose="020B0604020202020204" pitchFamily="34" charset="0"/>
              </a:rPr>
              <a:t>i</a:t>
            </a:r>
            <a:r>
              <a:rPr lang="en-US" sz="16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202122"/>
                </a:solidFill>
                <a:latin typeface="Arial" panose="020B0604020202020204" pitchFamily="34" charset="0"/>
              </a:rPr>
              <a:t>postupaka</a:t>
            </a:r>
            <a:r>
              <a:rPr lang="en-US" sz="1600" dirty="0">
                <a:solidFill>
                  <a:srgbClr val="202122"/>
                </a:solidFill>
                <a:latin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rgbClr val="202122"/>
                </a:solidFill>
                <a:latin typeface="Arial" panose="020B0604020202020204" pitchFamily="34" charset="0"/>
              </a:rPr>
              <a:t>svestranom</a:t>
            </a:r>
            <a:r>
              <a:rPr lang="en-US" sz="16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202122"/>
                </a:solidFill>
                <a:latin typeface="Arial" panose="020B0604020202020204" pitchFamily="34" charset="0"/>
              </a:rPr>
              <a:t>primenom</a:t>
            </a:r>
            <a:r>
              <a:rPr lang="en-US" sz="16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202122"/>
                </a:solidFill>
                <a:latin typeface="Arial" panose="020B0604020202020204" pitchFamily="34" charset="0"/>
              </a:rPr>
              <a:t>ljudskih</a:t>
            </a:r>
            <a:r>
              <a:rPr lang="en-US" sz="16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202122"/>
                </a:solidFill>
                <a:latin typeface="Arial" panose="020B0604020202020204" pitchFamily="34" charset="0"/>
              </a:rPr>
              <a:t>i</a:t>
            </a:r>
            <a:r>
              <a:rPr lang="en-US" sz="16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202122"/>
                </a:solidFill>
                <a:latin typeface="Arial" panose="020B0604020202020204" pitchFamily="34" charset="0"/>
              </a:rPr>
              <a:t>materijalnih</a:t>
            </a:r>
            <a:r>
              <a:rPr lang="en-US" sz="16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202122"/>
                </a:solidFill>
                <a:latin typeface="Arial" panose="020B0604020202020204" pitchFamily="34" charset="0"/>
              </a:rPr>
              <a:t>resursa</a:t>
            </a:r>
            <a:r>
              <a:rPr lang="en-US" sz="1600" dirty="0">
                <a:solidFill>
                  <a:srgbClr val="202122"/>
                </a:solidFill>
                <a:latin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rgbClr val="202122"/>
                </a:solidFill>
                <a:latin typeface="Arial" panose="020B0604020202020204" pitchFamily="34" charset="0"/>
              </a:rPr>
              <a:t>stvaraju</a:t>
            </a:r>
            <a:r>
              <a:rPr lang="en-US" sz="1600" dirty="0">
                <a:solidFill>
                  <a:srgbClr val="202122"/>
                </a:solidFill>
                <a:latin typeface="Arial" panose="020B0604020202020204" pitchFamily="34" charset="0"/>
              </a:rPr>
              <a:t> se </a:t>
            </a:r>
            <a:r>
              <a:rPr lang="en-US" sz="1600" dirty="0" err="1">
                <a:solidFill>
                  <a:srgbClr val="202122"/>
                </a:solidFill>
                <a:latin typeface="Arial" panose="020B0604020202020204" pitchFamily="34" charset="0"/>
              </a:rPr>
              <a:t>neophodni</a:t>
            </a:r>
            <a:r>
              <a:rPr lang="en-US" sz="16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202122"/>
                </a:solidFill>
                <a:latin typeface="Arial" panose="020B0604020202020204" pitchFamily="34" charset="0"/>
              </a:rPr>
              <a:t>uslovi</a:t>
            </a:r>
            <a:r>
              <a:rPr lang="en-US" sz="1600" dirty="0">
                <a:solidFill>
                  <a:srgbClr val="202122"/>
                </a:solidFill>
                <a:latin typeface="Arial" panose="020B0604020202020204" pitchFamily="34" charset="0"/>
              </a:rPr>
              <a:t> za </a:t>
            </a:r>
            <a:r>
              <a:rPr lang="en-US" sz="1600" dirty="0" err="1">
                <a:solidFill>
                  <a:srgbClr val="202122"/>
                </a:solidFill>
                <a:latin typeface="Arial" panose="020B0604020202020204" pitchFamily="34" charset="0"/>
              </a:rPr>
              <a:t>brzo</a:t>
            </a:r>
            <a:r>
              <a:rPr lang="en-US" sz="16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202122"/>
                </a:solidFill>
                <a:latin typeface="Arial" panose="020B0604020202020204" pitchFamily="34" charset="0"/>
              </a:rPr>
              <a:t>i</a:t>
            </a:r>
            <a:r>
              <a:rPr lang="en-US" sz="16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202122"/>
                </a:solidFill>
                <a:latin typeface="Arial" panose="020B0604020202020204" pitchFamily="34" charset="0"/>
              </a:rPr>
              <a:t>efikasno</a:t>
            </a:r>
            <a:r>
              <a:rPr lang="en-US" sz="16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202122"/>
                </a:solidFill>
                <a:latin typeface="Arial" panose="020B0604020202020204" pitchFamily="34" charset="0"/>
              </a:rPr>
              <a:t>stupanje</a:t>
            </a:r>
            <a:r>
              <a:rPr lang="en-US" sz="1600" dirty="0">
                <a:solidFill>
                  <a:srgbClr val="202122"/>
                </a:solidFill>
                <a:latin typeface="Arial" panose="020B0604020202020204" pitchFamily="34" charset="0"/>
              </a:rPr>
              <a:t> u </a:t>
            </a:r>
            <a:r>
              <a:rPr lang="en-US" sz="1600" dirty="0" err="1">
                <a:solidFill>
                  <a:srgbClr val="202122"/>
                </a:solidFill>
                <a:latin typeface="Arial" panose="020B0604020202020204" pitchFamily="34" charset="0"/>
              </a:rPr>
              <a:t>akcije</a:t>
            </a:r>
            <a:r>
              <a:rPr lang="en-US" sz="16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202122"/>
                </a:solidFill>
                <a:latin typeface="Arial" panose="020B0604020202020204" pitchFamily="34" charset="0"/>
              </a:rPr>
              <a:t>zaštite</a:t>
            </a:r>
            <a:r>
              <a:rPr lang="en-US" sz="16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202122"/>
                </a:solidFill>
                <a:latin typeface="Arial" panose="020B0604020202020204" pitchFamily="34" charset="0"/>
              </a:rPr>
              <a:t>i</a:t>
            </a:r>
            <a:r>
              <a:rPr lang="en-US" sz="16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202122"/>
                </a:solidFill>
                <a:latin typeface="Arial" panose="020B0604020202020204" pitchFamily="34" charset="0"/>
              </a:rPr>
              <a:t>spasavanja</a:t>
            </a:r>
            <a:r>
              <a:rPr lang="en-US" sz="1600" dirty="0">
                <a:solidFill>
                  <a:srgbClr val="202122"/>
                </a:solidFill>
                <a:latin typeface="Arial" panose="020B0604020202020204" pitchFamily="34" charset="0"/>
              </a:rPr>
              <a:t> u </a:t>
            </a:r>
            <a:r>
              <a:rPr lang="en-US" sz="1600" dirty="0" err="1">
                <a:solidFill>
                  <a:srgbClr val="202122"/>
                </a:solidFill>
                <a:latin typeface="Arial" panose="020B0604020202020204" pitchFamily="34" charset="0"/>
              </a:rPr>
              <a:t>uslovima</a:t>
            </a:r>
            <a:r>
              <a:rPr lang="en-US" sz="16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202122"/>
                </a:solidFill>
                <a:latin typeface="Arial" panose="020B0604020202020204" pitchFamily="34" charset="0"/>
              </a:rPr>
              <a:t>vanrednih</a:t>
            </a:r>
            <a:r>
              <a:rPr lang="en-US" sz="16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202122"/>
                </a:solidFill>
                <a:latin typeface="Arial" panose="020B0604020202020204" pitchFamily="34" charset="0"/>
              </a:rPr>
              <a:t>situacija</a:t>
            </a:r>
            <a:r>
              <a:rPr lang="en-US" sz="1600" dirty="0">
                <a:solidFill>
                  <a:srgbClr val="202122"/>
                </a:solidFill>
                <a:latin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="" xmlns:p14="http://schemas.microsoft.com/office/powerpoint/2010/main" val="25114445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9600" y="404813"/>
            <a:ext cx="4724400" cy="1007963"/>
          </a:xfrm>
        </p:spPr>
        <p:txBody>
          <a:bodyPr/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Načela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organizovanja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pripremanja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/>
          <a:lstStyle/>
          <a:p>
            <a:pPr marL="0" indent="0" algn="just">
              <a:buNone/>
            </a:pPr>
            <a:r>
              <a:rPr lang="en-US" sz="1600" dirty="0">
                <a:solidFill>
                  <a:srgbClr val="202122"/>
                </a:solidFill>
                <a:latin typeface="Arial" panose="020B0604020202020204" pitchFamily="34" charset="0"/>
              </a:rPr>
              <a:t>4. </a:t>
            </a:r>
            <a:r>
              <a:rPr lang="en-US" sz="1600" dirty="0" err="1">
                <a:solidFill>
                  <a:srgbClr val="202122"/>
                </a:solidFill>
                <a:latin typeface="Arial" panose="020B0604020202020204" pitchFamily="34" charset="0"/>
              </a:rPr>
              <a:t>Maksimalna</a:t>
            </a:r>
            <a:r>
              <a:rPr lang="en-US" sz="16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202122"/>
                </a:solidFill>
                <a:latin typeface="Arial" panose="020B0604020202020204" pitchFamily="34" charset="0"/>
              </a:rPr>
              <a:t>zastupljenost</a:t>
            </a:r>
            <a:r>
              <a:rPr lang="en-US" sz="1600" dirty="0">
                <a:solidFill>
                  <a:srgbClr val="202122"/>
                </a:solidFill>
                <a:latin typeface="Arial" panose="020B0604020202020204" pitchFamily="34" charset="0"/>
              </a:rPr>
              <a:t> "</a:t>
            </a:r>
            <a:r>
              <a:rPr lang="en-US" sz="1600" dirty="0" err="1">
                <a:solidFill>
                  <a:srgbClr val="202122"/>
                </a:solidFill>
                <a:latin typeface="Arial" panose="020B0604020202020204" pitchFamily="34" charset="0"/>
              </a:rPr>
              <a:t>kolektivnih</a:t>
            </a:r>
            <a:r>
              <a:rPr lang="en-US" sz="16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202122"/>
                </a:solidFill>
                <a:latin typeface="Arial" panose="020B0604020202020204" pitchFamily="34" charset="0"/>
              </a:rPr>
              <a:t>obaveznika</a:t>
            </a:r>
            <a:r>
              <a:rPr lang="en-US" sz="16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202122"/>
                </a:solidFill>
                <a:latin typeface="Arial" panose="020B0604020202020204" pitchFamily="34" charset="0"/>
              </a:rPr>
              <a:t>civilne</a:t>
            </a:r>
            <a:r>
              <a:rPr lang="en-US" sz="16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202122"/>
                </a:solidFill>
                <a:latin typeface="Arial" panose="020B0604020202020204" pitchFamily="34" charset="0"/>
              </a:rPr>
              <a:t>zaštite</a:t>
            </a:r>
            <a:r>
              <a:rPr lang="en-US" sz="1600" dirty="0">
                <a:solidFill>
                  <a:srgbClr val="202122"/>
                </a:solidFill>
                <a:latin typeface="Arial" panose="020B0604020202020204" pitchFamily="34" charset="0"/>
              </a:rPr>
              <a:t>". Pod </a:t>
            </a:r>
            <a:r>
              <a:rPr lang="en-US" sz="1600" dirty="0" err="1">
                <a:solidFill>
                  <a:srgbClr val="202122"/>
                </a:solidFill>
                <a:latin typeface="Arial" panose="020B0604020202020204" pitchFamily="34" charset="0"/>
              </a:rPr>
              <a:t>pojmom</a:t>
            </a:r>
            <a:r>
              <a:rPr lang="en-US" sz="1600" dirty="0">
                <a:solidFill>
                  <a:srgbClr val="202122"/>
                </a:solidFill>
                <a:latin typeface="Arial" panose="020B0604020202020204" pitchFamily="34" charset="0"/>
              </a:rPr>
              <a:t> </a:t>
            </a:r>
            <a:r>
              <a:rPr lang="en-US" sz="1600" dirty="0" err="1">
                <a:solidFill>
                  <a:srgbClr val="202122"/>
                </a:solidFill>
                <a:latin typeface="Arial" panose="020B0604020202020204" pitchFamily="34" charset="0"/>
              </a:rPr>
              <a:t>kolektivnog</a:t>
            </a:r>
            <a:r>
              <a:rPr lang="en-US" sz="16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202122"/>
                </a:solidFill>
                <a:latin typeface="Arial" panose="020B0604020202020204" pitchFamily="34" charset="0"/>
              </a:rPr>
              <a:t>obaveznika</a:t>
            </a:r>
            <a:r>
              <a:rPr lang="en-US" sz="16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202122"/>
                </a:solidFill>
                <a:latin typeface="Arial" panose="020B0604020202020204" pitchFamily="34" charset="0"/>
              </a:rPr>
              <a:t>civilne</a:t>
            </a:r>
            <a:r>
              <a:rPr lang="en-US" sz="16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202122"/>
                </a:solidFill>
                <a:latin typeface="Arial" panose="020B0604020202020204" pitchFamily="34" charset="0"/>
              </a:rPr>
              <a:t>zaštite</a:t>
            </a:r>
            <a:r>
              <a:rPr lang="en-US" sz="1600" dirty="0">
                <a:solidFill>
                  <a:srgbClr val="202122"/>
                </a:solidFill>
                <a:latin typeface="Arial" panose="020B0604020202020204" pitchFamily="34" charset="0"/>
              </a:rPr>
              <a:t> </a:t>
            </a:r>
            <a:r>
              <a:rPr lang="en-US" sz="1600" dirty="0" err="1">
                <a:solidFill>
                  <a:srgbClr val="202122"/>
                </a:solidFill>
                <a:latin typeface="Arial" panose="020B0604020202020204" pitchFamily="34" charset="0"/>
              </a:rPr>
              <a:t>podrazumevaju</a:t>
            </a:r>
            <a:r>
              <a:rPr lang="en-US" sz="1600" dirty="0">
                <a:solidFill>
                  <a:srgbClr val="202122"/>
                </a:solidFill>
                <a:latin typeface="Arial" panose="020B0604020202020204" pitchFamily="34" charset="0"/>
              </a:rPr>
              <a:t> se </a:t>
            </a:r>
            <a:r>
              <a:rPr lang="en-US" sz="1600" dirty="0" err="1">
                <a:solidFill>
                  <a:srgbClr val="202122"/>
                </a:solidFill>
                <a:latin typeface="Arial" panose="020B0604020202020204" pitchFamily="34" charset="0"/>
              </a:rPr>
              <a:t>sva</a:t>
            </a:r>
            <a:r>
              <a:rPr lang="en-US" sz="16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202122"/>
                </a:solidFill>
                <a:latin typeface="Arial" panose="020B0604020202020204" pitchFamily="34" charset="0"/>
              </a:rPr>
              <a:t>ona</a:t>
            </a:r>
            <a:r>
              <a:rPr lang="en-US" sz="16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202122"/>
                </a:solidFill>
                <a:latin typeface="Arial" panose="020B0604020202020204" pitchFamily="34" charset="0"/>
              </a:rPr>
              <a:t>preduzeća</a:t>
            </a:r>
            <a:r>
              <a:rPr lang="en-US" sz="1600" dirty="0">
                <a:solidFill>
                  <a:srgbClr val="202122"/>
                </a:solidFill>
                <a:latin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rgbClr val="202122"/>
                </a:solidFill>
                <a:latin typeface="Arial" panose="020B0604020202020204" pitchFamily="34" charset="0"/>
              </a:rPr>
              <a:t>organizacije</a:t>
            </a:r>
            <a:r>
              <a:rPr lang="en-US" sz="1600" dirty="0">
                <a:solidFill>
                  <a:srgbClr val="202122"/>
                </a:solidFill>
                <a:latin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rgbClr val="202122"/>
                </a:solidFill>
                <a:latin typeface="Arial" panose="020B0604020202020204" pitchFamily="34" charset="0"/>
              </a:rPr>
              <a:t>službe</a:t>
            </a:r>
            <a:r>
              <a:rPr lang="en-US" sz="16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202122"/>
                </a:solidFill>
                <a:latin typeface="Arial" panose="020B0604020202020204" pitchFamily="34" charset="0"/>
              </a:rPr>
              <a:t>i</a:t>
            </a:r>
            <a:r>
              <a:rPr lang="en-US" sz="16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202122"/>
                </a:solidFill>
                <a:latin typeface="Arial" panose="020B0604020202020204" pitchFamily="34" charset="0"/>
              </a:rPr>
              <a:t>ustanove</a:t>
            </a:r>
            <a:r>
              <a:rPr lang="en-US" sz="16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202122"/>
                </a:solidFill>
                <a:latin typeface="Arial" panose="020B0604020202020204" pitchFamily="34" charset="0"/>
              </a:rPr>
              <a:t>koje</a:t>
            </a:r>
            <a:r>
              <a:rPr lang="en-US" sz="16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202122"/>
                </a:solidFill>
                <a:latin typeface="Arial" panose="020B0604020202020204" pitchFamily="34" charset="0"/>
              </a:rPr>
              <a:t>obavljaju</a:t>
            </a:r>
            <a:r>
              <a:rPr lang="en-US" sz="16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202122"/>
                </a:solidFill>
                <a:latin typeface="Arial" panose="020B0604020202020204" pitchFamily="34" charset="0"/>
              </a:rPr>
              <a:t>delatnosti</a:t>
            </a:r>
            <a:r>
              <a:rPr lang="en-US" sz="16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202122"/>
                </a:solidFill>
                <a:latin typeface="Arial" panose="020B0604020202020204" pitchFamily="34" charset="0"/>
              </a:rPr>
              <a:t>značajne</a:t>
            </a:r>
            <a:r>
              <a:rPr lang="en-US" sz="1600" dirty="0">
                <a:solidFill>
                  <a:srgbClr val="202122"/>
                </a:solidFill>
                <a:latin typeface="Arial" panose="020B0604020202020204" pitchFamily="34" charset="0"/>
              </a:rPr>
              <a:t> za </a:t>
            </a:r>
            <a:r>
              <a:rPr lang="en-US" sz="1600" dirty="0" err="1">
                <a:solidFill>
                  <a:srgbClr val="202122"/>
                </a:solidFill>
                <a:latin typeface="Arial" panose="020B0604020202020204" pitchFamily="34" charset="0"/>
              </a:rPr>
              <a:t>zaštitu</a:t>
            </a:r>
            <a:r>
              <a:rPr lang="en-US" sz="16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202122"/>
                </a:solidFill>
                <a:latin typeface="Arial" panose="020B0604020202020204" pitchFamily="34" charset="0"/>
              </a:rPr>
              <a:t>i</a:t>
            </a:r>
            <a:r>
              <a:rPr lang="en-US" sz="16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202122"/>
                </a:solidFill>
                <a:latin typeface="Arial" panose="020B0604020202020204" pitchFamily="34" charset="0"/>
              </a:rPr>
              <a:t>spasavanje</a:t>
            </a:r>
            <a:r>
              <a:rPr lang="en-US" sz="16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202122"/>
                </a:solidFill>
                <a:latin typeface="Arial" panose="020B0604020202020204" pitchFamily="34" charset="0"/>
              </a:rPr>
              <a:t>ljudi</a:t>
            </a:r>
            <a:r>
              <a:rPr lang="en-US" sz="1600" dirty="0">
                <a:solidFill>
                  <a:srgbClr val="202122"/>
                </a:solidFill>
                <a:latin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rgbClr val="202122"/>
                </a:solidFill>
                <a:latin typeface="Arial" panose="020B0604020202020204" pitchFamily="34" charset="0"/>
              </a:rPr>
              <a:t>materijalnih</a:t>
            </a:r>
            <a:r>
              <a:rPr lang="en-US" sz="16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202122"/>
                </a:solidFill>
                <a:latin typeface="Arial" panose="020B0604020202020204" pitchFamily="34" charset="0"/>
              </a:rPr>
              <a:t>dobara</a:t>
            </a:r>
            <a:r>
              <a:rPr lang="en-US" sz="16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202122"/>
                </a:solidFill>
                <a:latin typeface="Arial" panose="020B0604020202020204" pitchFamily="34" charset="0"/>
              </a:rPr>
              <a:t>i</a:t>
            </a:r>
            <a:r>
              <a:rPr lang="en-US" sz="16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202122"/>
                </a:solidFill>
                <a:latin typeface="Arial" panose="020B0604020202020204" pitchFamily="34" charset="0"/>
              </a:rPr>
              <a:t>životne</a:t>
            </a:r>
            <a:r>
              <a:rPr lang="en-US" sz="16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202122"/>
                </a:solidFill>
                <a:latin typeface="Arial" panose="020B0604020202020204" pitchFamily="34" charset="0"/>
              </a:rPr>
              <a:t>sredine</a:t>
            </a:r>
            <a:r>
              <a:rPr lang="en-US" sz="1600" dirty="0">
                <a:solidFill>
                  <a:srgbClr val="202122"/>
                </a:solidFill>
                <a:latin typeface="Arial" panose="020B0604020202020204" pitchFamily="34" charset="0"/>
              </a:rPr>
              <a:t>. </a:t>
            </a:r>
            <a:r>
              <a:rPr lang="en-US" sz="1600" dirty="0" err="1">
                <a:solidFill>
                  <a:srgbClr val="202122"/>
                </a:solidFill>
                <a:latin typeface="Arial" panose="020B0604020202020204" pitchFamily="34" charset="0"/>
              </a:rPr>
              <a:t>Doslednom</a:t>
            </a:r>
            <a:r>
              <a:rPr lang="en-US" sz="16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202122"/>
                </a:solidFill>
                <a:latin typeface="Arial" panose="020B0604020202020204" pitchFamily="34" charset="0"/>
              </a:rPr>
              <a:t>primenom</a:t>
            </a:r>
            <a:r>
              <a:rPr lang="en-US" sz="16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202122"/>
                </a:solidFill>
                <a:latin typeface="Arial" panose="020B0604020202020204" pitchFamily="34" charset="0"/>
              </a:rPr>
              <a:t>ovog</a:t>
            </a:r>
            <a:r>
              <a:rPr lang="en-US" sz="16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202122"/>
                </a:solidFill>
                <a:latin typeface="Arial" panose="020B0604020202020204" pitchFamily="34" charset="0"/>
              </a:rPr>
              <a:t>načela</a:t>
            </a:r>
            <a:r>
              <a:rPr lang="en-US" sz="16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202122"/>
                </a:solidFill>
                <a:latin typeface="Arial" panose="020B0604020202020204" pitchFamily="34" charset="0"/>
              </a:rPr>
              <a:t>koriste</a:t>
            </a:r>
            <a:r>
              <a:rPr lang="en-US" sz="1600" dirty="0">
                <a:solidFill>
                  <a:srgbClr val="202122"/>
                </a:solidFill>
                <a:latin typeface="Arial" panose="020B0604020202020204" pitchFamily="34" charset="0"/>
              </a:rPr>
              <a:t> se </a:t>
            </a:r>
            <a:r>
              <a:rPr lang="en-US" sz="1600" dirty="0" err="1">
                <a:solidFill>
                  <a:srgbClr val="202122"/>
                </a:solidFill>
                <a:latin typeface="Arial" panose="020B0604020202020204" pitchFamily="34" charset="0"/>
              </a:rPr>
              <a:t>već</a:t>
            </a:r>
            <a:r>
              <a:rPr lang="en-US" sz="16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202122"/>
                </a:solidFill>
                <a:latin typeface="Arial" panose="020B0604020202020204" pitchFamily="34" charset="0"/>
              </a:rPr>
              <a:t>postojeća</a:t>
            </a:r>
            <a:r>
              <a:rPr lang="en-US" sz="16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202122"/>
                </a:solidFill>
                <a:latin typeface="Arial" panose="020B0604020202020204" pitchFamily="34" charset="0"/>
              </a:rPr>
              <a:t>sredstva</a:t>
            </a:r>
            <a:r>
              <a:rPr lang="en-US" sz="16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202122"/>
                </a:solidFill>
                <a:latin typeface="Arial" panose="020B0604020202020204" pitchFamily="34" charset="0"/>
              </a:rPr>
              <a:t>i</a:t>
            </a:r>
            <a:r>
              <a:rPr lang="en-US" sz="16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202122"/>
                </a:solidFill>
                <a:latin typeface="Arial" panose="020B0604020202020204" pitchFamily="34" charset="0"/>
              </a:rPr>
              <a:t>stručni</a:t>
            </a:r>
            <a:r>
              <a:rPr lang="en-US" sz="16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202122"/>
                </a:solidFill>
                <a:latin typeface="Arial" panose="020B0604020202020204" pitchFamily="34" charset="0"/>
              </a:rPr>
              <a:t>kadrovi</a:t>
            </a:r>
            <a:r>
              <a:rPr lang="en-US" sz="16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202122"/>
                </a:solidFill>
                <a:latin typeface="Arial" panose="020B0604020202020204" pitchFamily="34" charset="0"/>
              </a:rPr>
              <a:t>tih</a:t>
            </a:r>
            <a:r>
              <a:rPr lang="en-US" sz="16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202122"/>
                </a:solidFill>
                <a:latin typeface="Arial" panose="020B0604020202020204" pitchFamily="34" charset="0"/>
              </a:rPr>
              <a:t>preduzeća</a:t>
            </a:r>
            <a:r>
              <a:rPr lang="en-US" sz="1600" dirty="0">
                <a:solidFill>
                  <a:srgbClr val="202122"/>
                </a:solidFill>
                <a:latin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rgbClr val="202122"/>
                </a:solidFill>
                <a:latin typeface="Arial" panose="020B0604020202020204" pitchFamily="34" charset="0"/>
              </a:rPr>
              <a:t>organizacija</a:t>
            </a:r>
            <a:r>
              <a:rPr lang="en-US" sz="1600" dirty="0">
                <a:solidFill>
                  <a:srgbClr val="202122"/>
                </a:solidFill>
                <a:latin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rgbClr val="202122"/>
                </a:solidFill>
                <a:latin typeface="Arial" panose="020B0604020202020204" pitchFamily="34" charset="0"/>
              </a:rPr>
              <a:t>službi</a:t>
            </a:r>
            <a:r>
              <a:rPr lang="en-US" sz="16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202122"/>
                </a:solidFill>
                <a:latin typeface="Arial" panose="020B0604020202020204" pitchFamily="34" charset="0"/>
              </a:rPr>
              <a:t>i</a:t>
            </a:r>
            <a:r>
              <a:rPr lang="en-US" sz="16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202122"/>
                </a:solidFill>
                <a:latin typeface="Arial" panose="020B0604020202020204" pitchFamily="34" charset="0"/>
              </a:rPr>
              <a:t>ustanova</a:t>
            </a:r>
            <a:r>
              <a:rPr lang="en-US" sz="1600" dirty="0">
                <a:solidFill>
                  <a:srgbClr val="202122"/>
                </a:solidFill>
                <a:latin typeface="Arial" panose="020B0604020202020204" pitchFamily="34" charset="0"/>
              </a:rPr>
              <a:t>.</a:t>
            </a:r>
          </a:p>
          <a:p>
            <a:pPr marL="0" indent="0" algn="just">
              <a:buNone/>
            </a:pPr>
            <a:r>
              <a:rPr lang="en-US" sz="1600" dirty="0">
                <a:solidFill>
                  <a:srgbClr val="202122"/>
                </a:solidFill>
                <a:latin typeface="Arial" panose="020B0604020202020204" pitchFamily="34" charset="0"/>
              </a:rPr>
              <a:t>5. </a:t>
            </a:r>
            <a:r>
              <a:rPr lang="en-US" sz="1600" dirty="0" err="1">
                <a:solidFill>
                  <a:srgbClr val="202122"/>
                </a:solidFill>
                <a:latin typeface="Arial" panose="020B0604020202020204" pitchFamily="34" charset="0"/>
              </a:rPr>
              <a:t>Jedinstvenost</a:t>
            </a:r>
            <a:r>
              <a:rPr lang="en-US" sz="16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202122"/>
                </a:solidFill>
                <a:latin typeface="Arial" panose="020B0604020202020204" pitchFamily="34" charset="0"/>
              </a:rPr>
              <a:t>i</a:t>
            </a:r>
            <a:r>
              <a:rPr lang="en-US" sz="16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202122"/>
                </a:solidFill>
                <a:latin typeface="Arial" panose="020B0604020202020204" pitchFamily="34" charset="0"/>
              </a:rPr>
              <a:t>celovitost</a:t>
            </a:r>
            <a:r>
              <a:rPr lang="en-US" sz="16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202122"/>
                </a:solidFill>
                <a:latin typeface="Arial" panose="020B0604020202020204" pitchFamily="34" charset="0"/>
              </a:rPr>
              <a:t>sistema</a:t>
            </a:r>
            <a:r>
              <a:rPr lang="en-US" sz="1600" dirty="0">
                <a:solidFill>
                  <a:srgbClr val="202122"/>
                </a:solidFill>
                <a:latin typeface="Arial" panose="020B0604020202020204" pitchFamily="34" charset="0"/>
              </a:rPr>
              <a:t>. </a:t>
            </a:r>
            <a:r>
              <a:rPr lang="en-US" sz="1600" dirty="0" err="1">
                <a:solidFill>
                  <a:srgbClr val="202122"/>
                </a:solidFill>
                <a:latin typeface="Arial" panose="020B0604020202020204" pitchFamily="34" charset="0"/>
              </a:rPr>
              <a:t>Bitan</a:t>
            </a:r>
            <a:r>
              <a:rPr lang="en-US" sz="16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202122"/>
                </a:solidFill>
                <a:latin typeface="Arial" panose="020B0604020202020204" pitchFamily="34" charset="0"/>
              </a:rPr>
              <a:t>preduslov</a:t>
            </a:r>
            <a:r>
              <a:rPr lang="en-US" sz="1600" dirty="0">
                <a:solidFill>
                  <a:srgbClr val="202122"/>
                </a:solidFill>
                <a:latin typeface="Arial" panose="020B0604020202020204" pitchFamily="34" charset="0"/>
              </a:rPr>
              <a:t> za </a:t>
            </a:r>
            <a:r>
              <a:rPr lang="en-US" sz="1600" dirty="0" err="1">
                <a:solidFill>
                  <a:srgbClr val="202122"/>
                </a:solidFill>
                <a:latin typeface="Arial" panose="020B0604020202020204" pitchFamily="34" charset="0"/>
              </a:rPr>
              <a:t>uspešno</a:t>
            </a:r>
            <a:r>
              <a:rPr lang="en-US" sz="16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202122"/>
                </a:solidFill>
                <a:latin typeface="Arial" panose="020B0604020202020204" pitchFamily="34" charset="0"/>
              </a:rPr>
              <a:t>izvršavanje</a:t>
            </a:r>
            <a:r>
              <a:rPr lang="en-US" sz="16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202122"/>
                </a:solidFill>
                <a:latin typeface="Arial" panose="020B0604020202020204" pitchFamily="34" charset="0"/>
              </a:rPr>
              <a:t>zadataka</a:t>
            </a:r>
            <a:r>
              <a:rPr lang="en-US" sz="16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202122"/>
                </a:solidFill>
                <a:latin typeface="Arial" panose="020B0604020202020204" pitchFamily="34" charset="0"/>
              </a:rPr>
              <a:t>civilne</a:t>
            </a:r>
            <a:r>
              <a:rPr lang="en-US" sz="16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202122"/>
                </a:solidFill>
                <a:latin typeface="Arial" panose="020B0604020202020204" pitchFamily="34" charset="0"/>
              </a:rPr>
              <a:t>odbrane</a:t>
            </a:r>
            <a:r>
              <a:rPr lang="en-US" sz="1600" dirty="0">
                <a:solidFill>
                  <a:srgbClr val="202122"/>
                </a:solidFill>
                <a:latin typeface="Arial" panose="020B0604020202020204" pitchFamily="34" charset="0"/>
              </a:rPr>
              <a:t> u </a:t>
            </a:r>
            <a:r>
              <a:rPr lang="en-US" sz="1600" dirty="0" err="1">
                <a:solidFill>
                  <a:srgbClr val="202122"/>
                </a:solidFill>
                <a:latin typeface="Arial" panose="020B0604020202020204" pitchFamily="34" charset="0"/>
              </a:rPr>
              <a:t>vanrednim</a:t>
            </a:r>
            <a:r>
              <a:rPr lang="en-US" sz="16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202122"/>
                </a:solidFill>
                <a:latin typeface="Arial" panose="020B0604020202020204" pitchFamily="34" charset="0"/>
              </a:rPr>
              <a:t>situacijama</a:t>
            </a:r>
            <a:r>
              <a:rPr lang="en-US" sz="16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202122"/>
                </a:solidFill>
                <a:latin typeface="Arial" panose="020B0604020202020204" pitchFamily="34" charset="0"/>
              </a:rPr>
              <a:t>jeste</a:t>
            </a:r>
            <a:r>
              <a:rPr lang="en-US" sz="1600" dirty="0">
                <a:solidFill>
                  <a:srgbClr val="202122"/>
                </a:solidFill>
                <a:latin typeface="Arial" panose="020B0604020202020204" pitchFamily="34" charset="0"/>
              </a:rPr>
              <a:t> da se </a:t>
            </a:r>
            <a:r>
              <a:rPr lang="en-US" sz="1600" dirty="0" err="1">
                <a:solidFill>
                  <a:srgbClr val="202122"/>
                </a:solidFill>
                <a:latin typeface="Arial" panose="020B0604020202020204" pitchFamily="34" charset="0"/>
              </a:rPr>
              <a:t>pri</a:t>
            </a:r>
            <a:r>
              <a:rPr lang="en-US" sz="16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202122"/>
                </a:solidFill>
                <a:latin typeface="Arial" panose="020B0604020202020204" pitchFamily="34" charset="0"/>
              </a:rPr>
              <a:t>organizovanju</a:t>
            </a:r>
            <a:r>
              <a:rPr lang="en-US" sz="1600" dirty="0">
                <a:solidFill>
                  <a:srgbClr val="202122"/>
                </a:solidFill>
                <a:latin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rgbClr val="202122"/>
                </a:solidFill>
                <a:latin typeface="Arial" panose="020B0604020202020204" pitchFamily="34" charset="0"/>
              </a:rPr>
              <a:t>pripremanju</a:t>
            </a:r>
            <a:r>
              <a:rPr lang="en-US" sz="16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202122"/>
                </a:solidFill>
                <a:latin typeface="Arial" panose="020B0604020202020204" pitchFamily="34" charset="0"/>
              </a:rPr>
              <a:t>i</a:t>
            </a:r>
            <a:r>
              <a:rPr lang="en-US" sz="16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202122"/>
                </a:solidFill>
                <a:latin typeface="Arial" panose="020B0604020202020204" pitchFamily="34" charset="0"/>
              </a:rPr>
              <a:t>sprovođenju</a:t>
            </a:r>
            <a:r>
              <a:rPr lang="en-US" sz="16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202122"/>
                </a:solidFill>
                <a:latin typeface="Arial" panose="020B0604020202020204" pitchFamily="34" charset="0"/>
              </a:rPr>
              <a:t>sistema</a:t>
            </a:r>
            <a:r>
              <a:rPr lang="en-US" sz="16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202122"/>
                </a:solidFill>
                <a:latin typeface="Arial" panose="020B0604020202020204" pitchFamily="34" charset="0"/>
              </a:rPr>
              <a:t>civilne</a:t>
            </a:r>
            <a:r>
              <a:rPr lang="en-US" sz="16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202122"/>
                </a:solidFill>
                <a:latin typeface="Arial" panose="020B0604020202020204" pitchFamily="34" charset="0"/>
              </a:rPr>
              <a:t>odbrane</a:t>
            </a:r>
            <a:r>
              <a:rPr lang="en-US" sz="1600" dirty="0">
                <a:solidFill>
                  <a:srgbClr val="202122"/>
                </a:solidFill>
                <a:latin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rgbClr val="202122"/>
                </a:solidFill>
                <a:latin typeface="Arial" panose="020B0604020202020204" pitchFamily="34" charset="0"/>
              </a:rPr>
              <a:t>strukturalno</a:t>
            </a:r>
            <a:r>
              <a:rPr lang="en-US" sz="16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202122"/>
                </a:solidFill>
                <a:latin typeface="Arial" panose="020B0604020202020204" pitchFamily="34" charset="0"/>
              </a:rPr>
              <a:t>i</a:t>
            </a:r>
            <a:r>
              <a:rPr lang="en-US" sz="16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202122"/>
                </a:solidFill>
                <a:latin typeface="Arial" panose="020B0604020202020204" pitchFamily="34" charset="0"/>
              </a:rPr>
              <a:t>funkcionalno</a:t>
            </a:r>
            <a:r>
              <a:rPr lang="en-US" sz="1600" dirty="0">
                <a:solidFill>
                  <a:srgbClr val="202122"/>
                </a:solidFill>
                <a:latin typeface="Arial" panose="020B0604020202020204" pitchFamily="34" charset="0"/>
              </a:rPr>
              <a:t>, mora </a:t>
            </a:r>
            <a:r>
              <a:rPr lang="en-US" sz="1600" dirty="0" err="1">
                <a:solidFill>
                  <a:srgbClr val="202122"/>
                </a:solidFill>
                <a:latin typeface="Arial" panose="020B0604020202020204" pitchFamily="34" charset="0"/>
              </a:rPr>
              <a:t>delovati</a:t>
            </a:r>
            <a:r>
              <a:rPr lang="en-US" sz="16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202122"/>
                </a:solidFill>
                <a:latin typeface="Arial" panose="020B0604020202020204" pitchFamily="34" charset="0"/>
              </a:rPr>
              <a:t>jedinstveno</a:t>
            </a:r>
            <a:r>
              <a:rPr lang="en-US" sz="16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202122"/>
                </a:solidFill>
                <a:latin typeface="Arial" panose="020B0604020202020204" pitchFamily="34" charset="0"/>
              </a:rPr>
              <a:t>i</a:t>
            </a:r>
            <a:r>
              <a:rPr lang="en-US" sz="16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202122"/>
                </a:solidFill>
                <a:latin typeface="Arial" panose="020B0604020202020204" pitchFamily="34" charset="0"/>
              </a:rPr>
              <a:t>celovito</a:t>
            </a:r>
            <a:r>
              <a:rPr lang="en-US" sz="1600" dirty="0">
                <a:solidFill>
                  <a:srgbClr val="202122"/>
                </a:solidFill>
                <a:latin typeface="Arial" panose="020B0604020202020204" pitchFamily="34" charset="0"/>
              </a:rPr>
              <a:t>. Time se </a:t>
            </a:r>
            <a:r>
              <a:rPr lang="en-US" sz="1600" dirty="0" err="1">
                <a:solidFill>
                  <a:srgbClr val="202122"/>
                </a:solidFill>
                <a:latin typeface="Arial" panose="020B0604020202020204" pitchFamily="34" charset="0"/>
              </a:rPr>
              <a:t>postiže</a:t>
            </a:r>
            <a:r>
              <a:rPr lang="en-US" sz="16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202122"/>
                </a:solidFill>
                <a:latin typeface="Arial" panose="020B0604020202020204" pitchFamily="34" charset="0"/>
              </a:rPr>
              <a:t>usklađeno</a:t>
            </a:r>
            <a:r>
              <a:rPr lang="en-US" sz="16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202122"/>
                </a:solidFill>
                <a:latin typeface="Arial" panose="020B0604020202020204" pitchFamily="34" charset="0"/>
              </a:rPr>
              <a:t>funkcionisanje</a:t>
            </a:r>
            <a:r>
              <a:rPr lang="en-US" sz="16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202122"/>
                </a:solidFill>
                <a:latin typeface="Arial" panose="020B0604020202020204" pitchFamily="34" charset="0"/>
              </a:rPr>
              <a:t>i</a:t>
            </a:r>
            <a:r>
              <a:rPr lang="en-US" sz="16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202122"/>
                </a:solidFill>
                <a:latin typeface="Arial" panose="020B0604020202020204" pitchFamily="34" charset="0"/>
              </a:rPr>
              <a:t>međusobno</a:t>
            </a:r>
            <a:r>
              <a:rPr lang="en-US" sz="16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202122"/>
                </a:solidFill>
                <a:latin typeface="Arial" panose="020B0604020202020204" pitchFamily="34" charset="0"/>
              </a:rPr>
              <a:t>dopunjavanje</a:t>
            </a:r>
            <a:r>
              <a:rPr lang="en-US" sz="16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202122"/>
                </a:solidFill>
                <a:latin typeface="Arial" panose="020B0604020202020204" pitchFamily="34" charset="0"/>
              </a:rPr>
              <a:t>svih</a:t>
            </a:r>
            <a:r>
              <a:rPr lang="en-US" sz="16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202122"/>
                </a:solidFill>
                <a:latin typeface="Arial" panose="020B0604020202020204" pitchFamily="34" charset="0"/>
              </a:rPr>
              <a:t>elemenata</a:t>
            </a:r>
            <a:r>
              <a:rPr lang="en-US" sz="16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202122"/>
                </a:solidFill>
                <a:latin typeface="Arial" panose="020B0604020202020204" pitchFamily="34" charset="0"/>
              </a:rPr>
              <a:t>sistema</a:t>
            </a:r>
            <a:r>
              <a:rPr lang="en-US" sz="16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202122"/>
                </a:solidFill>
                <a:latin typeface="Arial" panose="020B0604020202020204" pitchFamily="34" charset="0"/>
              </a:rPr>
              <a:t>civilne</a:t>
            </a:r>
            <a:r>
              <a:rPr lang="en-US" sz="16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202122"/>
                </a:solidFill>
                <a:latin typeface="Arial" panose="020B0604020202020204" pitchFamily="34" charset="0"/>
              </a:rPr>
              <a:t>odbrane</a:t>
            </a:r>
            <a:r>
              <a:rPr lang="en-US" sz="1600" dirty="0">
                <a:solidFill>
                  <a:srgbClr val="202122"/>
                </a:solidFill>
                <a:latin typeface="Arial" panose="020B0604020202020204" pitchFamily="34" charset="0"/>
              </a:rPr>
              <a:t>.</a:t>
            </a:r>
          </a:p>
          <a:p>
            <a:pPr marL="0" indent="0" algn="just">
              <a:buNone/>
            </a:pPr>
            <a:r>
              <a:rPr lang="en-US" sz="1600" dirty="0">
                <a:solidFill>
                  <a:srgbClr val="202122"/>
                </a:solidFill>
                <a:latin typeface="Arial" panose="020B0604020202020204" pitchFamily="34" charset="0"/>
              </a:rPr>
              <a:t>6. </a:t>
            </a:r>
            <a:r>
              <a:rPr lang="en-US" sz="1600" dirty="0" err="1">
                <a:solidFill>
                  <a:srgbClr val="202122"/>
                </a:solidFill>
                <a:latin typeface="Arial" panose="020B0604020202020204" pitchFamily="34" charset="0"/>
              </a:rPr>
              <a:t>Mobilnost</a:t>
            </a:r>
            <a:r>
              <a:rPr lang="en-US" sz="1600" dirty="0">
                <a:solidFill>
                  <a:srgbClr val="202122"/>
                </a:solidFill>
                <a:latin typeface="Arial" panose="020B0604020202020204" pitchFamily="34" charset="0"/>
              </a:rPr>
              <a:t> </a:t>
            </a:r>
            <a:r>
              <a:rPr lang="en-US" sz="1600" dirty="0" err="1">
                <a:solidFill>
                  <a:srgbClr val="202122"/>
                </a:solidFill>
                <a:latin typeface="Arial" panose="020B0604020202020204" pitchFamily="34" charset="0"/>
              </a:rPr>
              <a:t>kao</a:t>
            </a:r>
            <a:r>
              <a:rPr lang="en-US" sz="16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202122"/>
                </a:solidFill>
                <a:latin typeface="Arial" panose="020B0604020202020204" pitchFamily="34" charset="0"/>
              </a:rPr>
              <a:t>načelo</a:t>
            </a:r>
            <a:r>
              <a:rPr lang="en-US" sz="16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202122"/>
                </a:solidFill>
                <a:latin typeface="Arial" panose="020B0604020202020204" pitchFamily="34" charset="0"/>
              </a:rPr>
              <a:t>zahteva</a:t>
            </a:r>
            <a:r>
              <a:rPr lang="en-US" sz="16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202122"/>
                </a:solidFill>
                <a:latin typeface="Arial" panose="020B0604020202020204" pitchFamily="34" charset="0"/>
              </a:rPr>
              <a:t>prisustvo</a:t>
            </a:r>
            <a:r>
              <a:rPr lang="en-US" sz="16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202122"/>
                </a:solidFill>
                <a:latin typeface="Arial" panose="020B0604020202020204" pitchFamily="34" charset="0"/>
              </a:rPr>
              <a:t>snaga</a:t>
            </a:r>
            <a:r>
              <a:rPr lang="en-US" sz="16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202122"/>
                </a:solidFill>
                <a:latin typeface="Arial" panose="020B0604020202020204" pitchFamily="34" charset="0"/>
              </a:rPr>
              <a:t>i</a:t>
            </a:r>
            <a:r>
              <a:rPr lang="en-US" sz="16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202122"/>
                </a:solidFill>
                <a:latin typeface="Arial" panose="020B0604020202020204" pitchFamily="34" charset="0"/>
              </a:rPr>
              <a:t>sredstava</a:t>
            </a:r>
            <a:r>
              <a:rPr lang="en-US" sz="1600" dirty="0">
                <a:solidFill>
                  <a:srgbClr val="202122"/>
                </a:solidFill>
                <a:latin typeface="Arial" panose="020B0604020202020204" pitchFamily="34" charset="0"/>
              </a:rPr>
              <a:t> u </a:t>
            </a:r>
            <a:r>
              <a:rPr lang="en-US" sz="1600" dirty="0" err="1">
                <a:solidFill>
                  <a:srgbClr val="202122"/>
                </a:solidFill>
                <a:latin typeface="Arial" panose="020B0604020202020204" pitchFamily="34" charset="0"/>
              </a:rPr>
              <a:t>svim</a:t>
            </a:r>
            <a:r>
              <a:rPr lang="en-US" sz="16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202122"/>
                </a:solidFill>
                <a:latin typeface="Arial" panose="020B0604020202020204" pitchFamily="34" charset="0"/>
              </a:rPr>
              <a:t>sredinama</a:t>
            </a:r>
            <a:r>
              <a:rPr lang="en-US" sz="1600" dirty="0">
                <a:solidFill>
                  <a:srgbClr val="202122"/>
                </a:solidFill>
                <a:latin typeface="Arial" panose="020B0604020202020204" pitchFamily="34" charset="0"/>
              </a:rPr>
              <a:t> u </a:t>
            </a:r>
            <a:r>
              <a:rPr lang="en-US" sz="1600" dirty="0" err="1">
                <a:solidFill>
                  <a:srgbClr val="202122"/>
                </a:solidFill>
                <a:latin typeface="Arial" panose="020B0604020202020204" pitchFamily="34" charset="0"/>
              </a:rPr>
              <a:t>kojima</a:t>
            </a:r>
            <a:r>
              <a:rPr lang="en-US" sz="16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202122"/>
                </a:solidFill>
                <a:latin typeface="Arial" panose="020B0604020202020204" pitchFamily="34" charset="0"/>
              </a:rPr>
              <a:t>može</a:t>
            </a:r>
            <a:r>
              <a:rPr lang="en-US" sz="16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202122"/>
                </a:solidFill>
                <a:latin typeface="Arial" panose="020B0604020202020204" pitchFamily="34" charset="0"/>
              </a:rPr>
              <a:t>biti</a:t>
            </a:r>
            <a:r>
              <a:rPr lang="en-US" sz="16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202122"/>
                </a:solidFill>
                <a:latin typeface="Arial" panose="020B0604020202020204" pitchFamily="34" charset="0"/>
              </a:rPr>
              <a:t>ugroženo</a:t>
            </a:r>
            <a:r>
              <a:rPr lang="en-US" sz="16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202122"/>
                </a:solidFill>
                <a:latin typeface="Arial" panose="020B0604020202020204" pitchFamily="34" charset="0"/>
              </a:rPr>
              <a:t>stanovništvo</a:t>
            </a:r>
            <a:r>
              <a:rPr lang="en-US" sz="1600" dirty="0">
                <a:solidFill>
                  <a:srgbClr val="202122"/>
                </a:solidFill>
                <a:latin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rgbClr val="202122"/>
                </a:solidFill>
                <a:latin typeface="Arial" panose="020B0604020202020204" pitchFamily="34" charset="0"/>
              </a:rPr>
              <a:t>materijalna</a:t>
            </a:r>
            <a:r>
              <a:rPr lang="en-US" sz="1600" dirty="0">
                <a:solidFill>
                  <a:srgbClr val="202122"/>
                </a:solidFill>
                <a:latin typeface="Arial" panose="020B0604020202020204" pitchFamily="34" charset="0"/>
              </a:rPr>
              <a:t> dobra </a:t>
            </a:r>
            <a:r>
              <a:rPr lang="en-US" sz="1600" dirty="0" err="1">
                <a:solidFill>
                  <a:srgbClr val="202122"/>
                </a:solidFill>
                <a:latin typeface="Arial" panose="020B0604020202020204" pitchFamily="34" charset="0"/>
              </a:rPr>
              <a:t>i</a:t>
            </a:r>
            <a:r>
              <a:rPr lang="en-US" sz="16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202122"/>
                </a:solidFill>
                <a:latin typeface="Arial" panose="020B0604020202020204" pitchFamily="34" charset="0"/>
              </a:rPr>
              <a:t>životna</a:t>
            </a:r>
            <a:r>
              <a:rPr lang="en-US" sz="16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202122"/>
                </a:solidFill>
                <a:latin typeface="Arial" panose="020B0604020202020204" pitchFamily="34" charset="0"/>
              </a:rPr>
              <a:t>sredina</a:t>
            </a:r>
            <a:r>
              <a:rPr lang="en-US" sz="1600" dirty="0">
                <a:solidFill>
                  <a:srgbClr val="202122"/>
                </a:solidFill>
                <a:latin typeface="Arial" panose="020B0604020202020204" pitchFamily="34" charset="0"/>
              </a:rPr>
              <a:t>.</a:t>
            </a:r>
          </a:p>
          <a:p>
            <a:pPr marL="0" indent="0" algn="just">
              <a:buNone/>
            </a:pPr>
            <a:r>
              <a:rPr lang="en-US" sz="1600" dirty="0">
                <a:solidFill>
                  <a:srgbClr val="202122"/>
                </a:solidFill>
                <a:latin typeface="Arial" panose="020B0604020202020204" pitchFamily="34" charset="0"/>
              </a:rPr>
              <a:t>7. </a:t>
            </a:r>
            <a:r>
              <a:rPr lang="en-US" sz="1600" dirty="0" err="1">
                <a:solidFill>
                  <a:srgbClr val="202122"/>
                </a:solidFill>
                <a:latin typeface="Arial" panose="020B0604020202020204" pitchFamily="34" charset="0"/>
              </a:rPr>
              <a:t>Autonomnost</a:t>
            </a:r>
            <a:r>
              <a:rPr lang="en-US" sz="1600" dirty="0">
                <a:solidFill>
                  <a:srgbClr val="202122"/>
                </a:solidFill>
                <a:latin typeface="Arial" panose="020B0604020202020204" pitchFamily="34" charset="0"/>
              </a:rPr>
              <a:t> </a:t>
            </a:r>
            <a:r>
              <a:rPr lang="en-US" sz="1600" dirty="0" err="1">
                <a:solidFill>
                  <a:srgbClr val="202122"/>
                </a:solidFill>
                <a:latin typeface="Arial" panose="020B0604020202020204" pitchFamily="34" charset="0"/>
              </a:rPr>
              <a:t>kao</a:t>
            </a:r>
            <a:r>
              <a:rPr lang="en-US" sz="16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202122"/>
                </a:solidFill>
                <a:latin typeface="Arial" panose="020B0604020202020204" pitchFamily="34" charset="0"/>
              </a:rPr>
              <a:t>načelo</a:t>
            </a:r>
            <a:r>
              <a:rPr lang="en-US" sz="16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202122"/>
                </a:solidFill>
                <a:latin typeface="Arial" panose="020B0604020202020204" pitchFamily="34" charset="0"/>
              </a:rPr>
              <a:t>ogleda</a:t>
            </a:r>
            <a:r>
              <a:rPr lang="en-US" sz="1600" dirty="0">
                <a:solidFill>
                  <a:srgbClr val="202122"/>
                </a:solidFill>
                <a:latin typeface="Arial" panose="020B0604020202020204" pitchFamily="34" charset="0"/>
              </a:rPr>
              <a:t> se u </a:t>
            </a:r>
            <a:r>
              <a:rPr lang="en-US" sz="1600" dirty="0" err="1">
                <a:solidFill>
                  <a:srgbClr val="202122"/>
                </a:solidFill>
                <a:latin typeface="Arial" panose="020B0604020202020204" pitchFamily="34" charset="0"/>
              </a:rPr>
              <a:t>sposobnosti</a:t>
            </a:r>
            <a:r>
              <a:rPr lang="en-US" sz="16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202122"/>
                </a:solidFill>
                <a:latin typeface="Arial" panose="020B0604020202020204" pitchFamily="34" charset="0"/>
              </a:rPr>
              <a:t>sistema</a:t>
            </a:r>
            <a:r>
              <a:rPr lang="en-US" sz="16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202122"/>
                </a:solidFill>
                <a:latin typeface="Arial" panose="020B0604020202020204" pitchFamily="34" charset="0"/>
              </a:rPr>
              <a:t>civilne</a:t>
            </a:r>
            <a:r>
              <a:rPr lang="en-US" sz="16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202122"/>
                </a:solidFill>
                <a:latin typeface="Arial" panose="020B0604020202020204" pitchFamily="34" charset="0"/>
              </a:rPr>
              <a:t>odbrane</a:t>
            </a:r>
            <a:r>
              <a:rPr lang="en-US" sz="1600" dirty="0">
                <a:solidFill>
                  <a:srgbClr val="202122"/>
                </a:solidFill>
                <a:latin typeface="Arial" panose="020B0604020202020204" pitchFamily="34" charset="0"/>
              </a:rPr>
              <a:t> da, </a:t>
            </a:r>
            <a:r>
              <a:rPr lang="en-US" sz="1600" dirty="0" err="1">
                <a:solidFill>
                  <a:srgbClr val="202122"/>
                </a:solidFill>
                <a:latin typeface="Arial" panose="020B0604020202020204" pitchFamily="34" charset="0"/>
              </a:rPr>
              <a:t>dimenzioniranim</a:t>
            </a:r>
            <a:r>
              <a:rPr lang="en-US" sz="16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202122"/>
                </a:solidFill>
                <a:latin typeface="Arial" panose="020B0604020202020204" pitchFamily="34" charset="0"/>
              </a:rPr>
              <a:t>snagama</a:t>
            </a:r>
            <a:r>
              <a:rPr lang="en-US" sz="16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202122"/>
                </a:solidFill>
                <a:latin typeface="Arial" panose="020B0604020202020204" pitchFamily="34" charset="0"/>
              </a:rPr>
              <a:t>i</a:t>
            </a:r>
            <a:r>
              <a:rPr lang="en-US" sz="16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202122"/>
                </a:solidFill>
                <a:latin typeface="Arial" panose="020B0604020202020204" pitchFamily="34" charset="0"/>
              </a:rPr>
              <a:t>sredstvima</a:t>
            </a:r>
            <a:r>
              <a:rPr lang="en-US" sz="1600" dirty="0">
                <a:solidFill>
                  <a:srgbClr val="202122"/>
                </a:solidFill>
                <a:latin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rgbClr val="202122"/>
                </a:solidFill>
                <a:latin typeface="Arial" panose="020B0604020202020204" pitchFamily="34" charset="0"/>
              </a:rPr>
              <a:t>na</a:t>
            </a:r>
            <a:r>
              <a:rPr lang="en-US" sz="16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202122"/>
                </a:solidFill>
                <a:latin typeface="Arial" panose="020B0604020202020204" pitchFamily="34" charset="0"/>
              </a:rPr>
              <a:t>određenom</a:t>
            </a:r>
            <a:r>
              <a:rPr lang="en-US" sz="16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202122"/>
                </a:solidFill>
                <a:latin typeface="Arial" panose="020B0604020202020204" pitchFamily="34" charset="0"/>
              </a:rPr>
              <a:t>prostoru</a:t>
            </a:r>
            <a:r>
              <a:rPr lang="en-US" sz="1600" dirty="0">
                <a:solidFill>
                  <a:srgbClr val="202122"/>
                </a:solidFill>
                <a:latin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rgbClr val="202122"/>
                </a:solidFill>
                <a:latin typeface="Arial" panose="020B0604020202020204" pitchFamily="34" charset="0"/>
              </a:rPr>
              <a:t>samostalno</a:t>
            </a:r>
            <a:r>
              <a:rPr lang="en-US" sz="16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202122"/>
                </a:solidFill>
                <a:latin typeface="Arial" panose="020B0604020202020204" pitchFamily="34" charset="0"/>
              </a:rPr>
              <a:t>i</a:t>
            </a:r>
            <a:r>
              <a:rPr lang="en-US" sz="1600" dirty="0">
                <a:solidFill>
                  <a:srgbClr val="202122"/>
                </a:solidFill>
                <a:latin typeface="Arial" panose="020B0604020202020204" pitchFamily="34" charset="0"/>
              </a:rPr>
              <a:t> u </a:t>
            </a:r>
            <a:r>
              <a:rPr lang="en-US" sz="1600" dirty="0" err="1">
                <a:solidFill>
                  <a:srgbClr val="202122"/>
                </a:solidFill>
                <a:latin typeface="Arial" panose="020B0604020202020204" pitchFamily="34" charset="0"/>
              </a:rPr>
              <a:t>celini</a:t>
            </a:r>
            <a:r>
              <a:rPr lang="en-US" sz="16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202122"/>
                </a:solidFill>
                <a:latin typeface="Arial" panose="020B0604020202020204" pitchFamily="34" charset="0"/>
              </a:rPr>
              <a:t>izvrši</a:t>
            </a:r>
            <a:r>
              <a:rPr lang="en-US" sz="16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202122"/>
                </a:solidFill>
                <a:latin typeface="Arial" panose="020B0604020202020204" pitchFamily="34" charset="0"/>
              </a:rPr>
              <a:t>zadatke</a:t>
            </a:r>
            <a:r>
              <a:rPr lang="en-US" sz="16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202122"/>
                </a:solidFill>
                <a:latin typeface="Arial" panose="020B0604020202020204" pitchFamily="34" charset="0"/>
              </a:rPr>
              <a:t>zaštite</a:t>
            </a:r>
            <a:r>
              <a:rPr lang="en-US" sz="16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202122"/>
                </a:solidFill>
                <a:latin typeface="Arial" panose="020B0604020202020204" pitchFamily="34" charset="0"/>
              </a:rPr>
              <a:t>i</a:t>
            </a:r>
            <a:r>
              <a:rPr lang="en-US" sz="16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202122"/>
                </a:solidFill>
                <a:latin typeface="Arial" panose="020B0604020202020204" pitchFamily="34" charset="0"/>
              </a:rPr>
              <a:t>spasavanja</a:t>
            </a:r>
            <a:r>
              <a:rPr lang="en-US" sz="1600" dirty="0">
                <a:solidFill>
                  <a:srgbClr val="202122"/>
                </a:solidFill>
                <a:latin typeface="Arial" panose="020B0604020202020204" pitchFamily="34" charset="0"/>
              </a:rPr>
              <a:t> u </a:t>
            </a:r>
            <a:r>
              <a:rPr lang="en-US" sz="1600" dirty="0" err="1">
                <a:solidFill>
                  <a:srgbClr val="202122"/>
                </a:solidFill>
                <a:latin typeface="Arial" panose="020B0604020202020204" pitchFamily="34" charset="0"/>
              </a:rPr>
              <a:t>planski</a:t>
            </a:r>
            <a:r>
              <a:rPr lang="en-US" sz="16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202122"/>
                </a:solidFill>
                <a:latin typeface="Arial" panose="020B0604020202020204" pitchFamily="34" charset="0"/>
              </a:rPr>
              <a:t>predviđenom</a:t>
            </a:r>
            <a:r>
              <a:rPr lang="en-US" sz="16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202122"/>
                </a:solidFill>
                <a:latin typeface="Arial" panose="020B0604020202020204" pitchFamily="34" charset="0"/>
              </a:rPr>
              <a:t>obimu</a:t>
            </a:r>
            <a:r>
              <a:rPr lang="en-US" sz="16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202122"/>
                </a:solidFill>
                <a:latin typeface="Arial" panose="020B0604020202020204" pitchFamily="34" charset="0"/>
              </a:rPr>
              <a:t>i</a:t>
            </a:r>
            <a:r>
              <a:rPr lang="en-US" sz="16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202122"/>
                </a:solidFill>
                <a:latin typeface="Arial" panose="020B0604020202020204" pitchFamily="34" charset="0"/>
              </a:rPr>
              <a:t>roku</a:t>
            </a:r>
            <a:r>
              <a:rPr lang="en-US" sz="1600" dirty="0">
                <a:solidFill>
                  <a:srgbClr val="202122"/>
                </a:solidFill>
                <a:latin typeface="Arial" panose="020B0604020202020204" pitchFamily="34" charset="0"/>
              </a:rPr>
              <a:t>.</a:t>
            </a:r>
          </a:p>
          <a:p>
            <a:pPr marL="0" indent="0" algn="just">
              <a:buNone/>
            </a:pPr>
            <a:r>
              <a:rPr lang="en-US" sz="1600" dirty="0">
                <a:solidFill>
                  <a:srgbClr val="202122"/>
                </a:solidFill>
                <a:latin typeface="Arial" panose="020B0604020202020204" pitchFamily="34" charset="0"/>
              </a:rPr>
              <a:t>8. </a:t>
            </a:r>
            <a:r>
              <a:rPr lang="en-US" sz="1600" dirty="0" err="1">
                <a:solidFill>
                  <a:srgbClr val="202122"/>
                </a:solidFill>
                <a:latin typeface="Arial" panose="020B0604020202020204" pitchFamily="34" charset="0"/>
              </a:rPr>
              <a:t>Načelo</a:t>
            </a:r>
            <a:r>
              <a:rPr lang="en-US" sz="16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202122"/>
                </a:solidFill>
                <a:latin typeface="Arial" panose="020B0604020202020204" pitchFamily="34" charset="0"/>
              </a:rPr>
              <a:t>humanosti</a:t>
            </a:r>
            <a:r>
              <a:rPr lang="en-US" sz="1600" dirty="0">
                <a:solidFill>
                  <a:srgbClr val="202122"/>
                </a:solidFill>
                <a:latin typeface="Arial" panose="020B0604020202020204" pitchFamily="34" charset="0"/>
              </a:rPr>
              <a:t> se </a:t>
            </a:r>
            <a:r>
              <a:rPr lang="en-US" sz="1600" dirty="0" err="1">
                <a:solidFill>
                  <a:srgbClr val="202122"/>
                </a:solidFill>
                <a:latin typeface="Arial" panose="020B0604020202020204" pitchFamily="34" charset="0"/>
              </a:rPr>
              <a:t>ogleda</a:t>
            </a:r>
            <a:r>
              <a:rPr lang="en-US" sz="1600" dirty="0">
                <a:solidFill>
                  <a:srgbClr val="202122"/>
                </a:solidFill>
                <a:latin typeface="Arial" panose="020B0604020202020204" pitchFamily="34" charset="0"/>
              </a:rPr>
              <a:t> u </a:t>
            </a:r>
            <a:r>
              <a:rPr lang="en-US" sz="1600" dirty="0" err="1">
                <a:solidFill>
                  <a:srgbClr val="202122"/>
                </a:solidFill>
                <a:latin typeface="Arial" panose="020B0604020202020204" pitchFamily="34" charset="0"/>
              </a:rPr>
              <a:t>humanom</a:t>
            </a:r>
            <a:r>
              <a:rPr lang="en-US" sz="16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202122"/>
                </a:solidFill>
                <a:latin typeface="Arial" panose="020B0604020202020204" pitchFamily="34" charset="0"/>
              </a:rPr>
              <a:t>i</a:t>
            </a:r>
            <a:r>
              <a:rPr lang="en-US" sz="16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202122"/>
                </a:solidFill>
                <a:latin typeface="Arial" panose="020B0604020202020204" pitchFamily="34" charset="0"/>
              </a:rPr>
              <a:t>solidarnom</a:t>
            </a:r>
            <a:r>
              <a:rPr lang="en-US" sz="16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202122"/>
                </a:solidFill>
                <a:latin typeface="Arial" panose="020B0604020202020204" pitchFamily="34" charset="0"/>
              </a:rPr>
              <a:t>delovanju</a:t>
            </a:r>
            <a:r>
              <a:rPr lang="en-US" sz="16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202122"/>
                </a:solidFill>
                <a:latin typeface="Arial" panose="020B0604020202020204" pitchFamily="34" charset="0"/>
              </a:rPr>
              <a:t>civilne</a:t>
            </a:r>
            <a:r>
              <a:rPr lang="en-US" sz="16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202122"/>
                </a:solidFill>
                <a:latin typeface="Arial" panose="020B0604020202020204" pitchFamily="34" charset="0"/>
              </a:rPr>
              <a:t>odbrane</a:t>
            </a:r>
            <a:r>
              <a:rPr lang="en-US" sz="1600" dirty="0">
                <a:solidFill>
                  <a:srgbClr val="202122"/>
                </a:solidFill>
                <a:latin typeface="Arial" panose="020B0604020202020204" pitchFamily="34" charset="0"/>
              </a:rPr>
              <a:t> u </a:t>
            </a:r>
            <a:r>
              <a:rPr lang="en-US" sz="1600" dirty="0" err="1">
                <a:solidFill>
                  <a:srgbClr val="202122"/>
                </a:solidFill>
                <a:latin typeface="Arial" panose="020B0604020202020204" pitchFamily="34" charset="0"/>
              </a:rPr>
              <a:t>svim</a:t>
            </a:r>
            <a:r>
              <a:rPr lang="en-US" sz="16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202122"/>
                </a:solidFill>
                <a:latin typeface="Arial" panose="020B0604020202020204" pitchFamily="34" charset="0"/>
              </a:rPr>
              <a:t>uslovima</a:t>
            </a:r>
            <a:r>
              <a:rPr lang="en-US" sz="16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202122"/>
                </a:solidFill>
                <a:latin typeface="Arial" panose="020B0604020202020204" pitchFamily="34" charset="0"/>
              </a:rPr>
              <a:t>i</a:t>
            </a:r>
            <a:r>
              <a:rPr lang="en-US" sz="16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202122"/>
                </a:solidFill>
                <a:latin typeface="Arial" panose="020B0604020202020204" pitchFamily="34" charset="0"/>
              </a:rPr>
              <a:t>duhu</a:t>
            </a:r>
            <a:r>
              <a:rPr lang="en-US" sz="16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202122"/>
                </a:solidFill>
                <a:latin typeface="Arial" panose="020B0604020202020204" pitchFamily="34" charset="0"/>
              </a:rPr>
              <a:t>međunarodnih</a:t>
            </a:r>
            <a:r>
              <a:rPr lang="en-US" sz="16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202122"/>
                </a:solidFill>
                <a:latin typeface="Arial" panose="020B0604020202020204" pitchFamily="34" charset="0"/>
              </a:rPr>
              <a:t>konvencija</a:t>
            </a:r>
            <a:r>
              <a:rPr lang="en-US" sz="1600" dirty="0">
                <a:solidFill>
                  <a:srgbClr val="202122"/>
                </a:solidFill>
                <a:latin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="" xmlns:p14="http://schemas.microsoft.com/office/powerpoint/2010/main" val="11136699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PITANJA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just">
              <a:buAutoNum type="arabicPeriod"/>
            </a:pPr>
            <a:r>
              <a:rPr lang="sr-Latn-RS" dirty="0"/>
              <a:t>POJAM VANREDNIH SITUACIJA</a:t>
            </a:r>
          </a:p>
          <a:p>
            <a:pPr marL="514350" indent="-514350" algn="just">
              <a:buAutoNum type="arabicPeriod"/>
            </a:pPr>
            <a:r>
              <a:rPr lang="sr-Latn-RS" dirty="0"/>
              <a:t>POJAM CIVILNE ZAŠTITE</a:t>
            </a:r>
          </a:p>
          <a:p>
            <a:pPr marL="514350" indent="-514350" algn="just">
              <a:buAutoNum type="arabicPeriod"/>
            </a:pPr>
            <a:r>
              <a:rPr lang="sr-Latn-RS" dirty="0"/>
              <a:t>RODNA RAVNOPRAVNOST I CIVILNA ZAŠTITA</a:t>
            </a:r>
          </a:p>
          <a:p>
            <a:pPr marL="514350" indent="-514350">
              <a:buAutoNum type="arabicPeriod"/>
            </a:pPr>
            <a:endParaRPr lang="sr-Latn-RS" dirty="0"/>
          </a:p>
          <a:p>
            <a:pPr marL="514350" indent="-514350">
              <a:buAutoNum type="arabicPeriod"/>
            </a:pP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F5C7E-4ECD-4FBB-B036-C8DABDA0E65B}" type="datetime1">
              <a:rPr lang="en-US" smtClean="0"/>
              <a:pPr/>
              <a:t>4/24/2023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2905438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D060592-1B75-42E7-923E-1ACC9DBEB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sz="2000" dirty="0"/>
              <a:t>RODNA RAVNOPRAVNOST I VANREDNE SITUACIJE</a:t>
            </a:r>
            <a:endParaRPr lang="en-US" sz="2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FAAF7E0-556B-4086-882C-5B7CA2DAA3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en-US" sz="2400" b="1" dirty="0"/>
              <a:t>ZAKON</a:t>
            </a:r>
            <a:r>
              <a:rPr lang="sr-Latn-RS" sz="2400" b="1" dirty="0"/>
              <a:t> </a:t>
            </a:r>
            <a:r>
              <a:rPr lang="en-US" sz="2400" b="1" dirty="0"/>
              <a:t>O SMANJENJU RIZIKA OD KATASTROFA I UPRAVLJANJU VANREDNIM SITUACIJAMA</a:t>
            </a:r>
            <a:r>
              <a:rPr lang="sr-Latn-RS" sz="2400" b="1" dirty="0"/>
              <a:t> (2018.)</a:t>
            </a:r>
            <a:endParaRPr lang="en-US" sz="2400" b="1" dirty="0"/>
          </a:p>
          <a:p>
            <a:pPr marL="0" indent="0" algn="ctr">
              <a:buNone/>
            </a:pPr>
            <a:r>
              <a:rPr lang="en-US" sz="1800" dirty="0" err="1"/>
              <a:t>Načelo</a:t>
            </a:r>
            <a:r>
              <a:rPr lang="en-US" sz="1800" dirty="0"/>
              <a:t> </a:t>
            </a:r>
            <a:r>
              <a:rPr lang="en-US" sz="1800" dirty="0" err="1"/>
              <a:t>ravnopravnosti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dirty="0" err="1"/>
              <a:t>zaštite</a:t>
            </a:r>
            <a:r>
              <a:rPr lang="en-US" sz="1800" dirty="0"/>
              <a:t> </a:t>
            </a:r>
            <a:r>
              <a:rPr lang="en-US" sz="1800" dirty="0" err="1"/>
              <a:t>ljudskih</a:t>
            </a:r>
            <a:r>
              <a:rPr lang="en-US" sz="1800" dirty="0"/>
              <a:t> </a:t>
            </a:r>
            <a:r>
              <a:rPr lang="en-US" sz="1800" dirty="0" err="1"/>
              <a:t>prava</a:t>
            </a:r>
            <a:endParaRPr lang="en-US" sz="1800" dirty="0"/>
          </a:p>
          <a:p>
            <a:pPr marL="0" indent="0" algn="ctr">
              <a:buNone/>
            </a:pPr>
            <a:endParaRPr lang="en-US" sz="1800" dirty="0"/>
          </a:p>
          <a:p>
            <a:pPr marL="0" indent="0" algn="ctr">
              <a:buNone/>
            </a:pPr>
            <a:r>
              <a:rPr lang="en-US" sz="1800" dirty="0" err="1"/>
              <a:t>Član</a:t>
            </a:r>
            <a:r>
              <a:rPr lang="en-US" sz="1800" dirty="0"/>
              <a:t> 7</a:t>
            </a:r>
          </a:p>
          <a:p>
            <a:pPr marL="0" indent="0" algn="ctr">
              <a:buNone/>
            </a:pPr>
            <a:endParaRPr lang="en-US" sz="1800" dirty="0"/>
          </a:p>
          <a:p>
            <a:pPr marL="0" indent="0" algn="ctr">
              <a:buNone/>
            </a:pPr>
            <a:r>
              <a:rPr lang="en-US" sz="1800" dirty="0" err="1"/>
              <a:t>Subjekti</a:t>
            </a:r>
            <a:r>
              <a:rPr lang="en-US" sz="1800" dirty="0"/>
              <a:t> </a:t>
            </a:r>
            <a:r>
              <a:rPr lang="en-US" sz="1800" dirty="0" err="1"/>
              <a:t>sistema</a:t>
            </a:r>
            <a:r>
              <a:rPr lang="en-US" sz="1800" dirty="0"/>
              <a:t> </a:t>
            </a:r>
            <a:r>
              <a:rPr lang="en-US" sz="1800" dirty="0" err="1"/>
              <a:t>smanjenja</a:t>
            </a:r>
            <a:r>
              <a:rPr lang="en-US" sz="1800" dirty="0"/>
              <a:t> </a:t>
            </a:r>
            <a:r>
              <a:rPr lang="en-US" sz="1800" dirty="0" err="1"/>
              <a:t>rizika</a:t>
            </a:r>
            <a:r>
              <a:rPr lang="en-US" sz="1800" dirty="0"/>
              <a:t> od </a:t>
            </a:r>
            <a:r>
              <a:rPr lang="en-US" sz="1800" dirty="0" err="1"/>
              <a:t>katastrofa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dirty="0" err="1"/>
              <a:t>upravljanja</a:t>
            </a:r>
            <a:r>
              <a:rPr lang="en-US" sz="1800" dirty="0"/>
              <a:t> </a:t>
            </a:r>
            <a:r>
              <a:rPr lang="en-US" sz="1800" dirty="0" err="1"/>
              <a:t>vanrednim</a:t>
            </a:r>
            <a:r>
              <a:rPr lang="en-US" sz="1800" dirty="0"/>
              <a:t> </a:t>
            </a:r>
            <a:r>
              <a:rPr lang="en-US" sz="1800" dirty="0" err="1"/>
              <a:t>situacijama</a:t>
            </a:r>
            <a:r>
              <a:rPr lang="en-US" sz="1800" dirty="0"/>
              <a:t> </a:t>
            </a:r>
            <a:r>
              <a:rPr lang="en-US" sz="1800" dirty="0" err="1"/>
              <a:t>posebno</a:t>
            </a:r>
            <a:r>
              <a:rPr lang="en-US" sz="1800" dirty="0"/>
              <a:t> se </a:t>
            </a:r>
            <a:r>
              <a:rPr lang="en-US" sz="1800" dirty="0" err="1"/>
              <a:t>staraju</a:t>
            </a:r>
            <a:r>
              <a:rPr lang="en-US" sz="1800" dirty="0"/>
              <a:t> o </a:t>
            </a:r>
            <a:r>
              <a:rPr lang="en-US" sz="1800" dirty="0" err="1"/>
              <a:t>ostvarivanju</a:t>
            </a:r>
            <a:r>
              <a:rPr lang="en-US" sz="1800" dirty="0"/>
              <a:t> </a:t>
            </a:r>
            <a:r>
              <a:rPr lang="en-US" sz="1800" dirty="0" err="1"/>
              <a:t>principa</a:t>
            </a:r>
            <a:r>
              <a:rPr lang="en-US" sz="1800" dirty="0"/>
              <a:t> </a:t>
            </a:r>
            <a:r>
              <a:rPr lang="en-US" sz="1800" b="1" dirty="0" err="1"/>
              <a:t>ravnopravnosti</a:t>
            </a:r>
            <a:r>
              <a:rPr lang="en-US" sz="1800" b="1" dirty="0"/>
              <a:t> </a:t>
            </a:r>
            <a:r>
              <a:rPr lang="en-US" sz="1800" b="1" dirty="0" err="1"/>
              <a:t>polova</a:t>
            </a:r>
            <a:r>
              <a:rPr lang="en-US" sz="1800" b="1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dirty="0" err="1"/>
              <a:t>naročito</a:t>
            </a:r>
            <a:r>
              <a:rPr lang="en-US" sz="1800" dirty="0"/>
              <a:t> </a:t>
            </a:r>
            <a:r>
              <a:rPr lang="en-US" sz="1800" dirty="0" err="1"/>
              <a:t>vode</a:t>
            </a:r>
            <a:r>
              <a:rPr lang="en-US" sz="1800" dirty="0"/>
              <a:t> </a:t>
            </a:r>
            <a:r>
              <a:rPr lang="en-US" sz="1800" dirty="0" err="1"/>
              <a:t>računa</a:t>
            </a:r>
            <a:r>
              <a:rPr lang="en-US" sz="1800" dirty="0"/>
              <a:t> da </a:t>
            </a:r>
            <a:r>
              <a:rPr lang="en-US" sz="1800" dirty="0" err="1"/>
              <a:t>ni</a:t>
            </a:r>
            <a:r>
              <a:rPr lang="en-US" sz="1800" dirty="0"/>
              <a:t> </a:t>
            </a:r>
            <a:r>
              <a:rPr lang="en-US" sz="1800" dirty="0" err="1"/>
              <a:t>jedna</a:t>
            </a:r>
            <a:r>
              <a:rPr lang="en-US" sz="1800" dirty="0"/>
              <a:t> </a:t>
            </a:r>
            <a:r>
              <a:rPr lang="en-US" sz="1800" dirty="0" err="1"/>
              <a:t>odluka</a:t>
            </a:r>
            <a:r>
              <a:rPr lang="en-US" sz="1800" dirty="0"/>
              <a:t>, </a:t>
            </a:r>
            <a:r>
              <a:rPr lang="en-US" sz="1800" dirty="0" err="1"/>
              <a:t>mera</a:t>
            </a:r>
            <a:r>
              <a:rPr lang="en-US" sz="1800" dirty="0"/>
              <a:t> </a:t>
            </a:r>
            <a:r>
              <a:rPr lang="en-US" sz="1800" dirty="0" err="1"/>
              <a:t>ili</a:t>
            </a:r>
            <a:r>
              <a:rPr lang="en-US" sz="1800" dirty="0"/>
              <a:t> </a:t>
            </a:r>
            <a:r>
              <a:rPr lang="en-US" sz="1800" dirty="0" err="1"/>
              <a:t>radnja</a:t>
            </a:r>
            <a:r>
              <a:rPr lang="en-US" sz="1800" dirty="0"/>
              <a:t> ne </a:t>
            </a:r>
            <a:r>
              <a:rPr lang="en-US" sz="1800" dirty="0" err="1"/>
              <a:t>podstiče</a:t>
            </a:r>
            <a:r>
              <a:rPr lang="en-US" sz="1800" dirty="0"/>
              <a:t> </a:t>
            </a:r>
            <a:r>
              <a:rPr lang="en-US" sz="1800" dirty="0" err="1"/>
              <a:t>ili</a:t>
            </a:r>
            <a:r>
              <a:rPr lang="en-US" sz="1800" dirty="0"/>
              <a:t> </a:t>
            </a:r>
            <a:r>
              <a:rPr lang="en-US" sz="1800" dirty="0" err="1"/>
              <a:t>dovodi</a:t>
            </a:r>
            <a:r>
              <a:rPr lang="en-US" sz="1800" dirty="0"/>
              <a:t> do </a:t>
            </a:r>
            <a:r>
              <a:rPr lang="en-US" sz="1800" dirty="0" err="1"/>
              <a:t>nepovoljnijeg</a:t>
            </a:r>
            <a:r>
              <a:rPr lang="en-US" sz="1800" dirty="0"/>
              <a:t> </a:t>
            </a:r>
            <a:r>
              <a:rPr lang="en-US" sz="1800" dirty="0" err="1"/>
              <a:t>položaja</a:t>
            </a:r>
            <a:r>
              <a:rPr lang="en-US" sz="1800" dirty="0"/>
              <a:t> </a:t>
            </a:r>
            <a:r>
              <a:rPr lang="en-US" sz="1800" dirty="0" err="1"/>
              <a:t>žena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dirty="0" err="1"/>
              <a:t>njihovo</a:t>
            </a:r>
            <a:r>
              <a:rPr lang="en-US" sz="1800" dirty="0"/>
              <a:t> </a:t>
            </a:r>
            <a:r>
              <a:rPr lang="en-US" sz="1800" dirty="0" err="1"/>
              <a:t>ravnopravno</a:t>
            </a:r>
            <a:r>
              <a:rPr lang="en-US" sz="1800" dirty="0"/>
              <a:t> </a:t>
            </a:r>
            <a:r>
              <a:rPr lang="en-US" sz="1800" dirty="0" err="1"/>
              <a:t>učestvovanje</a:t>
            </a:r>
            <a:r>
              <a:rPr lang="en-US" sz="1800" dirty="0"/>
              <a:t> u </a:t>
            </a:r>
            <a:r>
              <a:rPr lang="en-US" sz="1800" dirty="0" err="1"/>
              <a:t>sistemu</a:t>
            </a:r>
            <a:r>
              <a:rPr lang="en-US" sz="1800" dirty="0"/>
              <a:t> </a:t>
            </a:r>
            <a:r>
              <a:rPr lang="en-US" sz="1800" dirty="0" err="1"/>
              <a:t>smanjenja</a:t>
            </a:r>
            <a:r>
              <a:rPr lang="en-US" sz="1800" dirty="0"/>
              <a:t> </a:t>
            </a:r>
            <a:r>
              <a:rPr lang="en-US" sz="1800" dirty="0" err="1"/>
              <a:t>rizika</a:t>
            </a:r>
            <a:r>
              <a:rPr lang="en-US" sz="1800" dirty="0"/>
              <a:t> od </a:t>
            </a:r>
            <a:r>
              <a:rPr lang="en-US" sz="1800" dirty="0" err="1"/>
              <a:t>katastrofa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dirty="0" err="1"/>
              <a:t>upravljanju</a:t>
            </a:r>
            <a:r>
              <a:rPr lang="en-US" sz="1800" dirty="0"/>
              <a:t> </a:t>
            </a:r>
            <a:r>
              <a:rPr lang="en-US" sz="1800" dirty="0" err="1"/>
              <a:t>vanrednim</a:t>
            </a:r>
            <a:r>
              <a:rPr lang="en-US" sz="1800" dirty="0"/>
              <a:t> </a:t>
            </a:r>
            <a:r>
              <a:rPr lang="en-US" sz="1800" dirty="0" err="1"/>
              <a:t>situacijama</a:t>
            </a:r>
            <a:r>
              <a:rPr lang="en-US" sz="1800" dirty="0"/>
              <a:t>.</a:t>
            </a:r>
          </a:p>
          <a:p>
            <a:pPr marL="0" indent="0" algn="ctr">
              <a:buNone/>
            </a:pPr>
            <a:endParaRPr lang="en-US" sz="1800" dirty="0"/>
          </a:p>
          <a:p>
            <a:pPr marL="0" indent="0" algn="ctr">
              <a:buNone/>
            </a:pPr>
            <a:r>
              <a:rPr lang="en-US" sz="1800" dirty="0" err="1"/>
              <a:t>Nadležni</a:t>
            </a:r>
            <a:r>
              <a:rPr lang="en-US" sz="1800" dirty="0"/>
              <a:t> </a:t>
            </a:r>
            <a:r>
              <a:rPr lang="en-US" sz="1800" dirty="0" err="1"/>
              <a:t>organi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dirty="0" err="1"/>
              <a:t>drugi</a:t>
            </a:r>
            <a:r>
              <a:rPr lang="en-US" sz="1800" dirty="0"/>
              <a:t> </a:t>
            </a:r>
            <a:r>
              <a:rPr lang="en-US" sz="1800" dirty="0" err="1"/>
              <a:t>subjekti</a:t>
            </a:r>
            <a:r>
              <a:rPr lang="en-US" sz="1800" dirty="0"/>
              <a:t> </a:t>
            </a:r>
            <a:r>
              <a:rPr lang="en-US" sz="1800" dirty="0" err="1"/>
              <a:t>uključeni</a:t>
            </a:r>
            <a:r>
              <a:rPr lang="en-US" sz="1800" dirty="0"/>
              <a:t> u </a:t>
            </a:r>
            <a:r>
              <a:rPr lang="en-US" sz="1800" dirty="0" err="1"/>
              <a:t>sprovođenje</a:t>
            </a:r>
            <a:r>
              <a:rPr lang="en-US" sz="1800" dirty="0"/>
              <a:t> </a:t>
            </a:r>
            <a:r>
              <a:rPr lang="en-US" sz="1800" dirty="0" err="1"/>
              <a:t>mera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dirty="0" err="1"/>
              <a:t>aktivnosti</a:t>
            </a:r>
            <a:r>
              <a:rPr lang="en-US" sz="1800" dirty="0"/>
              <a:t> </a:t>
            </a:r>
            <a:r>
              <a:rPr lang="en-US" sz="1800" dirty="0" err="1"/>
              <a:t>upravljanja</a:t>
            </a:r>
            <a:r>
              <a:rPr lang="en-US" sz="1800" dirty="0"/>
              <a:t> </a:t>
            </a:r>
            <a:r>
              <a:rPr lang="en-US" sz="1800" dirty="0" err="1"/>
              <a:t>rizikom</a:t>
            </a:r>
            <a:r>
              <a:rPr lang="en-US" sz="1800" dirty="0"/>
              <a:t> od </a:t>
            </a:r>
            <a:r>
              <a:rPr lang="en-US" sz="1800" dirty="0" err="1"/>
              <a:t>katastrofa</a:t>
            </a:r>
            <a:r>
              <a:rPr lang="en-US" sz="1800" dirty="0"/>
              <a:t> </a:t>
            </a:r>
            <a:r>
              <a:rPr lang="en-US" sz="1800" dirty="0" err="1"/>
              <a:t>dužni</a:t>
            </a:r>
            <a:r>
              <a:rPr lang="en-US" sz="1800" dirty="0"/>
              <a:t> </a:t>
            </a:r>
            <a:r>
              <a:rPr lang="en-US" sz="1800" dirty="0" err="1"/>
              <a:t>su</a:t>
            </a:r>
            <a:r>
              <a:rPr lang="en-US" sz="1800" dirty="0"/>
              <a:t> da </a:t>
            </a:r>
            <a:r>
              <a:rPr lang="en-US" sz="1800" dirty="0" err="1"/>
              <a:t>dosledno</a:t>
            </a:r>
            <a:r>
              <a:rPr lang="en-US" sz="1800" dirty="0"/>
              <a:t> </a:t>
            </a:r>
            <a:r>
              <a:rPr lang="en-US" sz="1800" dirty="0" err="1"/>
              <a:t>vode</a:t>
            </a:r>
            <a:r>
              <a:rPr lang="en-US" sz="1800" dirty="0"/>
              <a:t> </a:t>
            </a:r>
            <a:r>
              <a:rPr lang="en-US" sz="1800" dirty="0" err="1"/>
              <a:t>računa</a:t>
            </a:r>
            <a:r>
              <a:rPr lang="en-US" sz="1800" dirty="0"/>
              <a:t> o </a:t>
            </a:r>
            <a:r>
              <a:rPr lang="en-US" sz="1800" dirty="0" err="1"/>
              <a:t>zaštiti</a:t>
            </a:r>
            <a:r>
              <a:rPr lang="en-US" sz="1800" dirty="0"/>
              <a:t> </a:t>
            </a:r>
            <a:r>
              <a:rPr lang="en-US" sz="1800" dirty="0" err="1"/>
              <a:t>ljudskih</a:t>
            </a:r>
            <a:r>
              <a:rPr lang="en-US" sz="1800" dirty="0"/>
              <a:t> </a:t>
            </a:r>
            <a:r>
              <a:rPr lang="en-US" sz="1800" dirty="0" err="1"/>
              <a:t>prava</a:t>
            </a:r>
            <a:r>
              <a:rPr lang="en-US" sz="1800" dirty="0"/>
              <a:t>, </a:t>
            </a:r>
            <a:r>
              <a:rPr lang="en-US" sz="1800" dirty="0" err="1"/>
              <a:t>rodnoj</a:t>
            </a:r>
            <a:r>
              <a:rPr lang="en-US" sz="1800" dirty="0"/>
              <a:t> </a:t>
            </a:r>
            <a:r>
              <a:rPr lang="en-US" sz="1800" dirty="0" err="1"/>
              <a:t>ravnopravnosti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dirty="0" err="1"/>
              <a:t>posebno</a:t>
            </a:r>
            <a:r>
              <a:rPr lang="en-US" sz="1800" dirty="0"/>
              <a:t> o </a:t>
            </a:r>
            <a:r>
              <a:rPr lang="en-US" sz="1800" dirty="0" err="1"/>
              <a:t>zaštiti</a:t>
            </a:r>
            <a:r>
              <a:rPr lang="en-US" sz="1800" dirty="0"/>
              <a:t> </a:t>
            </a:r>
            <a:r>
              <a:rPr lang="en-US" sz="1800" dirty="0" err="1"/>
              <a:t>siromašnih</a:t>
            </a:r>
            <a:r>
              <a:rPr lang="en-US" sz="1800" dirty="0"/>
              <a:t>, </a:t>
            </a:r>
            <a:r>
              <a:rPr lang="en-US" sz="1800" dirty="0" err="1"/>
              <a:t>starih</a:t>
            </a:r>
            <a:r>
              <a:rPr lang="en-US" sz="1800" dirty="0"/>
              <a:t>, </a:t>
            </a:r>
            <a:r>
              <a:rPr lang="en-US" sz="1800" dirty="0" err="1"/>
              <a:t>dece</a:t>
            </a:r>
            <a:r>
              <a:rPr lang="en-US" sz="1800" dirty="0"/>
              <a:t>, </a:t>
            </a:r>
            <a:r>
              <a:rPr lang="en-US" sz="1800" dirty="0" err="1"/>
              <a:t>osoba</a:t>
            </a:r>
            <a:r>
              <a:rPr lang="en-US" sz="1800" dirty="0"/>
              <a:t> </a:t>
            </a:r>
            <a:r>
              <a:rPr lang="en-US" sz="1800" dirty="0" err="1"/>
              <a:t>sa</a:t>
            </a:r>
            <a:r>
              <a:rPr lang="en-US" sz="1800" dirty="0"/>
              <a:t> </a:t>
            </a:r>
            <a:r>
              <a:rPr lang="en-US" sz="1800" dirty="0" err="1"/>
              <a:t>invaliditetom</a:t>
            </a:r>
            <a:r>
              <a:rPr lang="en-US" sz="1800" dirty="0"/>
              <a:t>, </a:t>
            </a:r>
            <a:r>
              <a:rPr lang="en-US" sz="1800" dirty="0" err="1"/>
              <a:t>izbeglih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dirty="0" err="1"/>
              <a:t>raseljenih</a:t>
            </a:r>
            <a:r>
              <a:rPr lang="en-US" sz="1800" dirty="0"/>
              <a:t> </a:t>
            </a:r>
            <a:r>
              <a:rPr lang="en-US" sz="1800" dirty="0" err="1"/>
              <a:t>lica</a:t>
            </a:r>
            <a:r>
              <a:rPr lang="en-US" sz="1800" dirty="0"/>
              <a:t>, </a:t>
            </a:r>
            <a:r>
              <a:rPr lang="en-US" sz="1800" dirty="0" err="1"/>
              <a:t>kao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dirty="0" err="1"/>
              <a:t>drugih</a:t>
            </a:r>
            <a:r>
              <a:rPr lang="en-US" sz="1800" dirty="0"/>
              <a:t> </a:t>
            </a:r>
            <a:r>
              <a:rPr lang="en-US" sz="1800" dirty="0" err="1"/>
              <a:t>ranjivih</a:t>
            </a:r>
            <a:r>
              <a:rPr lang="en-US" sz="1800" dirty="0"/>
              <a:t> </a:t>
            </a:r>
            <a:r>
              <a:rPr lang="en-US" sz="1800" dirty="0" err="1"/>
              <a:t>grupa</a:t>
            </a:r>
            <a:r>
              <a:rPr lang="en-US" sz="1800" dirty="0"/>
              <a:t> </a:t>
            </a:r>
            <a:r>
              <a:rPr lang="en-US" sz="1800" dirty="0" err="1"/>
              <a:t>stanovništva</a:t>
            </a:r>
            <a:r>
              <a:rPr lang="en-US" sz="1800" dirty="0"/>
              <a:t>.</a:t>
            </a:r>
          </a:p>
          <a:p>
            <a:pPr marL="0" indent="0" algn="ctr">
              <a:buNone/>
            </a:pPr>
            <a:endParaRPr lang="en-US" sz="1800" dirty="0"/>
          </a:p>
          <a:p>
            <a:pPr marL="0" indent="0" algn="ctr">
              <a:buNone/>
            </a:pPr>
            <a:r>
              <a:rPr lang="en-US" sz="1800" dirty="0"/>
              <a:t>Mere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dirty="0" err="1"/>
              <a:t>aktivnosti</a:t>
            </a:r>
            <a:r>
              <a:rPr lang="en-US" sz="1800" dirty="0"/>
              <a:t> </a:t>
            </a:r>
            <a:r>
              <a:rPr lang="en-US" sz="1800" dirty="0" err="1"/>
              <a:t>na</a:t>
            </a:r>
            <a:r>
              <a:rPr lang="en-US" sz="1800" dirty="0"/>
              <a:t> </a:t>
            </a:r>
            <a:r>
              <a:rPr lang="en-US" sz="1800" dirty="0" err="1"/>
              <a:t>smanjenju</a:t>
            </a:r>
            <a:r>
              <a:rPr lang="en-US" sz="1800" dirty="0"/>
              <a:t> </a:t>
            </a:r>
            <a:r>
              <a:rPr lang="en-US" sz="1800" dirty="0" err="1"/>
              <a:t>rizika</a:t>
            </a:r>
            <a:r>
              <a:rPr lang="en-US" sz="1800" dirty="0"/>
              <a:t> od </a:t>
            </a:r>
            <a:r>
              <a:rPr lang="en-US" sz="1800" dirty="0" err="1"/>
              <a:t>katastrofa</a:t>
            </a:r>
            <a:r>
              <a:rPr lang="en-US" sz="1800" dirty="0"/>
              <a:t> </a:t>
            </a:r>
            <a:r>
              <a:rPr lang="en-US" sz="1800" dirty="0" err="1"/>
              <a:t>moraju</a:t>
            </a:r>
            <a:r>
              <a:rPr lang="en-US" sz="1800" dirty="0"/>
              <a:t> </a:t>
            </a:r>
            <a:r>
              <a:rPr lang="en-US" sz="1800" dirty="0" err="1"/>
              <a:t>biti</a:t>
            </a:r>
            <a:r>
              <a:rPr lang="en-US" sz="1800" dirty="0"/>
              <a:t> </a:t>
            </a:r>
            <a:r>
              <a:rPr lang="en-US" sz="1800" dirty="0" err="1"/>
              <a:t>pristupačne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dirty="0" err="1"/>
              <a:t>odnositi</a:t>
            </a:r>
            <a:r>
              <a:rPr lang="en-US" sz="1800" dirty="0"/>
              <a:t> se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dirty="0" err="1"/>
              <a:t>na</a:t>
            </a:r>
            <a:r>
              <a:rPr lang="en-US" sz="1800" dirty="0"/>
              <a:t> </a:t>
            </a:r>
            <a:r>
              <a:rPr lang="en-US" sz="1800" dirty="0" err="1"/>
              <a:t>osobe</a:t>
            </a:r>
            <a:r>
              <a:rPr lang="en-US" sz="1800" dirty="0"/>
              <a:t> </a:t>
            </a:r>
            <a:r>
              <a:rPr lang="en-US" sz="1800" dirty="0" err="1"/>
              <a:t>sa</a:t>
            </a:r>
            <a:r>
              <a:rPr lang="en-US" sz="1800" dirty="0"/>
              <a:t> </a:t>
            </a:r>
            <a:r>
              <a:rPr lang="en-US" sz="1800" dirty="0" err="1"/>
              <a:t>invaliditetom</a:t>
            </a:r>
            <a:r>
              <a:rPr lang="en-US" sz="1800" dirty="0"/>
              <a:t>, </a:t>
            </a:r>
            <a:r>
              <a:rPr lang="en-US" sz="1800" dirty="0" err="1"/>
              <a:t>decu</a:t>
            </a:r>
            <a:r>
              <a:rPr lang="en-US" sz="1800" dirty="0"/>
              <a:t>, stare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dirty="0" err="1"/>
              <a:t>druga</a:t>
            </a:r>
            <a:r>
              <a:rPr lang="en-US" sz="1800" dirty="0"/>
              <a:t> </a:t>
            </a:r>
            <a:r>
              <a:rPr lang="en-US" sz="1800" dirty="0" err="1"/>
              <a:t>lica</a:t>
            </a:r>
            <a:r>
              <a:rPr lang="en-US" sz="1800" dirty="0"/>
              <a:t> </a:t>
            </a:r>
            <a:r>
              <a:rPr lang="en-US" sz="1800" dirty="0" err="1"/>
              <a:t>koja</a:t>
            </a:r>
            <a:r>
              <a:rPr lang="en-US" sz="1800" dirty="0"/>
              <a:t> </a:t>
            </a:r>
            <a:r>
              <a:rPr lang="en-US" sz="1800" dirty="0" err="1"/>
              <a:t>su</a:t>
            </a:r>
            <a:r>
              <a:rPr lang="en-US" sz="1800" dirty="0"/>
              <a:t> </a:t>
            </a:r>
            <a:r>
              <a:rPr lang="en-US" sz="1800" dirty="0" err="1"/>
              <a:t>posebno</a:t>
            </a:r>
            <a:r>
              <a:rPr lang="en-US" sz="1800" dirty="0"/>
              <a:t> </a:t>
            </a:r>
            <a:r>
              <a:rPr lang="en-US" sz="1800" dirty="0" err="1"/>
              <a:t>izložena</a:t>
            </a:r>
            <a:r>
              <a:rPr lang="en-US" sz="1800" dirty="0"/>
              <a:t> </a:t>
            </a:r>
            <a:r>
              <a:rPr lang="en-US" sz="1800" dirty="0" err="1"/>
              <a:t>riziku</a:t>
            </a:r>
            <a:r>
              <a:rPr lang="en-US" sz="1800" dirty="0"/>
              <a:t>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0E9591C-F4D5-4FF3-A53B-80AD2835D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B0FF1-44EB-4D02-828A-24AAC8E76A70}" type="datetime1">
              <a:rPr lang="en-US" smtClean="0"/>
              <a:pPr/>
              <a:t>4/24/2023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36621492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9DAE593-477F-4249-80D0-E791E1228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sz="2400" dirty="0"/>
              <a:t>ULOGA LOKALNE SAMOUPRAVE U RR I VS </a:t>
            </a:r>
            <a:endParaRPr lang="en-US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305EDB4-A18F-497C-8D2C-935C930244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en-US" sz="1800" b="1" dirty="0" err="1">
                <a:solidFill>
                  <a:srgbClr val="333333"/>
                </a:solidFill>
                <a:latin typeface="Open Sans" panose="020B0606030504020204"/>
              </a:rPr>
              <a:t>Jedinica</a:t>
            </a:r>
            <a:r>
              <a:rPr lang="en-US" sz="1800" b="1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800" b="1" dirty="0" err="1">
                <a:solidFill>
                  <a:srgbClr val="333333"/>
                </a:solidFill>
                <a:latin typeface="Open Sans" panose="020B0606030504020204"/>
              </a:rPr>
              <a:t>lokalne</a:t>
            </a:r>
            <a:r>
              <a:rPr lang="en-US" sz="1800" b="1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800" b="1" dirty="0" err="1">
                <a:solidFill>
                  <a:srgbClr val="333333"/>
                </a:solidFill>
                <a:latin typeface="Open Sans" panose="020B0606030504020204"/>
              </a:rPr>
              <a:t>samouprave</a:t>
            </a:r>
            <a:endParaRPr lang="en-US" sz="1800" b="1" dirty="0">
              <a:solidFill>
                <a:srgbClr val="333333"/>
              </a:solidFill>
              <a:latin typeface="Open Sans" panose="020B0606030504020204"/>
            </a:endParaRPr>
          </a:p>
          <a:p>
            <a:pPr marL="0" indent="0" algn="ctr">
              <a:buNone/>
            </a:pPr>
            <a:r>
              <a:rPr lang="en-US" sz="1800" b="1" dirty="0" err="1">
                <a:solidFill>
                  <a:srgbClr val="333333"/>
                </a:solidFill>
                <a:latin typeface="Open Sans" panose="020B0606030504020204"/>
              </a:rPr>
              <a:t>Član</a:t>
            </a:r>
            <a:r>
              <a:rPr lang="en-US" sz="1800" b="1" dirty="0">
                <a:solidFill>
                  <a:srgbClr val="333333"/>
                </a:solidFill>
                <a:latin typeface="Open Sans" panose="020B0606030504020204"/>
              </a:rPr>
              <a:t> 29</a:t>
            </a:r>
          </a:p>
          <a:p>
            <a:pPr marL="0" indent="0">
              <a:buNone/>
            </a:pPr>
            <a:r>
              <a:rPr lang="en-US" sz="1800" dirty="0" err="1">
                <a:solidFill>
                  <a:srgbClr val="333333"/>
                </a:solidFill>
                <a:latin typeface="Open Sans" panose="020B0606030504020204"/>
              </a:rPr>
              <a:t>Jedinica</a:t>
            </a:r>
            <a:r>
              <a:rPr lang="en-US" sz="18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800" dirty="0" err="1">
                <a:solidFill>
                  <a:srgbClr val="333333"/>
                </a:solidFill>
                <a:latin typeface="Open Sans" panose="020B0606030504020204"/>
              </a:rPr>
              <a:t>lokalne</a:t>
            </a:r>
            <a:r>
              <a:rPr lang="en-US" sz="18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800" dirty="0" err="1">
                <a:solidFill>
                  <a:srgbClr val="333333"/>
                </a:solidFill>
                <a:latin typeface="Open Sans" panose="020B0606030504020204"/>
              </a:rPr>
              <a:t>samouprave</a:t>
            </a:r>
            <a:r>
              <a:rPr lang="en-US" sz="1800" dirty="0">
                <a:solidFill>
                  <a:srgbClr val="333333"/>
                </a:solidFill>
                <a:latin typeface="Open Sans" panose="020B0606030504020204"/>
              </a:rPr>
              <a:t> u </a:t>
            </a:r>
            <a:r>
              <a:rPr lang="en-US" sz="1800" dirty="0" err="1">
                <a:solidFill>
                  <a:srgbClr val="333333"/>
                </a:solidFill>
                <a:latin typeface="Open Sans" panose="020B0606030504020204"/>
              </a:rPr>
              <a:t>okviru</a:t>
            </a:r>
            <a:r>
              <a:rPr lang="en-US" sz="18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800" dirty="0" err="1">
                <a:solidFill>
                  <a:srgbClr val="333333"/>
                </a:solidFill>
                <a:latin typeface="Open Sans" panose="020B0606030504020204"/>
              </a:rPr>
              <a:t>svojih</a:t>
            </a:r>
            <a:r>
              <a:rPr lang="en-US" sz="18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800" dirty="0" err="1">
                <a:solidFill>
                  <a:srgbClr val="333333"/>
                </a:solidFill>
                <a:latin typeface="Open Sans" panose="020B0606030504020204"/>
              </a:rPr>
              <a:t>nadležnosti</a:t>
            </a:r>
            <a:r>
              <a:rPr lang="en-US" sz="1800" dirty="0">
                <a:solidFill>
                  <a:srgbClr val="333333"/>
                </a:solidFill>
                <a:latin typeface="Open Sans" panose="020B0606030504020204"/>
              </a:rPr>
              <a:t>, u </a:t>
            </a:r>
            <a:r>
              <a:rPr lang="en-US" sz="1800" dirty="0" err="1">
                <a:solidFill>
                  <a:srgbClr val="333333"/>
                </a:solidFill>
                <a:latin typeface="Open Sans" panose="020B0606030504020204"/>
              </a:rPr>
              <a:t>oblasti</a:t>
            </a:r>
            <a:r>
              <a:rPr lang="en-US" sz="18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800" dirty="0" err="1">
                <a:solidFill>
                  <a:srgbClr val="333333"/>
                </a:solidFill>
                <a:latin typeface="Open Sans" panose="020B0606030504020204"/>
              </a:rPr>
              <a:t>smanjenja</a:t>
            </a:r>
            <a:r>
              <a:rPr lang="en-US" sz="18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800" dirty="0" err="1">
                <a:solidFill>
                  <a:srgbClr val="333333"/>
                </a:solidFill>
                <a:latin typeface="Open Sans" panose="020B0606030504020204"/>
              </a:rPr>
              <a:t>rizika</a:t>
            </a:r>
            <a:r>
              <a:rPr lang="en-US" sz="1800" dirty="0">
                <a:solidFill>
                  <a:srgbClr val="333333"/>
                </a:solidFill>
                <a:latin typeface="Open Sans" panose="020B0606030504020204"/>
              </a:rPr>
              <a:t> od </a:t>
            </a:r>
            <a:r>
              <a:rPr lang="en-US" sz="1800" dirty="0" err="1">
                <a:solidFill>
                  <a:srgbClr val="333333"/>
                </a:solidFill>
                <a:latin typeface="Open Sans" panose="020B0606030504020204"/>
              </a:rPr>
              <a:t>katastrofa</a:t>
            </a:r>
            <a:r>
              <a:rPr lang="en-US" sz="18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800" dirty="0" err="1">
                <a:solidFill>
                  <a:srgbClr val="333333"/>
                </a:solidFill>
                <a:latin typeface="Open Sans" panose="020B0606030504020204"/>
              </a:rPr>
              <a:t>i</a:t>
            </a:r>
            <a:r>
              <a:rPr lang="en-US" sz="18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800" dirty="0" err="1">
                <a:solidFill>
                  <a:srgbClr val="333333"/>
                </a:solidFill>
                <a:latin typeface="Open Sans" panose="020B0606030504020204"/>
              </a:rPr>
              <a:t>upravljanja</a:t>
            </a:r>
            <a:r>
              <a:rPr lang="en-US" sz="18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800" dirty="0" err="1">
                <a:solidFill>
                  <a:srgbClr val="333333"/>
                </a:solidFill>
                <a:latin typeface="Open Sans" panose="020B0606030504020204"/>
              </a:rPr>
              <a:t>vanrednim</a:t>
            </a:r>
            <a:r>
              <a:rPr lang="en-US" sz="18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800" dirty="0" err="1">
                <a:solidFill>
                  <a:srgbClr val="333333"/>
                </a:solidFill>
                <a:latin typeface="Open Sans" panose="020B0606030504020204"/>
              </a:rPr>
              <a:t>situacijama</a:t>
            </a:r>
            <a:r>
              <a:rPr lang="en-US" sz="1800" dirty="0">
                <a:solidFill>
                  <a:srgbClr val="333333"/>
                </a:solidFill>
                <a:latin typeface="Open Sans" panose="020B0606030504020204"/>
              </a:rPr>
              <a:t>:</a:t>
            </a:r>
          </a:p>
          <a:p>
            <a:r>
              <a:rPr lang="en-US" sz="1800" dirty="0">
                <a:solidFill>
                  <a:srgbClr val="333333"/>
                </a:solidFill>
                <a:latin typeface="Open Sans" panose="020B0606030504020204"/>
              </a:rPr>
              <a:t>1) </a:t>
            </a:r>
            <a:r>
              <a:rPr lang="en-US" sz="1800" dirty="0" err="1">
                <a:solidFill>
                  <a:srgbClr val="333333"/>
                </a:solidFill>
                <a:latin typeface="Open Sans" panose="020B0606030504020204"/>
              </a:rPr>
              <a:t>donosi</a:t>
            </a:r>
            <a:r>
              <a:rPr lang="en-US" sz="18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800" dirty="0" err="1">
                <a:solidFill>
                  <a:srgbClr val="333333"/>
                </a:solidFill>
                <a:latin typeface="Open Sans" panose="020B0606030504020204"/>
              </a:rPr>
              <a:t>akt</a:t>
            </a:r>
            <a:r>
              <a:rPr lang="en-US" sz="1800" dirty="0">
                <a:solidFill>
                  <a:srgbClr val="333333"/>
                </a:solidFill>
                <a:latin typeface="Open Sans" panose="020B0606030504020204"/>
              </a:rPr>
              <a:t> o </a:t>
            </a:r>
            <a:r>
              <a:rPr lang="en-US" sz="1800" dirty="0" err="1">
                <a:solidFill>
                  <a:srgbClr val="333333"/>
                </a:solidFill>
                <a:latin typeface="Open Sans" panose="020B0606030504020204"/>
              </a:rPr>
              <a:t>organizaciji</a:t>
            </a:r>
            <a:r>
              <a:rPr lang="en-US" sz="18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800" dirty="0" err="1">
                <a:solidFill>
                  <a:srgbClr val="333333"/>
                </a:solidFill>
                <a:latin typeface="Open Sans" panose="020B0606030504020204"/>
              </a:rPr>
              <a:t>i</a:t>
            </a:r>
            <a:r>
              <a:rPr lang="en-US" sz="18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800" dirty="0" err="1">
                <a:solidFill>
                  <a:srgbClr val="333333"/>
                </a:solidFill>
                <a:latin typeface="Open Sans" panose="020B0606030504020204"/>
              </a:rPr>
              <a:t>funkcionisanju</a:t>
            </a:r>
            <a:r>
              <a:rPr lang="en-US" sz="18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800" dirty="0" err="1">
                <a:solidFill>
                  <a:srgbClr val="333333"/>
                </a:solidFill>
                <a:latin typeface="Open Sans" panose="020B0606030504020204"/>
              </a:rPr>
              <a:t>civilne</a:t>
            </a:r>
            <a:r>
              <a:rPr lang="en-US" sz="18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800" dirty="0" err="1">
                <a:solidFill>
                  <a:srgbClr val="333333"/>
                </a:solidFill>
                <a:latin typeface="Open Sans" panose="020B0606030504020204"/>
              </a:rPr>
              <a:t>zaštite</a:t>
            </a:r>
            <a:r>
              <a:rPr lang="en-US" sz="18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800" dirty="0" err="1">
                <a:solidFill>
                  <a:srgbClr val="333333"/>
                </a:solidFill>
                <a:latin typeface="Open Sans" panose="020B0606030504020204"/>
              </a:rPr>
              <a:t>na</a:t>
            </a:r>
            <a:r>
              <a:rPr lang="en-US" sz="18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800" dirty="0" err="1">
                <a:solidFill>
                  <a:srgbClr val="333333"/>
                </a:solidFill>
                <a:latin typeface="Open Sans" panose="020B0606030504020204"/>
              </a:rPr>
              <a:t>teritoriji</a:t>
            </a:r>
            <a:r>
              <a:rPr lang="en-US" sz="18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800" dirty="0" err="1">
                <a:solidFill>
                  <a:srgbClr val="333333"/>
                </a:solidFill>
                <a:latin typeface="Open Sans" panose="020B0606030504020204"/>
              </a:rPr>
              <a:t>jedinice</a:t>
            </a:r>
            <a:r>
              <a:rPr lang="en-US" sz="18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800" dirty="0" err="1">
                <a:solidFill>
                  <a:srgbClr val="333333"/>
                </a:solidFill>
                <a:latin typeface="Open Sans" panose="020B0606030504020204"/>
              </a:rPr>
              <a:t>lokalne</a:t>
            </a:r>
            <a:r>
              <a:rPr lang="en-US" sz="18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800" dirty="0" err="1">
                <a:solidFill>
                  <a:srgbClr val="333333"/>
                </a:solidFill>
                <a:latin typeface="Open Sans" panose="020B0606030504020204"/>
              </a:rPr>
              <a:t>samouprave</a:t>
            </a:r>
            <a:r>
              <a:rPr lang="en-US" sz="1800" dirty="0">
                <a:solidFill>
                  <a:srgbClr val="333333"/>
                </a:solidFill>
                <a:latin typeface="Open Sans" panose="020B0606030504020204"/>
              </a:rPr>
              <a:t>, </a:t>
            </a:r>
            <a:r>
              <a:rPr lang="en-US" sz="1800" dirty="0" err="1">
                <a:solidFill>
                  <a:srgbClr val="333333"/>
                </a:solidFill>
                <a:latin typeface="Open Sans" panose="020B0606030504020204"/>
              </a:rPr>
              <a:t>na</a:t>
            </a:r>
            <a:r>
              <a:rPr lang="en-US" sz="18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800" dirty="0" err="1">
                <a:solidFill>
                  <a:srgbClr val="333333"/>
                </a:solidFill>
                <a:latin typeface="Open Sans" panose="020B0606030504020204"/>
              </a:rPr>
              <a:t>predlog</a:t>
            </a:r>
            <a:r>
              <a:rPr lang="en-US" sz="18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800" dirty="0" err="1">
                <a:solidFill>
                  <a:srgbClr val="333333"/>
                </a:solidFill>
                <a:latin typeface="Open Sans" panose="020B0606030504020204"/>
              </a:rPr>
              <a:t>nadležnog</a:t>
            </a:r>
            <a:r>
              <a:rPr lang="en-US" sz="18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800" dirty="0" err="1">
                <a:solidFill>
                  <a:srgbClr val="333333"/>
                </a:solidFill>
                <a:latin typeface="Open Sans" panose="020B0606030504020204"/>
              </a:rPr>
              <a:t>štaba</a:t>
            </a:r>
            <a:r>
              <a:rPr lang="en-US" sz="18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800" dirty="0" err="1">
                <a:solidFill>
                  <a:srgbClr val="333333"/>
                </a:solidFill>
                <a:latin typeface="Open Sans" panose="020B0606030504020204"/>
              </a:rPr>
              <a:t>i</a:t>
            </a:r>
            <a:r>
              <a:rPr lang="en-US" sz="18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800" dirty="0" err="1">
                <a:solidFill>
                  <a:srgbClr val="333333"/>
                </a:solidFill>
                <a:latin typeface="Open Sans" panose="020B0606030504020204"/>
              </a:rPr>
              <a:t>obezbeđuje</a:t>
            </a:r>
            <a:r>
              <a:rPr lang="en-US" sz="18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800" dirty="0" err="1">
                <a:solidFill>
                  <a:srgbClr val="333333"/>
                </a:solidFill>
                <a:latin typeface="Open Sans" panose="020B0606030504020204"/>
              </a:rPr>
              <a:t>njeno</a:t>
            </a:r>
            <a:r>
              <a:rPr lang="en-US" sz="18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800" dirty="0" err="1">
                <a:solidFill>
                  <a:srgbClr val="333333"/>
                </a:solidFill>
                <a:latin typeface="Open Sans" panose="020B0606030504020204"/>
              </a:rPr>
              <a:t>sprovođenje</a:t>
            </a:r>
            <a:r>
              <a:rPr lang="en-US" sz="1800" dirty="0">
                <a:solidFill>
                  <a:srgbClr val="333333"/>
                </a:solidFill>
                <a:latin typeface="Open Sans" panose="020B0606030504020204"/>
              </a:rPr>
              <a:t>;</a:t>
            </a:r>
          </a:p>
          <a:p>
            <a:r>
              <a:rPr lang="en-US" sz="1800" dirty="0">
                <a:solidFill>
                  <a:srgbClr val="333333"/>
                </a:solidFill>
                <a:latin typeface="Open Sans" panose="020B0606030504020204"/>
              </a:rPr>
              <a:t>2) </a:t>
            </a:r>
            <a:r>
              <a:rPr lang="en-US" sz="1800" dirty="0" err="1">
                <a:solidFill>
                  <a:srgbClr val="333333"/>
                </a:solidFill>
                <a:latin typeface="Open Sans" panose="020B0606030504020204"/>
              </a:rPr>
              <a:t>izrađuje</a:t>
            </a:r>
            <a:r>
              <a:rPr lang="en-US" sz="18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800" dirty="0" err="1">
                <a:solidFill>
                  <a:srgbClr val="333333"/>
                </a:solidFill>
                <a:latin typeface="Open Sans" panose="020B0606030504020204"/>
              </a:rPr>
              <a:t>i</a:t>
            </a:r>
            <a:r>
              <a:rPr lang="en-US" sz="18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800" dirty="0" err="1">
                <a:solidFill>
                  <a:srgbClr val="333333"/>
                </a:solidFill>
                <a:latin typeface="Open Sans" panose="020B0606030504020204"/>
              </a:rPr>
              <a:t>donosi</a:t>
            </a:r>
            <a:r>
              <a:rPr lang="en-US" sz="18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800" dirty="0" err="1">
                <a:solidFill>
                  <a:srgbClr val="333333"/>
                </a:solidFill>
                <a:latin typeface="Open Sans" panose="020B0606030504020204"/>
              </a:rPr>
              <a:t>procenu</a:t>
            </a:r>
            <a:r>
              <a:rPr lang="en-US" sz="18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800" dirty="0" err="1">
                <a:solidFill>
                  <a:srgbClr val="333333"/>
                </a:solidFill>
                <a:latin typeface="Open Sans" panose="020B0606030504020204"/>
              </a:rPr>
              <a:t>rizika</a:t>
            </a:r>
            <a:r>
              <a:rPr lang="en-US" sz="1800" dirty="0">
                <a:solidFill>
                  <a:srgbClr val="333333"/>
                </a:solidFill>
                <a:latin typeface="Open Sans" panose="020B0606030504020204"/>
              </a:rPr>
              <a:t>, </a:t>
            </a:r>
            <a:r>
              <a:rPr lang="en-US" sz="1800" dirty="0" err="1">
                <a:solidFill>
                  <a:srgbClr val="333333"/>
                </a:solidFill>
                <a:latin typeface="Open Sans" panose="020B0606030504020204"/>
              </a:rPr>
              <a:t>lokalni</a:t>
            </a:r>
            <a:r>
              <a:rPr lang="en-US" sz="1800" dirty="0">
                <a:solidFill>
                  <a:srgbClr val="333333"/>
                </a:solidFill>
                <a:latin typeface="Open Sans" panose="020B0606030504020204"/>
              </a:rPr>
              <a:t> plan </a:t>
            </a:r>
            <a:r>
              <a:rPr lang="en-US" sz="1800" dirty="0" err="1">
                <a:solidFill>
                  <a:srgbClr val="333333"/>
                </a:solidFill>
                <a:latin typeface="Open Sans" panose="020B0606030504020204"/>
              </a:rPr>
              <a:t>smanjenja</a:t>
            </a:r>
            <a:r>
              <a:rPr lang="en-US" sz="18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800" dirty="0" err="1">
                <a:solidFill>
                  <a:srgbClr val="333333"/>
                </a:solidFill>
                <a:latin typeface="Open Sans" panose="020B0606030504020204"/>
              </a:rPr>
              <a:t>rizika</a:t>
            </a:r>
            <a:r>
              <a:rPr lang="en-US" sz="1800" dirty="0">
                <a:solidFill>
                  <a:srgbClr val="333333"/>
                </a:solidFill>
                <a:latin typeface="Open Sans" panose="020B0606030504020204"/>
              </a:rPr>
              <a:t> od </a:t>
            </a:r>
            <a:r>
              <a:rPr lang="en-US" sz="1800" dirty="0" err="1">
                <a:solidFill>
                  <a:srgbClr val="333333"/>
                </a:solidFill>
                <a:latin typeface="Open Sans" panose="020B0606030504020204"/>
              </a:rPr>
              <a:t>katastrofa</a:t>
            </a:r>
            <a:r>
              <a:rPr lang="en-US" sz="1800" dirty="0">
                <a:solidFill>
                  <a:srgbClr val="333333"/>
                </a:solidFill>
                <a:latin typeface="Open Sans" panose="020B0606030504020204"/>
              </a:rPr>
              <a:t>, plan </a:t>
            </a:r>
            <a:r>
              <a:rPr lang="en-US" sz="1800" dirty="0" err="1">
                <a:solidFill>
                  <a:srgbClr val="333333"/>
                </a:solidFill>
                <a:latin typeface="Open Sans" panose="020B0606030504020204"/>
              </a:rPr>
              <a:t>zaštite</a:t>
            </a:r>
            <a:r>
              <a:rPr lang="en-US" sz="18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800" dirty="0" err="1">
                <a:solidFill>
                  <a:srgbClr val="333333"/>
                </a:solidFill>
                <a:latin typeface="Open Sans" panose="020B0606030504020204"/>
              </a:rPr>
              <a:t>i</a:t>
            </a:r>
            <a:r>
              <a:rPr lang="en-US" sz="18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800" dirty="0" err="1">
                <a:solidFill>
                  <a:srgbClr val="333333"/>
                </a:solidFill>
                <a:latin typeface="Open Sans" panose="020B0606030504020204"/>
              </a:rPr>
              <a:t>spasavanja</a:t>
            </a:r>
            <a:r>
              <a:rPr lang="en-US" sz="18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800" dirty="0" err="1">
                <a:solidFill>
                  <a:srgbClr val="333333"/>
                </a:solidFill>
                <a:latin typeface="Open Sans" panose="020B0606030504020204"/>
              </a:rPr>
              <a:t>i</a:t>
            </a:r>
            <a:r>
              <a:rPr lang="en-US" sz="18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800" dirty="0" err="1">
                <a:solidFill>
                  <a:srgbClr val="333333"/>
                </a:solidFill>
                <a:latin typeface="Open Sans" panose="020B0606030504020204"/>
              </a:rPr>
              <a:t>eksterni</a:t>
            </a:r>
            <a:r>
              <a:rPr lang="en-US" sz="1800" dirty="0">
                <a:solidFill>
                  <a:srgbClr val="333333"/>
                </a:solidFill>
                <a:latin typeface="Open Sans" panose="020B0606030504020204"/>
              </a:rPr>
              <a:t> plan </a:t>
            </a:r>
            <a:r>
              <a:rPr lang="en-US" sz="1800" dirty="0" err="1">
                <a:solidFill>
                  <a:srgbClr val="333333"/>
                </a:solidFill>
                <a:latin typeface="Open Sans" panose="020B0606030504020204"/>
              </a:rPr>
              <a:t>zaštite</a:t>
            </a:r>
            <a:r>
              <a:rPr lang="en-US" sz="1800" dirty="0">
                <a:solidFill>
                  <a:srgbClr val="333333"/>
                </a:solidFill>
                <a:latin typeface="Open Sans" panose="020B0606030504020204"/>
              </a:rPr>
              <a:t> od </a:t>
            </a:r>
            <a:r>
              <a:rPr lang="en-US" sz="1800" dirty="0" err="1">
                <a:solidFill>
                  <a:srgbClr val="333333"/>
                </a:solidFill>
                <a:latin typeface="Open Sans" panose="020B0606030504020204"/>
              </a:rPr>
              <a:t>velikog</a:t>
            </a:r>
            <a:r>
              <a:rPr lang="en-US" sz="18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800" dirty="0" err="1">
                <a:solidFill>
                  <a:srgbClr val="333333"/>
                </a:solidFill>
                <a:latin typeface="Open Sans" panose="020B0606030504020204"/>
              </a:rPr>
              <a:t>udesa</a:t>
            </a:r>
            <a:r>
              <a:rPr lang="en-US" sz="18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800" dirty="0" err="1">
                <a:solidFill>
                  <a:srgbClr val="333333"/>
                </a:solidFill>
                <a:latin typeface="Open Sans" panose="020B0606030504020204"/>
              </a:rPr>
              <a:t>ukoliko</a:t>
            </a:r>
            <a:r>
              <a:rPr lang="en-US" sz="1800" dirty="0">
                <a:solidFill>
                  <a:srgbClr val="333333"/>
                </a:solidFill>
                <a:latin typeface="Open Sans" panose="020B0606030504020204"/>
              </a:rPr>
              <a:t> se </a:t>
            </a:r>
            <a:r>
              <a:rPr lang="en-US" sz="1800" dirty="0" err="1">
                <a:solidFill>
                  <a:srgbClr val="333333"/>
                </a:solidFill>
                <a:latin typeface="Open Sans" panose="020B0606030504020204"/>
              </a:rPr>
              <a:t>na</a:t>
            </a:r>
            <a:r>
              <a:rPr lang="en-US" sz="18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800" dirty="0" err="1">
                <a:solidFill>
                  <a:srgbClr val="333333"/>
                </a:solidFill>
                <a:latin typeface="Open Sans" panose="020B0606030504020204"/>
              </a:rPr>
              <a:t>njenoj</a:t>
            </a:r>
            <a:r>
              <a:rPr lang="en-US" sz="18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800" dirty="0" err="1">
                <a:solidFill>
                  <a:srgbClr val="333333"/>
                </a:solidFill>
                <a:latin typeface="Open Sans" panose="020B0606030504020204"/>
              </a:rPr>
              <a:t>teritoriji</a:t>
            </a:r>
            <a:r>
              <a:rPr lang="en-US" sz="18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800" dirty="0" err="1">
                <a:solidFill>
                  <a:srgbClr val="333333"/>
                </a:solidFill>
                <a:latin typeface="Open Sans" panose="020B0606030504020204"/>
              </a:rPr>
              <a:t>nalazi</a:t>
            </a:r>
            <a:r>
              <a:rPr lang="en-US" sz="1800" dirty="0">
                <a:solidFill>
                  <a:srgbClr val="333333"/>
                </a:solidFill>
                <a:latin typeface="Open Sans" panose="020B0606030504020204"/>
              </a:rPr>
              <a:t> SEVESO </a:t>
            </a:r>
            <a:r>
              <a:rPr lang="en-US" sz="1800" dirty="0" err="1">
                <a:solidFill>
                  <a:srgbClr val="333333"/>
                </a:solidFill>
                <a:latin typeface="Open Sans" panose="020B0606030504020204"/>
              </a:rPr>
              <a:t>kompleks</a:t>
            </a:r>
            <a:r>
              <a:rPr lang="en-US" sz="18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800" dirty="0" err="1">
                <a:solidFill>
                  <a:srgbClr val="333333"/>
                </a:solidFill>
                <a:latin typeface="Open Sans" panose="020B0606030504020204"/>
              </a:rPr>
              <a:t>višeg</a:t>
            </a:r>
            <a:r>
              <a:rPr lang="en-US" sz="18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800" dirty="0" err="1">
                <a:solidFill>
                  <a:srgbClr val="333333"/>
                </a:solidFill>
                <a:latin typeface="Open Sans" panose="020B0606030504020204"/>
              </a:rPr>
              <a:t>reda</a:t>
            </a:r>
            <a:r>
              <a:rPr lang="en-US" sz="1800" dirty="0">
                <a:solidFill>
                  <a:srgbClr val="333333"/>
                </a:solidFill>
                <a:latin typeface="Open Sans" panose="020B0606030504020204"/>
              </a:rPr>
              <a:t>;</a:t>
            </a:r>
          </a:p>
          <a:p>
            <a:r>
              <a:rPr lang="en-US" sz="1800" dirty="0">
                <a:solidFill>
                  <a:srgbClr val="333333"/>
                </a:solidFill>
                <a:latin typeface="Open Sans" panose="020B0606030504020204"/>
              </a:rPr>
              <a:t>3) </a:t>
            </a:r>
            <a:r>
              <a:rPr lang="en-US" sz="1800" dirty="0" err="1">
                <a:solidFill>
                  <a:srgbClr val="333333"/>
                </a:solidFill>
                <a:latin typeface="Open Sans" panose="020B0606030504020204"/>
              </a:rPr>
              <a:t>obrazuje</a:t>
            </a:r>
            <a:r>
              <a:rPr lang="en-US" sz="18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800" dirty="0" err="1">
                <a:solidFill>
                  <a:srgbClr val="333333"/>
                </a:solidFill>
                <a:latin typeface="Open Sans" panose="020B0606030504020204"/>
              </a:rPr>
              <a:t>štab</a:t>
            </a:r>
            <a:r>
              <a:rPr lang="en-US" sz="1800" dirty="0">
                <a:solidFill>
                  <a:srgbClr val="333333"/>
                </a:solidFill>
                <a:latin typeface="Open Sans" panose="020B0606030504020204"/>
              </a:rPr>
              <a:t> za </a:t>
            </a:r>
            <a:r>
              <a:rPr lang="en-US" sz="1800" dirty="0" err="1">
                <a:solidFill>
                  <a:srgbClr val="333333"/>
                </a:solidFill>
                <a:latin typeface="Open Sans" panose="020B0606030504020204"/>
              </a:rPr>
              <a:t>vanredne</a:t>
            </a:r>
            <a:r>
              <a:rPr lang="en-US" sz="18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800" dirty="0" err="1">
                <a:solidFill>
                  <a:srgbClr val="333333"/>
                </a:solidFill>
                <a:latin typeface="Open Sans" panose="020B0606030504020204"/>
              </a:rPr>
              <a:t>situacije</a:t>
            </a:r>
            <a:r>
              <a:rPr lang="en-US" sz="1800" dirty="0">
                <a:solidFill>
                  <a:srgbClr val="333333"/>
                </a:solidFill>
                <a:latin typeface="Open Sans" panose="020B0606030504020204"/>
              </a:rPr>
              <a:t>;</a:t>
            </a:r>
          </a:p>
          <a:p>
            <a:r>
              <a:rPr lang="en-US" sz="1800" dirty="0">
                <a:solidFill>
                  <a:srgbClr val="333333"/>
                </a:solidFill>
                <a:latin typeface="Open Sans" panose="020B0606030504020204"/>
              </a:rPr>
              <a:t>4) </a:t>
            </a:r>
            <a:r>
              <a:rPr lang="en-US" sz="1800" dirty="0" err="1">
                <a:solidFill>
                  <a:srgbClr val="333333"/>
                </a:solidFill>
                <a:latin typeface="Open Sans" panose="020B0606030504020204"/>
              </a:rPr>
              <a:t>određuje</a:t>
            </a:r>
            <a:r>
              <a:rPr lang="en-US" sz="18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800" dirty="0" err="1">
                <a:solidFill>
                  <a:srgbClr val="333333"/>
                </a:solidFill>
                <a:latin typeface="Open Sans" panose="020B0606030504020204"/>
              </a:rPr>
              <a:t>subjekte</a:t>
            </a:r>
            <a:r>
              <a:rPr lang="en-US" sz="1800" dirty="0">
                <a:solidFill>
                  <a:srgbClr val="333333"/>
                </a:solidFill>
                <a:latin typeface="Open Sans" panose="020B0606030504020204"/>
              </a:rPr>
              <a:t> od </a:t>
            </a:r>
            <a:r>
              <a:rPr lang="en-US" sz="1800" dirty="0" err="1">
                <a:solidFill>
                  <a:srgbClr val="333333"/>
                </a:solidFill>
                <a:latin typeface="Open Sans" panose="020B0606030504020204"/>
              </a:rPr>
              <a:t>posebnog</a:t>
            </a:r>
            <a:r>
              <a:rPr lang="en-US" sz="18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800" dirty="0" err="1">
                <a:solidFill>
                  <a:srgbClr val="333333"/>
                </a:solidFill>
                <a:latin typeface="Open Sans" panose="020B0606030504020204"/>
              </a:rPr>
              <a:t>značaja</a:t>
            </a:r>
            <a:r>
              <a:rPr lang="en-US" sz="1800" dirty="0">
                <a:solidFill>
                  <a:srgbClr val="333333"/>
                </a:solidFill>
                <a:latin typeface="Open Sans" panose="020B0606030504020204"/>
              </a:rPr>
              <a:t> za </a:t>
            </a:r>
            <a:r>
              <a:rPr lang="en-US" sz="1800" dirty="0" err="1">
                <a:solidFill>
                  <a:srgbClr val="333333"/>
                </a:solidFill>
                <a:latin typeface="Open Sans" panose="020B0606030504020204"/>
              </a:rPr>
              <a:t>zaštitu</a:t>
            </a:r>
            <a:r>
              <a:rPr lang="en-US" sz="18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800" dirty="0" err="1">
                <a:solidFill>
                  <a:srgbClr val="333333"/>
                </a:solidFill>
                <a:latin typeface="Open Sans" panose="020B0606030504020204"/>
              </a:rPr>
              <a:t>i</a:t>
            </a:r>
            <a:r>
              <a:rPr lang="en-US" sz="18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800" dirty="0" err="1">
                <a:solidFill>
                  <a:srgbClr val="333333"/>
                </a:solidFill>
                <a:latin typeface="Open Sans" panose="020B0606030504020204"/>
              </a:rPr>
              <a:t>spasavanje</a:t>
            </a:r>
            <a:r>
              <a:rPr lang="en-US" sz="18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800" dirty="0" err="1">
                <a:solidFill>
                  <a:srgbClr val="333333"/>
                </a:solidFill>
                <a:latin typeface="Open Sans" panose="020B0606030504020204"/>
              </a:rPr>
              <a:t>jedinice</a:t>
            </a:r>
            <a:r>
              <a:rPr lang="en-US" sz="18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800" dirty="0" err="1">
                <a:solidFill>
                  <a:srgbClr val="333333"/>
                </a:solidFill>
                <a:latin typeface="Open Sans" panose="020B0606030504020204"/>
              </a:rPr>
              <a:t>lokalne</a:t>
            </a:r>
            <a:r>
              <a:rPr lang="en-US" sz="18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800" dirty="0" err="1">
                <a:solidFill>
                  <a:srgbClr val="333333"/>
                </a:solidFill>
                <a:latin typeface="Open Sans" panose="020B0606030504020204"/>
              </a:rPr>
              <a:t>samouprave</a:t>
            </a:r>
            <a:r>
              <a:rPr lang="en-US" sz="18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800" dirty="0" err="1">
                <a:solidFill>
                  <a:srgbClr val="333333"/>
                </a:solidFill>
                <a:latin typeface="Open Sans" panose="020B0606030504020204"/>
              </a:rPr>
              <a:t>na</a:t>
            </a:r>
            <a:r>
              <a:rPr lang="en-US" sz="18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800" dirty="0" err="1">
                <a:solidFill>
                  <a:srgbClr val="333333"/>
                </a:solidFill>
                <a:latin typeface="Open Sans" panose="020B0606030504020204"/>
              </a:rPr>
              <a:t>predlog</a:t>
            </a:r>
            <a:r>
              <a:rPr lang="en-US" sz="18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800" dirty="0" err="1">
                <a:solidFill>
                  <a:srgbClr val="333333"/>
                </a:solidFill>
                <a:latin typeface="Open Sans" panose="020B0606030504020204"/>
              </a:rPr>
              <a:t>nadležnog</a:t>
            </a:r>
            <a:r>
              <a:rPr lang="en-US" sz="18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800" dirty="0" err="1">
                <a:solidFill>
                  <a:srgbClr val="333333"/>
                </a:solidFill>
                <a:latin typeface="Open Sans" panose="020B0606030504020204"/>
              </a:rPr>
              <a:t>štaba</a:t>
            </a:r>
            <a:r>
              <a:rPr lang="en-US" sz="1800" dirty="0">
                <a:solidFill>
                  <a:srgbClr val="333333"/>
                </a:solidFill>
                <a:latin typeface="Open Sans" panose="020B0606030504020204"/>
              </a:rPr>
              <a:t>;</a:t>
            </a:r>
          </a:p>
          <a:p>
            <a:r>
              <a:rPr lang="en-US" sz="1800" dirty="0">
                <a:solidFill>
                  <a:srgbClr val="333333"/>
                </a:solidFill>
                <a:latin typeface="Open Sans" panose="020B0606030504020204"/>
              </a:rPr>
              <a:t>5) </a:t>
            </a:r>
            <a:r>
              <a:rPr lang="en-US" sz="1800" dirty="0" err="1">
                <a:solidFill>
                  <a:srgbClr val="333333"/>
                </a:solidFill>
                <a:latin typeface="Open Sans" panose="020B0606030504020204"/>
              </a:rPr>
              <a:t>planira</a:t>
            </a:r>
            <a:r>
              <a:rPr lang="en-US" sz="18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800" dirty="0" err="1">
                <a:solidFill>
                  <a:srgbClr val="333333"/>
                </a:solidFill>
                <a:latin typeface="Open Sans" panose="020B0606030504020204"/>
              </a:rPr>
              <a:t>i</a:t>
            </a:r>
            <a:r>
              <a:rPr lang="en-US" sz="18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800" dirty="0" err="1">
                <a:solidFill>
                  <a:srgbClr val="333333"/>
                </a:solidFill>
                <a:latin typeface="Open Sans" panose="020B0606030504020204"/>
              </a:rPr>
              <a:t>obezbeđuje</a:t>
            </a:r>
            <a:r>
              <a:rPr lang="en-US" sz="18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800" dirty="0" err="1">
                <a:solidFill>
                  <a:srgbClr val="333333"/>
                </a:solidFill>
                <a:latin typeface="Open Sans" panose="020B0606030504020204"/>
              </a:rPr>
              <a:t>budžetska</a:t>
            </a:r>
            <a:r>
              <a:rPr lang="en-US" sz="18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800" dirty="0" err="1">
                <a:solidFill>
                  <a:srgbClr val="333333"/>
                </a:solidFill>
                <a:latin typeface="Open Sans" panose="020B0606030504020204"/>
              </a:rPr>
              <a:t>sredstva</a:t>
            </a:r>
            <a:r>
              <a:rPr lang="en-US" sz="18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800" dirty="0" err="1">
                <a:solidFill>
                  <a:srgbClr val="333333"/>
                </a:solidFill>
                <a:latin typeface="Open Sans" panose="020B0606030504020204"/>
              </a:rPr>
              <a:t>namenjena</a:t>
            </a:r>
            <a:r>
              <a:rPr lang="en-US" sz="1800" dirty="0">
                <a:solidFill>
                  <a:srgbClr val="333333"/>
                </a:solidFill>
                <a:latin typeface="Open Sans" panose="020B0606030504020204"/>
              </a:rPr>
              <a:t> za </a:t>
            </a:r>
            <a:r>
              <a:rPr lang="en-US" sz="1800" dirty="0" err="1">
                <a:solidFill>
                  <a:srgbClr val="333333"/>
                </a:solidFill>
                <a:latin typeface="Open Sans" panose="020B0606030504020204"/>
              </a:rPr>
              <a:t>smanjenje</a:t>
            </a:r>
            <a:r>
              <a:rPr lang="en-US" sz="18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800" dirty="0" err="1">
                <a:solidFill>
                  <a:srgbClr val="333333"/>
                </a:solidFill>
                <a:latin typeface="Open Sans" panose="020B0606030504020204"/>
              </a:rPr>
              <a:t>rizika</a:t>
            </a:r>
            <a:r>
              <a:rPr lang="en-US" sz="1800" dirty="0">
                <a:solidFill>
                  <a:srgbClr val="333333"/>
                </a:solidFill>
                <a:latin typeface="Open Sans" panose="020B0606030504020204"/>
              </a:rPr>
              <a:t> od </a:t>
            </a:r>
            <a:r>
              <a:rPr lang="en-US" sz="1800" dirty="0" err="1">
                <a:solidFill>
                  <a:srgbClr val="333333"/>
                </a:solidFill>
                <a:latin typeface="Open Sans" panose="020B0606030504020204"/>
              </a:rPr>
              <a:t>katastrofa</a:t>
            </a:r>
            <a:r>
              <a:rPr lang="en-US" sz="18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800" dirty="0" err="1">
                <a:solidFill>
                  <a:srgbClr val="333333"/>
                </a:solidFill>
                <a:latin typeface="Open Sans" panose="020B0606030504020204"/>
              </a:rPr>
              <a:t>i</a:t>
            </a:r>
            <a:r>
              <a:rPr lang="en-US" sz="18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800" dirty="0" err="1">
                <a:solidFill>
                  <a:srgbClr val="333333"/>
                </a:solidFill>
                <a:latin typeface="Open Sans" panose="020B0606030504020204"/>
              </a:rPr>
              <a:t>upravljanje</a:t>
            </a:r>
            <a:r>
              <a:rPr lang="en-US" sz="18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800" dirty="0" err="1">
                <a:solidFill>
                  <a:srgbClr val="333333"/>
                </a:solidFill>
                <a:latin typeface="Open Sans" panose="020B0606030504020204"/>
              </a:rPr>
              <a:t>vanrednim</a:t>
            </a:r>
            <a:r>
              <a:rPr lang="en-US" sz="18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800" dirty="0" err="1">
                <a:solidFill>
                  <a:srgbClr val="333333"/>
                </a:solidFill>
                <a:latin typeface="Open Sans" panose="020B0606030504020204"/>
              </a:rPr>
              <a:t>situacijama</a:t>
            </a:r>
            <a:r>
              <a:rPr lang="en-US" sz="1800" dirty="0">
                <a:solidFill>
                  <a:srgbClr val="333333"/>
                </a:solidFill>
                <a:latin typeface="Open Sans" panose="020B0606030504020204"/>
              </a:rPr>
              <a:t>;</a:t>
            </a:r>
          </a:p>
          <a:p>
            <a:r>
              <a:rPr lang="en-US" sz="1800" dirty="0">
                <a:solidFill>
                  <a:srgbClr val="333333"/>
                </a:solidFill>
                <a:latin typeface="Open Sans" panose="020B0606030504020204"/>
              </a:rPr>
              <a:t>6) </a:t>
            </a:r>
            <a:r>
              <a:rPr lang="en-US" sz="1800" dirty="0" err="1">
                <a:solidFill>
                  <a:srgbClr val="333333"/>
                </a:solidFill>
                <a:latin typeface="Open Sans" panose="020B0606030504020204"/>
              </a:rPr>
              <a:t>obrazuje</a:t>
            </a:r>
            <a:r>
              <a:rPr lang="en-US" sz="18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800" dirty="0" err="1">
                <a:solidFill>
                  <a:srgbClr val="333333"/>
                </a:solidFill>
                <a:latin typeface="Open Sans" panose="020B0606030504020204"/>
              </a:rPr>
              <a:t>jedinice</a:t>
            </a:r>
            <a:r>
              <a:rPr lang="en-US" sz="18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800" dirty="0" err="1">
                <a:solidFill>
                  <a:srgbClr val="333333"/>
                </a:solidFill>
                <a:latin typeface="Open Sans" panose="020B0606030504020204"/>
              </a:rPr>
              <a:t>civilne</a:t>
            </a:r>
            <a:r>
              <a:rPr lang="en-US" sz="18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800" dirty="0" err="1">
                <a:solidFill>
                  <a:srgbClr val="333333"/>
                </a:solidFill>
                <a:latin typeface="Open Sans" panose="020B0606030504020204"/>
              </a:rPr>
              <a:t>zaštite</a:t>
            </a:r>
            <a:r>
              <a:rPr lang="en-US" sz="1800" dirty="0">
                <a:solidFill>
                  <a:srgbClr val="333333"/>
                </a:solidFill>
                <a:latin typeface="Open Sans" panose="020B0606030504020204"/>
              </a:rPr>
              <a:t>;</a:t>
            </a:r>
          </a:p>
          <a:p>
            <a:r>
              <a:rPr lang="en-US" sz="1800" dirty="0">
                <a:solidFill>
                  <a:srgbClr val="333333"/>
                </a:solidFill>
                <a:latin typeface="Open Sans" panose="020B0606030504020204"/>
              </a:rPr>
              <a:t>7) </a:t>
            </a:r>
            <a:r>
              <a:rPr lang="en-US" sz="1800" dirty="0" err="1">
                <a:solidFill>
                  <a:srgbClr val="333333"/>
                </a:solidFill>
                <a:latin typeface="Open Sans" panose="020B0606030504020204"/>
              </a:rPr>
              <a:t>uspostavlja</a:t>
            </a:r>
            <a:r>
              <a:rPr lang="en-US" sz="18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800" dirty="0" err="1">
                <a:solidFill>
                  <a:srgbClr val="333333"/>
                </a:solidFill>
                <a:latin typeface="Open Sans" panose="020B0606030504020204"/>
              </a:rPr>
              <a:t>situacioni</a:t>
            </a:r>
            <a:r>
              <a:rPr lang="en-US" sz="18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800" dirty="0" err="1">
                <a:solidFill>
                  <a:srgbClr val="333333"/>
                </a:solidFill>
                <a:latin typeface="Open Sans" panose="020B0606030504020204"/>
              </a:rPr>
              <a:t>centar</a:t>
            </a:r>
            <a:r>
              <a:rPr lang="en-US" sz="1800" dirty="0">
                <a:solidFill>
                  <a:srgbClr val="333333"/>
                </a:solidFill>
                <a:latin typeface="Open Sans" panose="020B0606030504020204"/>
              </a:rPr>
              <a:t> u </a:t>
            </a:r>
            <a:r>
              <a:rPr lang="en-US" sz="1800" dirty="0" err="1">
                <a:solidFill>
                  <a:srgbClr val="333333"/>
                </a:solidFill>
                <a:latin typeface="Open Sans" panose="020B0606030504020204"/>
              </a:rPr>
              <a:t>skladu</a:t>
            </a:r>
            <a:r>
              <a:rPr lang="en-US" sz="18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800" dirty="0" err="1">
                <a:solidFill>
                  <a:srgbClr val="333333"/>
                </a:solidFill>
                <a:latin typeface="Open Sans" panose="020B0606030504020204"/>
              </a:rPr>
              <a:t>sa</a:t>
            </a:r>
            <a:r>
              <a:rPr lang="en-US" sz="18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800" dirty="0" err="1">
                <a:solidFill>
                  <a:srgbClr val="333333"/>
                </a:solidFill>
                <a:latin typeface="Open Sans" panose="020B0606030504020204"/>
              </a:rPr>
              <a:t>aktom</a:t>
            </a:r>
            <a:r>
              <a:rPr lang="en-US" sz="1800" dirty="0">
                <a:solidFill>
                  <a:srgbClr val="333333"/>
                </a:solidFill>
                <a:latin typeface="Open Sans" panose="020B0606030504020204"/>
              </a:rPr>
              <a:t> o </a:t>
            </a:r>
            <a:r>
              <a:rPr lang="en-US" sz="1800" dirty="0" err="1">
                <a:solidFill>
                  <a:srgbClr val="333333"/>
                </a:solidFill>
                <a:latin typeface="Open Sans" panose="020B0606030504020204"/>
              </a:rPr>
              <a:t>organizaciji</a:t>
            </a:r>
            <a:r>
              <a:rPr lang="en-US" sz="18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800" dirty="0" err="1">
                <a:solidFill>
                  <a:srgbClr val="333333"/>
                </a:solidFill>
                <a:latin typeface="Open Sans" panose="020B0606030504020204"/>
              </a:rPr>
              <a:t>i</a:t>
            </a:r>
            <a:r>
              <a:rPr lang="en-US" sz="18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800" dirty="0" err="1">
                <a:solidFill>
                  <a:srgbClr val="333333"/>
                </a:solidFill>
                <a:latin typeface="Open Sans" panose="020B0606030504020204"/>
              </a:rPr>
              <a:t>funkcionisanju</a:t>
            </a:r>
            <a:r>
              <a:rPr lang="en-US" sz="18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800" dirty="0" err="1">
                <a:solidFill>
                  <a:srgbClr val="333333"/>
                </a:solidFill>
                <a:latin typeface="Open Sans" panose="020B0606030504020204"/>
              </a:rPr>
              <a:t>civilne</a:t>
            </a:r>
            <a:r>
              <a:rPr lang="en-US" sz="18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800" dirty="0" err="1">
                <a:solidFill>
                  <a:srgbClr val="333333"/>
                </a:solidFill>
                <a:latin typeface="Open Sans" panose="020B0606030504020204"/>
              </a:rPr>
              <a:t>zaštite</a:t>
            </a:r>
            <a:r>
              <a:rPr lang="en-US" sz="1800" dirty="0">
                <a:solidFill>
                  <a:srgbClr val="333333"/>
                </a:solidFill>
                <a:latin typeface="Open Sans" panose="020B0606030504020204"/>
              </a:rPr>
              <a:t>, a u </a:t>
            </a:r>
            <a:r>
              <a:rPr lang="en-US" sz="1800" dirty="0" err="1">
                <a:solidFill>
                  <a:srgbClr val="333333"/>
                </a:solidFill>
                <a:latin typeface="Open Sans" panose="020B0606030504020204"/>
              </a:rPr>
              <a:t>zavisnosti</a:t>
            </a:r>
            <a:r>
              <a:rPr lang="en-US" sz="1800" dirty="0">
                <a:solidFill>
                  <a:srgbClr val="333333"/>
                </a:solidFill>
                <a:latin typeface="Open Sans" panose="020B0606030504020204"/>
              </a:rPr>
              <a:t> od </a:t>
            </a:r>
            <a:r>
              <a:rPr lang="en-US" sz="1800" dirty="0" err="1">
                <a:solidFill>
                  <a:srgbClr val="333333"/>
                </a:solidFill>
                <a:latin typeface="Open Sans" panose="020B0606030504020204"/>
              </a:rPr>
              <a:t>tehničkih</a:t>
            </a:r>
            <a:r>
              <a:rPr lang="en-US" sz="18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800" dirty="0" err="1">
                <a:solidFill>
                  <a:srgbClr val="333333"/>
                </a:solidFill>
                <a:latin typeface="Open Sans" panose="020B0606030504020204"/>
              </a:rPr>
              <a:t>i</a:t>
            </a:r>
            <a:r>
              <a:rPr lang="en-US" sz="18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800" dirty="0" err="1">
                <a:solidFill>
                  <a:srgbClr val="333333"/>
                </a:solidFill>
                <a:latin typeface="Open Sans" panose="020B0606030504020204"/>
              </a:rPr>
              <a:t>materijalnih</a:t>
            </a:r>
            <a:r>
              <a:rPr lang="en-US" sz="18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800" dirty="0" err="1">
                <a:solidFill>
                  <a:srgbClr val="333333"/>
                </a:solidFill>
                <a:latin typeface="Open Sans" panose="020B0606030504020204"/>
              </a:rPr>
              <a:t>mogućnosti</a:t>
            </a:r>
            <a:r>
              <a:rPr lang="en-US" sz="1800" dirty="0">
                <a:solidFill>
                  <a:srgbClr val="333333"/>
                </a:solidFill>
                <a:latin typeface="Open Sans" panose="020B0606030504020204"/>
              </a:rPr>
              <a:t>;</a:t>
            </a:r>
          </a:p>
          <a:p>
            <a:r>
              <a:rPr lang="en-US" sz="1800" dirty="0">
                <a:solidFill>
                  <a:srgbClr val="333333"/>
                </a:solidFill>
                <a:latin typeface="Open Sans" panose="020B0606030504020204"/>
              </a:rPr>
              <a:t>8) </a:t>
            </a:r>
            <a:r>
              <a:rPr lang="en-US" sz="1800" dirty="0" err="1">
                <a:solidFill>
                  <a:srgbClr val="333333"/>
                </a:solidFill>
                <a:latin typeface="Open Sans" panose="020B0606030504020204"/>
              </a:rPr>
              <a:t>izrađuje</a:t>
            </a:r>
            <a:r>
              <a:rPr lang="en-US" sz="18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800" dirty="0" err="1">
                <a:solidFill>
                  <a:srgbClr val="333333"/>
                </a:solidFill>
                <a:latin typeface="Open Sans" panose="020B0606030504020204"/>
              </a:rPr>
              <a:t>studiju</a:t>
            </a:r>
            <a:r>
              <a:rPr lang="en-US" sz="18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800" dirty="0" err="1">
                <a:solidFill>
                  <a:srgbClr val="333333"/>
                </a:solidFill>
                <a:latin typeface="Open Sans" panose="020B0606030504020204"/>
              </a:rPr>
              <a:t>pokrivenosti</a:t>
            </a:r>
            <a:r>
              <a:rPr lang="en-US" sz="18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800" dirty="0" err="1">
                <a:solidFill>
                  <a:srgbClr val="333333"/>
                </a:solidFill>
                <a:latin typeface="Open Sans" panose="020B0606030504020204"/>
              </a:rPr>
              <a:t>sistema</a:t>
            </a:r>
            <a:r>
              <a:rPr lang="en-US" sz="1800" dirty="0">
                <a:solidFill>
                  <a:srgbClr val="333333"/>
                </a:solidFill>
                <a:latin typeface="Open Sans" panose="020B0606030504020204"/>
              </a:rPr>
              <a:t> za </a:t>
            </a:r>
            <a:r>
              <a:rPr lang="en-US" sz="1800" dirty="0" err="1">
                <a:solidFill>
                  <a:srgbClr val="333333"/>
                </a:solidFill>
                <a:latin typeface="Open Sans" panose="020B0606030504020204"/>
              </a:rPr>
              <a:t>javno</a:t>
            </a:r>
            <a:r>
              <a:rPr lang="en-US" sz="18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800" dirty="0" err="1">
                <a:solidFill>
                  <a:srgbClr val="333333"/>
                </a:solidFill>
                <a:latin typeface="Open Sans" panose="020B0606030504020204"/>
              </a:rPr>
              <a:t>uzbunjivanje</a:t>
            </a:r>
            <a:r>
              <a:rPr lang="en-US" sz="1800" dirty="0">
                <a:solidFill>
                  <a:srgbClr val="333333"/>
                </a:solidFill>
                <a:latin typeface="Open Sans" panose="020B0606030504020204"/>
              </a:rPr>
              <a:t> za </a:t>
            </a:r>
            <a:r>
              <a:rPr lang="en-US" sz="1800" dirty="0" err="1">
                <a:solidFill>
                  <a:srgbClr val="333333"/>
                </a:solidFill>
                <a:latin typeface="Open Sans" panose="020B0606030504020204"/>
              </a:rPr>
              <a:t>svoju</a:t>
            </a:r>
            <a:r>
              <a:rPr lang="en-US" sz="18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800" dirty="0" err="1">
                <a:solidFill>
                  <a:srgbClr val="333333"/>
                </a:solidFill>
                <a:latin typeface="Open Sans" panose="020B0606030504020204"/>
              </a:rPr>
              <a:t>teritoriju</a:t>
            </a:r>
            <a:r>
              <a:rPr lang="en-US" sz="1800" dirty="0">
                <a:solidFill>
                  <a:srgbClr val="333333"/>
                </a:solidFill>
                <a:latin typeface="Open Sans" panose="020B0606030504020204"/>
              </a:rPr>
              <a:t> (</a:t>
            </a:r>
            <a:r>
              <a:rPr lang="en-US" sz="1800" dirty="0" err="1">
                <a:solidFill>
                  <a:srgbClr val="333333"/>
                </a:solidFill>
                <a:latin typeface="Open Sans" panose="020B0606030504020204"/>
              </a:rPr>
              <a:t>akustičku</a:t>
            </a:r>
            <a:r>
              <a:rPr lang="en-US" sz="18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800" dirty="0" err="1">
                <a:solidFill>
                  <a:srgbClr val="333333"/>
                </a:solidFill>
                <a:latin typeface="Open Sans" panose="020B0606030504020204"/>
              </a:rPr>
              <a:t>studiju</a:t>
            </a:r>
            <a:r>
              <a:rPr lang="en-US" sz="1800" dirty="0">
                <a:solidFill>
                  <a:srgbClr val="333333"/>
                </a:solidFill>
                <a:latin typeface="Open Sans" panose="020B0606030504020204"/>
              </a:rPr>
              <a:t>) </a:t>
            </a:r>
            <a:r>
              <a:rPr lang="en-US" sz="1800" dirty="0" err="1">
                <a:solidFill>
                  <a:srgbClr val="333333"/>
                </a:solidFill>
                <a:latin typeface="Open Sans" panose="020B0606030504020204"/>
              </a:rPr>
              <a:t>i</a:t>
            </a:r>
            <a:r>
              <a:rPr lang="en-US" sz="18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800" dirty="0" err="1">
                <a:solidFill>
                  <a:srgbClr val="333333"/>
                </a:solidFill>
                <a:latin typeface="Open Sans" panose="020B0606030504020204"/>
              </a:rPr>
              <a:t>stara</a:t>
            </a:r>
            <a:r>
              <a:rPr lang="en-US" sz="1800" dirty="0">
                <a:solidFill>
                  <a:srgbClr val="333333"/>
                </a:solidFill>
                <a:latin typeface="Open Sans" panose="020B0606030504020204"/>
              </a:rPr>
              <a:t> se o </a:t>
            </a:r>
            <a:r>
              <a:rPr lang="en-US" sz="1800" dirty="0" err="1">
                <a:solidFill>
                  <a:srgbClr val="333333"/>
                </a:solidFill>
                <a:latin typeface="Open Sans" panose="020B0606030504020204"/>
              </a:rPr>
              <a:t>održavanju</a:t>
            </a:r>
            <a:r>
              <a:rPr lang="en-US" sz="1800" dirty="0">
                <a:solidFill>
                  <a:srgbClr val="333333"/>
                </a:solidFill>
                <a:latin typeface="Open Sans" panose="020B0606030504020204"/>
              </a:rPr>
              <a:t>, </a:t>
            </a:r>
            <a:r>
              <a:rPr lang="en-US" sz="1800" dirty="0" err="1">
                <a:solidFill>
                  <a:srgbClr val="333333"/>
                </a:solidFill>
                <a:latin typeface="Open Sans" panose="020B0606030504020204"/>
              </a:rPr>
              <a:t>nabavci</a:t>
            </a:r>
            <a:r>
              <a:rPr lang="en-US" sz="18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800" dirty="0" err="1">
                <a:solidFill>
                  <a:srgbClr val="333333"/>
                </a:solidFill>
                <a:latin typeface="Open Sans" panose="020B0606030504020204"/>
              </a:rPr>
              <a:t>i</a:t>
            </a:r>
            <a:r>
              <a:rPr lang="en-US" sz="18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800" dirty="0" err="1">
                <a:solidFill>
                  <a:srgbClr val="333333"/>
                </a:solidFill>
                <a:latin typeface="Open Sans" panose="020B0606030504020204"/>
              </a:rPr>
              <a:t>postavljanju</a:t>
            </a:r>
            <a:r>
              <a:rPr lang="en-US" sz="18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800" dirty="0" err="1">
                <a:solidFill>
                  <a:srgbClr val="333333"/>
                </a:solidFill>
                <a:latin typeface="Open Sans" panose="020B0606030504020204"/>
              </a:rPr>
              <a:t>akustičkih</a:t>
            </a:r>
            <a:r>
              <a:rPr lang="en-US" sz="18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800" dirty="0" err="1">
                <a:solidFill>
                  <a:srgbClr val="333333"/>
                </a:solidFill>
                <a:latin typeface="Open Sans" panose="020B0606030504020204"/>
              </a:rPr>
              <a:t>izvora</a:t>
            </a:r>
            <a:r>
              <a:rPr lang="en-US" sz="1800" dirty="0">
                <a:solidFill>
                  <a:srgbClr val="333333"/>
                </a:solidFill>
                <a:latin typeface="Open Sans" panose="020B0606030504020204"/>
              </a:rPr>
              <a:t> (</a:t>
            </a:r>
            <a:r>
              <a:rPr lang="en-US" sz="1800" dirty="0" err="1">
                <a:solidFill>
                  <a:srgbClr val="333333"/>
                </a:solidFill>
                <a:latin typeface="Open Sans" panose="020B0606030504020204"/>
              </a:rPr>
              <a:t>sirena</a:t>
            </a:r>
            <a:r>
              <a:rPr lang="en-US" sz="1800" dirty="0">
                <a:solidFill>
                  <a:srgbClr val="333333"/>
                </a:solidFill>
                <a:latin typeface="Open Sans" panose="020B0606030504020204"/>
              </a:rPr>
              <a:t>) </a:t>
            </a:r>
            <a:r>
              <a:rPr lang="en-US" sz="1800" dirty="0" err="1">
                <a:solidFill>
                  <a:srgbClr val="333333"/>
                </a:solidFill>
                <a:latin typeface="Open Sans" panose="020B0606030504020204"/>
              </a:rPr>
              <a:t>i</a:t>
            </a:r>
            <a:r>
              <a:rPr lang="en-US" sz="18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800" dirty="0" err="1">
                <a:solidFill>
                  <a:srgbClr val="333333"/>
                </a:solidFill>
                <a:latin typeface="Open Sans" panose="020B0606030504020204"/>
              </a:rPr>
              <a:t>ostale</a:t>
            </a:r>
            <a:r>
              <a:rPr lang="en-US" sz="18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800" dirty="0" err="1">
                <a:solidFill>
                  <a:srgbClr val="333333"/>
                </a:solidFill>
                <a:latin typeface="Open Sans" panose="020B0606030504020204"/>
              </a:rPr>
              <a:t>opreme</a:t>
            </a:r>
            <a:r>
              <a:rPr lang="en-US" sz="1800" dirty="0">
                <a:solidFill>
                  <a:srgbClr val="333333"/>
                </a:solidFill>
                <a:latin typeface="Open Sans" panose="020B0606030504020204"/>
              </a:rPr>
              <a:t> u </a:t>
            </a:r>
            <a:r>
              <a:rPr lang="en-US" sz="1800" dirty="0" err="1">
                <a:solidFill>
                  <a:srgbClr val="333333"/>
                </a:solidFill>
                <a:latin typeface="Open Sans" panose="020B0606030504020204"/>
              </a:rPr>
              <a:t>okviru</a:t>
            </a:r>
            <a:r>
              <a:rPr lang="en-US" sz="18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800" dirty="0" err="1">
                <a:solidFill>
                  <a:srgbClr val="333333"/>
                </a:solidFill>
                <a:latin typeface="Open Sans" panose="020B0606030504020204"/>
              </a:rPr>
              <a:t>jedinstvenog</a:t>
            </a:r>
            <a:r>
              <a:rPr lang="en-US" sz="18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800" dirty="0" err="1">
                <a:solidFill>
                  <a:srgbClr val="333333"/>
                </a:solidFill>
                <a:latin typeface="Open Sans" panose="020B0606030504020204"/>
              </a:rPr>
              <a:t>sistema</a:t>
            </a:r>
            <a:r>
              <a:rPr lang="en-US" sz="1800" dirty="0">
                <a:solidFill>
                  <a:srgbClr val="333333"/>
                </a:solidFill>
                <a:latin typeface="Open Sans" panose="020B0606030504020204"/>
              </a:rPr>
              <a:t> za </a:t>
            </a:r>
            <a:r>
              <a:rPr lang="en-US" sz="1800" dirty="0" err="1">
                <a:solidFill>
                  <a:srgbClr val="333333"/>
                </a:solidFill>
                <a:latin typeface="Open Sans" panose="020B0606030504020204"/>
              </a:rPr>
              <a:t>javno</a:t>
            </a:r>
            <a:r>
              <a:rPr lang="en-US" sz="18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800" dirty="0" err="1">
                <a:solidFill>
                  <a:srgbClr val="333333"/>
                </a:solidFill>
                <a:latin typeface="Open Sans" panose="020B0606030504020204"/>
              </a:rPr>
              <a:t>uzbunjivanje</a:t>
            </a:r>
            <a:r>
              <a:rPr lang="en-US" sz="1800" dirty="0">
                <a:solidFill>
                  <a:srgbClr val="333333"/>
                </a:solidFill>
                <a:latin typeface="Open Sans" panose="020B0606030504020204"/>
              </a:rPr>
              <a:t> u </a:t>
            </a:r>
            <a:r>
              <a:rPr lang="en-US" sz="1800" dirty="0" err="1">
                <a:solidFill>
                  <a:srgbClr val="333333"/>
                </a:solidFill>
                <a:latin typeface="Open Sans" panose="020B0606030504020204"/>
              </a:rPr>
              <a:t>Republici</a:t>
            </a:r>
            <a:r>
              <a:rPr lang="en-US" sz="18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800" dirty="0" err="1">
                <a:solidFill>
                  <a:srgbClr val="333333"/>
                </a:solidFill>
                <a:latin typeface="Open Sans" panose="020B0606030504020204"/>
              </a:rPr>
              <a:t>Srbiji</a:t>
            </a:r>
            <a:r>
              <a:rPr lang="en-US" sz="1800" dirty="0">
                <a:solidFill>
                  <a:srgbClr val="333333"/>
                </a:solidFill>
                <a:latin typeface="Open Sans" panose="020B0606030504020204"/>
              </a:rPr>
              <a:t>;</a:t>
            </a:r>
          </a:p>
          <a:p>
            <a:r>
              <a:rPr lang="en-US" sz="1800" dirty="0">
                <a:solidFill>
                  <a:srgbClr val="333333"/>
                </a:solidFill>
                <a:latin typeface="Open Sans" panose="020B0606030504020204"/>
              </a:rPr>
              <a:t>9) </a:t>
            </a:r>
            <a:r>
              <a:rPr lang="en-US" sz="1800" dirty="0" err="1">
                <a:solidFill>
                  <a:srgbClr val="333333"/>
                </a:solidFill>
                <a:latin typeface="Open Sans" panose="020B0606030504020204"/>
              </a:rPr>
              <a:t>sarađuje</a:t>
            </a:r>
            <a:r>
              <a:rPr lang="en-US" sz="18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800" dirty="0" err="1">
                <a:solidFill>
                  <a:srgbClr val="333333"/>
                </a:solidFill>
                <a:latin typeface="Open Sans" panose="020B0606030504020204"/>
              </a:rPr>
              <a:t>sa</a:t>
            </a:r>
            <a:r>
              <a:rPr lang="en-US" sz="18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800" dirty="0" err="1">
                <a:solidFill>
                  <a:srgbClr val="333333"/>
                </a:solidFill>
                <a:latin typeface="Open Sans" panose="020B0606030504020204"/>
              </a:rPr>
              <a:t>susednim</a:t>
            </a:r>
            <a:r>
              <a:rPr lang="en-US" sz="18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800" dirty="0" err="1">
                <a:solidFill>
                  <a:srgbClr val="333333"/>
                </a:solidFill>
                <a:latin typeface="Open Sans" panose="020B0606030504020204"/>
              </a:rPr>
              <a:t>jedinicama</a:t>
            </a:r>
            <a:r>
              <a:rPr lang="en-US" sz="18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800" dirty="0" err="1">
                <a:solidFill>
                  <a:srgbClr val="333333"/>
                </a:solidFill>
                <a:latin typeface="Open Sans" panose="020B0606030504020204"/>
              </a:rPr>
              <a:t>lokalne</a:t>
            </a:r>
            <a:r>
              <a:rPr lang="en-US" sz="18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800" dirty="0" err="1">
                <a:solidFill>
                  <a:srgbClr val="333333"/>
                </a:solidFill>
                <a:latin typeface="Open Sans" panose="020B0606030504020204"/>
              </a:rPr>
              <a:t>samouprave</a:t>
            </a:r>
            <a:r>
              <a:rPr lang="en-US" sz="1800" dirty="0">
                <a:solidFill>
                  <a:srgbClr val="333333"/>
                </a:solidFill>
                <a:latin typeface="Open Sans" panose="020B0606030504020204"/>
              </a:rPr>
              <a:t> u </a:t>
            </a:r>
            <a:r>
              <a:rPr lang="en-US" sz="1800" dirty="0" err="1">
                <a:solidFill>
                  <a:srgbClr val="333333"/>
                </a:solidFill>
                <a:latin typeface="Open Sans" panose="020B0606030504020204"/>
              </a:rPr>
              <a:t>sprovođenju</a:t>
            </a:r>
            <a:r>
              <a:rPr lang="en-US" sz="18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800" dirty="0" err="1">
                <a:solidFill>
                  <a:srgbClr val="333333"/>
                </a:solidFill>
                <a:latin typeface="Open Sans" panose="020B0606030504020204"/>
              </a:rPr>
              <a:t>mera</a:t>
            </a:r>
            <a:r>
              <a:rPr lang="en-US" sz="18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800" dirty="0" err="1">
                <a:solidFill>
                  <a:srgbClr val="333333"/>
                </a:solidFill>
                <a:latin typeface="Open Sans" panose="020B0606030504020204"/>
              </a:rPr>
              <a:t>i</a:t>
            </a:r>
            <a:r>
              <a:rPr lang="en-US" sz="18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800" dirty="0" err="1">
                <a:solidFill>
                  <a:srgbClr val="333333"/>
                </a:solidFill>
                <a:latin typeface="Open Sans" panose="020B0606030504020204"/>
              </a:rPr>
              <a:t>aktivnosti</a:t>
            </a:r>
            <a:r>
              <a:rPr lang="en-US" sz="1800" dirty="0">
                <a:solidFill>
                  <a:srgbClr val="333333"/>
                </a:solidFill>
                <a:latin typeface="Open Sans" panose="020B0606030504020204"/>
              </a:rPr>
              <a:t> od </a:t>
            </a:r>
            <a:r>
              <a:rPr lang="en-US" sz="1800" dirty="0" err="1">
                <a:solidFill>
                  <a:srgbClr val="333333"/>
                </a:solidFill>
                <a:latin typeface="Open Sans" panose="020B0606030504020204"/>
              </a:rPr>
              <a:t>značaja</a:t>
            </a:r>
            <a:r>
              <a:rPr lang="en-US" sz="1800" dirty="0">
                <a:solidFill>
                  <a:srgbClr val="333333"/>
                </a:solidFill>
                <a:latin typeface="Open Sans" panose="020B0606030504020204"/>
              </a:rPr>
              <a:t> za </a:t>
            </a:r>
            <a:r>
              <a:rPr lang="en-US" sz="1800" dirty="0" err="1">
                <a:solidFill>
                  <a:srgbClr val="333333"/>
                </a:solidFill>
                <a:latin typeface="Open Sans" panose="020B0606030504020204"/>
              </a:rPr>
              <a:t>smanjenje</a:t>
            </a:r>
            <a:r>
              <a:rPr lang="en-US" sz="18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800" dirty="0" err="1">
                <a:solidFill>
                  <a:srgbClr val="333333"/>
                </a:solidFill>
                <a:latin typeface="Open Sans" panose="020B0606030504020204"/>
              </a:rPr>
              <a:t>rizika</a:t>
            </a:r>
            <a:r>
              <a:rPr lang="en-US" sz="1800" dirty="0">
                <a:solidFill>
                  <a:srgbClr val="333333"/>
                </a:solidFill>
                <a:latin typeface="Open Sans" panose="020B0606030504020204"/>
              </a:rPr>
              <a:t> od </a:t>
            </a:r>
            <a:r>
              <a:rPr lang="en-US" sz="1800" dirty="0" err="1">
                <a:solidFill>
                  <a:srgbClr val="333333"/>
                </a:solidFill>
                <a:latin typeface="Open Sans" panose="020B0606030504020204"/>
              </a:rPr>
              <a:t>katastrofa</a:t>
            </a:r>
            <a:r>
              <a:rPr lang="en-US" sz="18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800" dirty="0" err="1">
                <a:solidFill>
                  <a:srgbClr val="333333"/>
                </a:solidFill>
                <a:latin typeface="Open Sans" panose="020B0606030504020204"/>
              </a:rPr>
              <a:t>i</a:t>
            </a:r>
            <a:r>
              <a:rPr lang="en-US" sz="18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800" dirty="0" err="1">
                <a:solidFill>
                  <a:srgbClr val="333333"/>
                </a:solidFill>
                <a:latin typeface="Open Sans" panose="020B0606030504020204"/>
              </a:rPr>
              <a:t>upravljanje</a:t>
            </a:r>
            <a:r>
              <a:rPr lang="en-US" sz="18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800" dirty="0" err="1">
                <a:solidFill>
                  <a:srgbClr val="333333"/>
                </a:solidFill>
                <a:latin typeface="Open Sans" panose="020B0606030504020204"/>
              </a:rPr>
              <a:t>vanrednim</a:t>
            </a:r>
            <a:r>
              <a:rPr lang="en-US" sz="18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800" dirty="0" err="1">
                <a:solidFill>
                  <a:srgbClr val="333333"/>
                </a:solidFill>
                <a:latin typeface="Open Sans" panose="020B0606030504020204"/>
              </a:rPr>
              <a:t>situacijama</a:t>
            </a:r>
            <a:r>
              <a:rPr lang="en-US" sz="1800" dirty="0">
                <a:solidFill>
                  <a:srgbClr val="333333"/>
                </a:solidFill>
                <a:latin typeface="Open Sans" panose="020B0606030504020204"/>
              </a:rPr>
              <a:t>;</a:t>
            </a:r>
          </a:p>
          <a:p>
            <a:r>
              <a:rPr lang="en-US" sz="1800" dirty="0">
                <a:solidFill>
                  <a:srgbClr val="333333"/>
                </a:solidFill>
                <a:latin typeface="Open Sans" panose="020B0606030504020204"/>
              </a:rPr>
              <a:t>10) </a:t>
            </a:r>
            <a:r>
              <a:rPr lang="en-US" sz="1800" dirty="0" err="1">
                <a:solidFill>
                  <a:srgbClr val="333333"/>
                </a:solidFill>
                <a:latin typeface="Open Sans" panose="020B0606030504020204"/>
              </a:rPr>
              <a:t>preduzima</a:t>
            </a:r>
            <a:r>
              <a:rPr lang="en-US" sz="18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800" dirty="0" err="1">
                <a:solidFill>
                  <a:srgbClr val="333333"/>
                </a:solidFill>
                <a:latin typeface="Open Sans" panose="020B0606030504020204"/>
              </a:rPr>
              <a:t>hitne</a:t>
            </a:r>
            <a:r>
              <a:rPr lang="en-US" sz="18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800" dirty="0" err="1">
                <a:solidFill>
                  <a:srgbClr val="333333"/>
                </a:solidFill>
                <a:latin typeface="Open Sans" panose="020B0606030504020204"/>
              </a:rPr>
              <a:t>i</a:t>
            </a:r>
            <a:r>
              <a:rPr lang="en-US" sz="18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800" dirty="0" err="1">
                <a:solidFill>
                  <a:srgbClr val="333333"/>
                </a:solidFill>
                <a:latin typeface="Open Sans" panose="020B0606030504020204"/>
              </a:rPr>
              <a:t>preventivne</a:t>
            </a:r>
            <a:r>
              <a:rPr lang="en-US" sz="1800" dirty="0">
                <a:solidFill>
                  <a:srgbClr val="333333"/>
                </a:solidFill>
                <a:latin typeface="Open Sans" panose="020B0606030504020204"/>
              </a:rPr>
              <a:t> mere u </a:t>
            </a:r>
            <a:r>
              <a:rPr lang="en-US" sz="1800" dirty="0" err="1">
                <a:solidFill>
                  <a:srgbClr val="333333"/>
                </a:solidFill>
                <a:latin typeface="Open Sans" panose="020B0606030504020204"/>
              </a:rPr>
              <a:t>cilju</a:t>
            </a:r>
            <a:r>
              <a:rPr lang="en-US" sz="18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800" dirty="0" err="1">
                <a:solidFill>
                  <a:srgbClr val="333333"/>
                </a:solidFill>
                <a:latin typeface="Open Sans" panose="020B0606030504020204"/>
              </a:rPr>
              <a:t>smanjenja</a:t>
            </a:r>
            <a:r>
              <a:rPr lang="en-US" sz="18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800" dirty="0" err="1">
                <a:solidFill>
                  <a:srgbClr val="333333"/>
                </a:solidFill>
                <a:latin typeface="Open Sans" panose="020B0606030504020204"/>
              </a:rPr>
              <a:t>rizika</a:t>
            </a:r>
            <a:r>
              <a:rPr lang="en-US" sz="1800" dirty="0">
                <a:solidFill>
                  <a:srgbClr val="333333"/>
                </a:solidFill>
                <a:latin typeface="Open Sans" panose="020B0606030504020204"/>
              </a:rPr>
              <a:t> od </a:t>
            </a:r>
            <a:r>
              <a:rPr lang="en-US" sz="1800" dirty="0" err="1">
                <a:solidFill>
                  <a:srgbClr val="333333"/>
                </a:solidFill>
                <a:latin typeface="Open Sans" panose="020B0606030504020204"/>
              </a:rPr>
              <a:t>katastrofa</a:t>
            </a:r>
            <a:r>
              <a:rPr lang="en-US" sz="1800" dirty="0">
                <a:solidFill>
                  <a:srgbClr val="333333"/>
                </a:solidFill>
                <a:latin typeface="Open Sans" panose="020B0606030504020204"/>
              </a:rPr>
              <a:t>;</a:t>
            </a:r>
          </a:p>
          <a:p>
            <a:r>
              <a:rPr lang="en-US" sz="1800" dirty="0">
                <a:solidFill>
                  <a:srgbClr val="333333"/>
                </a:solidFill>
                <a:latin typeface="Open Sans" panose="020B0606030504020204"/>
              </a:rPr>
              <a:t>11) </a:t>
            </a:r>
            <a:r>
              <a:rPr lang="en-US" sz="1800" dirty="0" err="1">
                <a:solidFill>
                  <a:srgbClr val="333333"/>
                </a:solidFill>
                <a:latin typeface="Open Sans" panose="020B0606030504020204"/>
              </a:rPr>
              <a:t>usvaja</a:t>
            </a:r>
            <a:r>
              <a:rPr lang="en-US" sz="18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800" dirty="0" err="1">
                <a:solidFill>
                  <a:srgbClr val="333333"/>
                </a:solidFill>
                <a:latin typeface="Open Sans" panose="020B0606030504020204"/>
              </a:rPr>
              <a:t>godišnji</a:t>
            </a:r>
            <a:r>
              <a:rPr lang="en-US" sz="1800" dirty="0">
                <a:solidFill>
                  <a:srgbClr val="333333"/>
                </a:solidFill>
                <a:latin typeface="Open Sans" panose="020B0606030504020204"/>
              </a:rPr>
              <a:t> plan </a:t>
            </a:r>
            <a:r>
              <a:rPr lang="en-US" sz="1800" dirty="0" err="1">
                <a:solidFill>
                  <a:srgbClr val="333333"/>
                </a:solidFill>
                <a:latin typeface="Open Sans" panose="020B0606030504020204"/>
              </a:rPr>
              <a:t>rada</a:t>
            </a:r>
            <a:r>
              <a:rPr lang="en-US" sz="18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800" dirty="0" err="1">
                <a:solidFill>
                  <a:srgbClr val="333333"/>
                </a:solidFill>
                <a:latin typeface="Open Sans" panose="020B0606030504020204"/>
              </a:rPr>
              <a:t>i</a:t>
            </a:r>
            <a:r>
              <a:rPr lang="en-US" sz="18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800" dirty="0" err="1">
                <a:solidFill>
                  <a:srgbClr val="333333"/>
                </a:solidFill>
                <a:latin typeface="Open Sans" panose="020B0606030504020204"/>
              </a:rPr>
              <a:t>godišnji</a:t>
            </a:r>
            <a:r>
              <a:rPr lang="en-US" sz="18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800" dirty="0" err="1">
                <a:solidFill>
                  <a:srgbClr val="333333"/>
                </a:solidFill>
                <a:latin typeface="Open Sans" panose="020B0606030504020204"/>
              </a:rPr>
              <a:t>izveštaj</a:t>
            </a:r>
            <a:r>
              <a:rPr lang="en-US" sz="1800" dirty="0">
                <a:solidFill>
                  <a:srgbClr val="333333"/>
                </a:solidFill>
                <a:latin typeface="Open Sans" panose="020B0606030504020204"/>
              </a:rPr>
              <a:t> o </a:t>
            </a:r>
            <a:r>
              <a:rPr lang="en-US" sz="1800" dirty="0" err="1">
                <a:solidFill>
                  <a:srgbClr val="333333"/>
                </a:solidFill>
                <a:latin typeface="Open Sans" panose="020B0606030504020204"/>
              </a:rPr>
              <a:t>radu</a:t>
            </a:r>
            <a:r>
              <a:rPr lang="en-US" sz="18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800" dirty="0" err="1">
                <a:solidFill>
                  <a:srgbClr val="333333"/>
                </a:solidFill>
                <a:latin typeface="Open Sans" panose="020B0606030504020204"/>
              </a:rPr>
              <a:t>štaba</a:t>
            </a:r>
            <a:r>
              <a:rPr lang="en-US" sz="1800" dirty="0">
                <a:solidFill>
                  <a:srgbClr val="333333"/>
                </a:solidFill>
                <a:latin typeface="Open Sans" panose="020B0606030504020204"/>
              </a:rPr>
              <a:t> za </a:t>
            </a:r>
            <a:r>
              <a:rPr lang="en-US" sz="1800" dirty="0" err="1">
                <a:solidFill>
                  <a:srgbClr val="333333"/>
                </a:solidFill>
                <a:latin typeface="Open Sans" panose="020B0606030504020204"/>
              </a:rPr>
              <a:t>vanredne</a:t>
            </a:r>
            <a:r>
              <a:rPr lang="en-US" sz="18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800" dirty="0" err="1">
                <a:solidFill>
                  <a:srgbClr val="333333"/>
                </a:solidFill>
                <a:latin typeface="Open Sans" panose="020B0606030504020204"/>
              </a:rPr>
              <a:t>situacije</a:t>
            </a:r>
            <a:r>
              <a:rPr lang="en-US" sz="1800" dirty="0">
                <a:solidFill>
                  <a:srgbClr val="333333"/>
                </a:solidFill>
                <a:latin typeface="Open Sans" panose="020B0606030504020204"/>
              </a:rPr>
              <a:t>;</a:t>
            </a:r>
          </a:p>
          <a:p>
            <a:r>
              <a:rPr lang="en-US" sz="1800" dirty="0">
                <a:solidFill>
                  <a:srgbClr val="333333"/>
                </a:solidFill>
                <a:latin typeface="Open Sans" panose="020B0606030504020204"/>
              </a:rPr>
              <a:t>12) </a:t>
            </a:r>
            <a:r>
              <a:rPr lang="en-US" sz="1800" dirty="0" err="1">
                <a:solidFill>
                  <a:srgbClr val="333333"/>
                </a:solidFill>
                <a:latin typeface="Open Sans" panose="020B0606030504020204"/>
              </a:rPr>
              <a:t>obavljaju</a:t>
            </a:r>
            <a:r>
              <a:rPr lang="en-US" sz="18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800" dirty="0" err="1">
                <a:solidFill>
                  <a:srgbClr val="333333"/>
                </a:solidFill>
                <a:latin typeface="Open Sans" panose="020B0606030504020204"/>
              </a:rPr>
              <a:t>i</a:t>
            </a:r>
            <a:r>
              <a:rPr lang="en-US" sz="18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800" dirty="0" err="1">
                <a:solidFill>
                  <a:srgbClr val="333333"/>
                </a:solidFill>
                <a:latin typeface="Open Sans" panose="020B0606030504020204"/>
              </a:rPr>
              <a:t>druge</a:t>
            </a:r>
            <a:r>
              <a:rPr lang="en-US" sz="18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800" dirty="0" err="1">
                <a:solidFill>
                  <a:srgbClr val="333333"/>
                </a:solidFill>
                <a:latin typeface="Open Sans" panose="020B0606030504020204"/>
              </a:rPr>
              <a:t>poslove</a:t>
            </a:r>
            <a:r>
              <a:rPr lang="en-US" sz="18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800" dirty="0" err="1">
                <a:solidFill>
                  <a:srgbClr val="333333"/>
                </a:solidFill>
                <a:latin typeface="Open Sans" panose="020B0606030504020204"/>
              </a:rPr>
              <a:t>utvrđene</a:t>
            </a:r>
            <a:r>
              <a:rPr lang="en-US" sz="18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800" dirty="0" err="1">
                <a:solidFill>
                  <a:srgbClr val="333333"/>
                </a:solidFill>
                <a:latin typeface="Open Sans" panose="020B0606030504020204"/>
              </a:rPr>
              <a:t>zakonom</a:t>
            </a:r>
            <a:r>
              <a:rPr lang="en-US" sz="1800" dirty="0">
                <a:solidFill>
                  <a:srgbClr val="333333"/>
                </a:solidFill>
                <a:latin typeface="Open Sans" panose="020B0606030504020204"/>
              </a:rPr>
              <a:t>.</a:t>
            </a:r>
          </a:p>
          <a:p>
            <a:pPr marL="0" indent="0" algn="just">
              <a:buNone/>
            </a:pPr>
            <a:r>
              <a:rPr lang="en-US" sz="1800" dirty="0" err="1">
                <a:solidFill>
                  <a:srgbClr val="333333"/>
                </a:solidFill>
                <a:latin typeface="Open Sans" panose="020B0606030504020204"/>
              </a:rPr>
              <a:t>Jedinica</a:t>
            </a:r>
            <a:r>
              <a:rPr lang="en-US" sz="18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800" dirty="0" err="1">
                <a:solidFill>
                  <a:srgbClr val="333333"/>
                </a:solidFill>
                <a:latin typeface="Open Sans" panose="020B0606030504020204"/>
              </a:rPr>
              <a:t>lokalne</a:t>
            </a:r>
            <a:r>
              <a:rPr lang="en-US" sz="18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800" dirty="0" err="1">
                <a:solidFill>
                  <a:srgbClr val="333333"/>
                </a:solidFill>
                <a:latin typeface="Open Sans" panose="020B0606030504020204"/>
              </a:rPr>
              <a:t>samouprave</a:t>
            </a:r>
            <a:r>
              <a:rPr lang="en-US" sz="18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800" dirty="0" err="1">
                <a:solidFill>
                  <a:srgbClr val="333333"/>
                </a:solidFill>
                <a:latin typeface="Open Sans" panose="020B0606030504020204"/>
              </a:rPr>
              <a:t>može</a:t>
            </a:r>
            <a:r>
              <a:rPr lang="en-US" sz="18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800" dirty="0" err="1">
                <a:solidFill>
                  <a:srgbClr val="333333"/>
                </a:solidFill>
                <a:latin typeface="Open Sans" panose="020B0606030504020204"/>
              </a:rPr>
              <a:t>izrađivati</a:t>
            </a:r>
            <a:r>
              <a:rPr lang="en-US" sz="18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800" dirty="0" err="1">
                <a:solidFill>
                  <a:srgbClr val="333333"/>
                </a:solidFill>
                <a:latin typeface="Open Sans" panose="020B0606030504020204"/>
              </a:rPr>
              <a:t>sopstvenu</a:t>
            </a:r>
            <a:r>
              <a:rPr lang="en-US" sz="18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800" dirty="0" err="1">
                <a:solidFill>
                  <a:srgbClr val="333333"/>
                </a:solidFill>
                <a:latin typeface="Open Sans" panose="020B0606030504020204"/>
              </a:rPr>
              <a:t>procenu</a:t>
            </a:r>
            <a:r>
              <a:rPr lang="en-US" sz="18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800" dirty="0" err="1">
                <a:solidFill>
                  <a:srgbClr val="333333"/>
                </a:solidFill>
                <a:latin typeface="Open Sans" panose="020B0606030504020204"/>
              </a:rPr>
              <a:t>rizika</a:t>
            </a:r>
            <a:r>
              <a:rPr lang="en-US" sz="1800" dirty="0">
                <a:solidFill>
                  <a:srgbClr val="333333"/>
                </a:solidFill>
                <a:latin typeface="Open Sans" panose="020B0606030504020204"/>
              </a:rPr>
              <a:t>, plan </a:t>
            </a:r>
            <a:r>
              <a:rPr lang="en-US" sz="1800" dirty="0" err="1">
                <a:solidFill>
                  <a:srgbClr val="333333"/>
                </a:solidFill>
                <a:latin typeface="Open Sans" panose="020B0606030504020204"/>
              </a:rPr>
              <a:t>zaštite</a:t>
            </a:r>
            <a:r>
              <a:rPr lang="en-US" sz="18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800" dirty="0" err="1">
                <a:solidFill>
                  <a:srgbClr val="333333"/>
                </a:solidFill>
                <a:latin typeface="Open Sans" panose="020B0606030504020204"/>
              </a:rPr>
              <a:t>i</a:t>
            </a:r>
            <a:r>
              <a:rPr lang="en-US" sz="18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800" dirty="0" err="1">
                <a:solidFill>
                  <a:srgbClr val="333333"/>
                </a:solidFill>
                <a:latin typeface="Open Sans" panose="020B0606030504020204"/>
              </a:rPr>
              <a:t>spasavanja</a:t>
            </a:r>
            <a:r>
              <a:rPr lang="en-US" sz="18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800" dirty="0" err="1">
                <a:solidFill>
                  <a:srgbClr val="333333"/>
                </a:solidFill>
                <a:latin typeface="Open Sans" panose="020B0606030504020204"/>
              </a:rPr>
              <a:t>i</a:t>
            </a:r>
            <a:r>
              <a:rPr lang="en-US" sz="18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800" dirty="0" err="1">
                <a:solidFill>
                  <a:srgbClr val="333333"/>
                </a:solidFill>
                <a:latin typeface="Open Sans" panose="020B0606030504020204"/>
              </a:rPr>
              <a:t>eksterni</a:t>
            </a:r>
            <a:r>
              <a:rPr lang="en-US" sz="1800" dirty="0">
                <a:solidFill>
                  <a:srgbClr val="333333"/>
                </a:solidFill>
                <a:latin typeface="Open Sans" panose="020B0606030504020204"/>
              </a:rPr>
              <a:t> plan </a:t>
            </a:r>
            <a:r>
              <a:rPr lang="en-US" sz="1800" dirty="0" err="1">
                <a:solidFill>
                  <a:srgbClr val="333333"/>
                </a:solidFill>
                <a:latin typeface="Open Sans" panose="020B0606030504020204"/>
              </a:rPr>
              <a:t>zaštite</a:t>
            </a:r>
            <a:r>
              <a:rPr lang="en-US" sz="1800" dirty="0">
                <a:solidFill>
                  <a:srgbClr val="333333"/>
                </a:solidFill>
                <a:latin typeface="Open Sans" panose="020B0606030504020204"/>
              </a:rPr>
              <a:t> od </a:t>
            </a:r>
            <a:r>
              <a:rPr lang="en-US" sz="1800" dirty="0" err="1">
                <a:solidFill>
                  <a:srgbClr val="333333"/>
                </a:solidFill>
                <a:latin typeface="Open Sans" panose="020B0606030504020204"/>
              </a:rPr>
              <a:t>velikog</a:t>
            </a:r>
            <a:r>
              <a:rPr lang="en-US" sz="18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800" dirty="0" err="1">
                <a:solidFill>
                  <a:srgbClr val="333333"/>
                </a:solidFill>
                <a:latin typeface="Open Sans" panose="020B0606030504020204"/>
              </a:rPr>
              <a:t>udesa</a:t>
            </a:r>
            <a:r>
              <a:rPr lang="en-US" sz="18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800" dirty="0" err="1">
                <a:solidFill>
                  <a:srgbClr val="333333"/>
                </a:solidFill>
                <a:latin typeface="Open Sans" panose="020B0606030504020204"/>
              </a:rPr>
              <a:t>ukoliko</a:t>
            </a:r>
            <a:r>
              <a:rPr lang="en-US" sz="18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800" dirty="0" err="1">
                <a:solidFill>
                  <a:srgbClr val="333333"/>
                </a:solidFill>
                <a:latin typeface="Open Sans" panose="020B0606030504020204"/>
              </a:rPr>
              <a:t>ima</a:t>
            </a:r>
            <a:r>
              <a:rPr lang="en-US" sz="18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800" dirty="0" err="1">
                <a:solidFill>
                  <a:srgbClr val="333333"/>
                </a:solidFill>
                <a:latin typeface="Open Sans" panose="020B0606030504020204"/>
              </a:rPr>
              <a:t>najmanje</a:t>
            </a:r>
            <a:r>
              <a:rPr lang="en-US" sz="18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800" dirty="0" err="1">
                <a:solidFill>
                  <a:srgbClr val="333333"/>
                </a:solidFill>
                <a:latin typeface="Open Sans" panose="020B0606030504020204"/>
              </a:rPr>
              <a:t>jedno</a:t>
            </a:r>
            <a:r>
              <a:rPr lang="en-US" sz="18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800" dirty="0" err="1">
                <a:solidFill>
                  <a:srgbClr val="333333"/>
                </a:solidFill>
                <a:latin typeface="Open Sans" panose="020B0606030504020204"/>
              </a:rPr>
              <a:t>zaposleno</a:t>
            </a:r>
            <a:r>
              <a:rPr lang="en-US" sz="1800" dirty="0">
                <a:solidFill>
                  <a:srgbClr val="333333"/>
                </a:solidFill>
                <a:latin typeface="Open Sans" panose="020B0606030504020204"/>
              </a:rPr>
              <a:t> lice u </a:t>
            </a:r>
            <a:r>
              <a:rPr lang="en-US" sz="1800" dirty="0" err="1">
                <a:solidFill>
                  <a:srgbClr val="333333"/>
                </a:solidFill>
                <a:latin typeface="Open Sans" panose="020B0606030504020204"/>
              </a:rPr>
              <a:t>stalnom</a:t>
            </a:r>
            <a:r>
              <a:rPr lang="en-US" sz="18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800" dirty="0" err="1">
                <a:solidFill>
                  <a:srgbClr val="333333"/>
                </a:solidFill>
                <a:latin typeface="Open Sans" panose="020B0606030504020204"/>
              </a:rPr>
              <a:t>radnom</a:t>
            </a:r>
            <a:r>
              <a:rPr lang="en-US" sz="18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800" dirty="0" err="1">
                <a:solidFill>
                  <a:srgbClr val="333333"/>
                </a:solidFill>
                <a:latin typeface="Open Sans" panose="020B0606030504020204"/>
              </a:rPr>
              <a:t>odnosu</a:t>
            </a:r>
            <a:r>
              <a:rPr lang="en-US" sz="18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800" dirty="0" err="1">
                <a:solidFill>
                  <a:srgbClr val="333333"/>
                </a:solidFill>
                <a:latin typeface="Open Sans" panose="020B0606030504020204"/>
              </a:rPr>
              <a:t>koje</a:t>
            </a:r>
            <a:r>
              <a:rPr lang="en-US" sz="18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800" dirty="0" err="1">
                <a:solidFill>
                  <a:srgbClr val="333333"/>
                </a:solidFill>
                <a:latin typeface="Open Sans" panose="020B0606030504020204"/>
              </a:rPr>
              <a:t>poseduje</a:t>
            </a:r>
            <a:r>
              <a:rPr lang="en-US" sz="18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800" dirty="0" err="1">
                <a:solidFill>
                  <a:srgbClr val="333333"/>
                </a:solidFill>
                <a:latin typeface="Open Sans" panose="020B0606030504020204"/>
              </a:rPr>
              <a:t>licencu</a:t>
            </a:r>
            <a:r>
              <a:rPr lang="en-US" sz="1800" dirty="0">
                <a:solidFill>
                  <a:srgbClr val="333333"/>
                </a:solidFill>
                <a:latin typeface="Open Sans" panose="020B0606030504020204"/>
              </a:rPr>
              <a:t>.</a:t>
            </a:r>
            <a:r>
              <a:rPr lang="sr-Latn-RS" sz="18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800" dirty="0" err="1">
                <a:solidFill>
                  <a:srgbClr val="333333"/>
                </a:solidFill>
                <a:latin typeface="Open Sans" panose="020B0606030504020204"/>
              </a:rPr>
              <a:t>Sva</a:t>
            </a:r>
            <a:r>
              <a:rPr lang="en-US" sz="18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800" dirty="0" err="1">
                <a:solidFill>
                  <a:srgbClr val="333333"/>
                </a:solidFill>
                <a:latin typeface="Open Sans" panose="020B0606030504020204"/>
              </a:rPr>
              <a:t>prava</a:t>
            </a:r>
            <a:r>
              <a:rPr lang="en-US" sz="18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800" dirty="0" err="1">
                <a:solidFill>
                  <a:srgbClr val="333333"/>
                </a:solidFill>
                <a:latin typeface="Open Sans" panose="020B0606030504020204"/>
              </a:rPr>
              <a:t>i</a:t>
            </a:r>
            <a:r>
              <a:rPr lang="en-US" sz="18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800" dirty="0" err="1">
                <a:solidFill>
                  <a:srgbClr val="333333"/>
                </a:solidFill>
                <a:latin typeface="Open Sans" panose="020B0606030504020204"/>
              </a:rPr>
              <a:t>obaveze</a:t>
            </a:r>
            <a:r>
              <a:rPr lang="en-US" sz="18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800" dirty="0" err="1">
                <a:solidFill>
                  <a:srgbClr val="333333"/>
                </a:solidFill>
                <a:latin typeface="Open Sans" panose="020B0606030504020204"/>
              </a:rPr>
              <a:t>predviđene</a:t>
            </a:r>
            <a:r>
              <a:rPr lang="en-US" sz="18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800" dirty="0" err="1">
                <a:solidFill>
                  <a:srgbClr val="333333"/>
                </a:solidFill>
                <a:latin typeface="Open Sans" panose="020B0606030504020204"/>
              </a:rPr>
              <a:t>ovim</a:t>
            </a:r>
            <a:r>
              <a:rPr lang="en-US" sz="18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800" dirty="0" err="1">
                <a:solidFill>
                  <a:srgbClr val="333333"/>
                </a:solidFill>
                <a:latin typeface="Open Sans" panose="020B0606030504020204"/>
              </a:rPr>
              <a:t>zakonom</a:t>
            </a:r>
            <a:r>
              <a:rPr lang="en-US" sz="1800" dirty="0">
                <a:solidFill>
                  <a:srgbClr val="333333"/>
                </a:solidFill>
                <a:latin typeface="Open Sans" panose="020B0606030504020204"/>
              </a:rPr>
              <a:t> za </a:t>
            </a:r>
            <a:r>
              <a:rPr lang="en-US" sz="1800" dirty="0" err="1">
                <a:solidFill>
                  <a:srgbClr val="333333"/>
                </a:solidFill>
                <a:latin typeface="Open Sans" panose="020B0606030504020204"/>
              </a:rPr>
              <a:t>jedinice</a:t>
            </a:r>
            <a:r>
              <a:rPr lang="en-US" sz="18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800" dirty="0" err="1">
                <a:solidFill>
                  <a:srgbClr val="333333"/>
                </a:solidFill>
                <a:latin typeface="Open Sans" panose="020B0606030504020204"/>
              </a:rPr>
              <a:t>lokalne</a:t>
            </a:r>
            <a:r>
              <a:rPr lang="en-US" sz="18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800" dirty="0" err="1">
                <a:solidFill>
                  <a:srgbClr val="333333"/>
                </a:solidFill>
                <a:latin typeface="Open Sans" panose="020B0606030504020204"/>
              </a:rPr>
              <a:t>samouprave</a:t>
            </a:r>
            <a:r>
              <a:rPr lang="en-US" sz="18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800" dirty="0" err="1">
                <a:solidFill>
                  <a:srgbClr val="333333"/>
                </a:solidFill>
                <a:latin typeface="Open Sans" panose="020B0606030504020204"/>
              </a:rPr>
              <a:t>odnose</a:t>
            </a:r>
            <a:r>
              <a:rPr lang="en-US" sz="1800" dirty="0">
                <a:solidFill>
                  <a:srgbClr val="333333"/>
                </a:solidFill>
                <a:latin typeface="Open Sans" panose="020B0606030504020204"/>
              </a:rPr>
              <a:t> se </a:t>
            </a:r>
            <a:r>
              <a:rPr lang="en-US" sz="1800" dirty="0" err="1">
                <a:solidFill>
                  <a:srgbClr val="333333"/>
                </a:solidFill>
                <a:latin typeface="Open Sans" panose="020B0606030504020204"/>
              </a:rPr>
              <a:t>i</a:t>
            </a:r>
            <a:r>
              <a:rPr lang="en-US" sz="18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800" dirty="0" err="1">
                <a:solidFill>
                  <a:srgbClr val="333333"/>
                </a:solidFill>
                <a:latin typeface="Open Sans" panose="020B0606030504020204"/>
              </a:rPr>
              <a:t>na</a:t>
            </a:r>
            <a:r>
              <a:rPr lang="en-US" sz="18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800" dirty="0" err="1">
                <a:solidFill>
                  <a:srgbClr val="333333"/>
                </a:solidFill>
                <a:latin typeface="Open Sans" panose="020B0606030504020204"/>
              </a:rPr>
              <a:t>gradske</a:t>
            </a:r>
            <a:r>
              <a:rPr lang="en-US" sz="18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800" dirty="0" err="1">
                <a:solidFill>
                  <a:srgbClr val="333333"/>
                </a:solidFill>
                <a:latin typeface="Open Sans" panose="020B0606030504020204"/>
              </a:rPr>
              <a:t>opštine</a:t>
            </a:r>
            <a:r>
              <a:rPr lang="en-US" sz="18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800" dirty="0" err="1">
                <a:solidFill>
                  <a:srgbClr val="333333"/>
                </a:solidFill>
                <a:latin typeface="Open Sans" panose="020B0606030504020204"/>
              </a:rPr>
              <a:t>grada</a:t>
            </a:r>
            <a:r>
              <a:rPr lang="en-US" sz="18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800" dirty="0" err="1">
                <a:solidFill>
                  <a:srgbClr val="333333"/>
                </a:solidFill>
                <a:latin typeface="Open Sans" panose="020B0606030504020204"/>
              </a:rPr>
              <a:t>Beograda</a:t>
            </a:r>
            <a:r>
              <a:rPr lang="en-US" sz="1800" dirty="0">
                <a:solidFill>
                  <a:srgbClr val="333333"/>
                </a:solidFill>
                <a:latin typeface="Open Sans" panose="020B0606030504020204"/>
              </a:rPr>
              <a:t>.</a:t>
            </a:r>
            <a:r>
              <a:rPr lang="sr-Latn-RS" sz="18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800" dirty="0" err="1">
                <a:solidFill>
                  <a:srgbClr val="333333"/>
                </a:solidFill>
                <a:latin typeface="Open Sans" panose="020B0606030504020204"/>
              </a:rPr>
              <a:t>Jedinice</a:t>
            </a:r>
            <a:r>
              <a:rPr lang="en-US" sz="18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800" dirty="0" err="1">
                <a:solidFill>
                  <a:srgbClr val="333333"/>
                </a:solidFill>
                <a:latin typeface="Open Sans" panose="020B0606030504020204"/>
              </a:rPr>
              <a:t>lokalne</a:t>
            </a:r>
            <a:r>
              <a:rPr lang="en-US" sz="18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800" dirty="0" err="1">
                <a:solidFill>
                  <a:srgbClr val="333333"/>
                </a:solidFill>
                <a:latin typeface="Open Sans" panose="020B0606030504020204"/>
              </a:rPr>
              <a:t>samouprave</a:t>
            </a:r>
            <a:r>
              <a:rPr lang="en-US" sz="18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800" dirty="0" err="1">
                <a:solidFill>
                  <a:srgbClr val="333333"/>
                </a:solidFill>
                <a:latin typeface="Open Sans" panose="020B0606030504020204"/>
              </a:rPr>
              <a:t>uspostavljaju</a:t>
            </a:r>
            <a:r>
              <a:rPr lang="en-US" sz="18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800" dirty="0" err="1">
                <a:solidFill>
                  <a:srgbClr val="333333"/>
                </a:solidFill>
                <a:latin typeface="Open Sans" panose="020B0606030504020204"/>
              </a:rPr>
              <a:t>oblike</a:t>
            </a:r>
            <a:r>
              <a:rPr lang="en-US" sz="18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800" dirty="0" err="1">
                <a:solidFill>
                  <a:srgbClr val="333333"/>
                </a:solidFill>
                <a:latin typeface="Open Sans" panose="020B0606030504020204"/>
              </a:rPr>
              <a:t>međusobne</a:t>
            </a:r>
            <a:r>
              <a:rPr lang="en-US" sz="18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800" dirty="0" err="1">
                <a:solidFill>
                  <a:srgbClr val="333333"/>
                </a:solidFill>
                <a:latin typeface="Open Sans" panose="020B0606030504020204"/>
              </a:rPr>
              <a:t>saradnje</a:t>
            </a:r>
            <a:r>
              <a:rPr lang="en-US" sz="18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800" dirty="0" err="1">
                <a:solidFill>
                  <a:srgbClr val="333333"/>
                </a:solidFill>
                <a:latin typeface="Open Sans" panose="020B0606030504020204"/>
              </a:rPr>
              <a:t>i</a:t>
            </a:r>
            <a:r>
              <a:rPr lang="en-US" sz="18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800" dirty="0" err="1">
                <a:solidFill>
                  <a:srgbClr val="333333"/>
                </a:solidFill>
                <a:latin typeface="Open Sans" panose="020B0606030504020204"/>
              </a:rPr>
              <a:t>udruživanja</a:t>
            </a:r>
            <a:r>
              <a:rPr lang="en-US" sz="1800" dirty="0">
                <a:solidFill>
                  <a:srgbClr val="333333"/>
                </a:solidFill>
                <a:latin typeface="Open Sans" panose="020B0606030504020204"/>
              </a:rPr>
              <a:t> u </a:t>
            </a:r>
            <a:r>
              <a:rPr lang="en-US" sz="1800" dirty="0" err="1">
                <a:solidFill>
                  <a:srgbClr val="333333"/>
                </a:solidFill>
                <a:latin typeface="Open Sans" panose="020B0606030504020204"/>
              </a:rPr>
              <a:t>cilju</a:t>
            </a:r>
            <a:r>
              <a:rPr lang="en-US" sz="18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800" dirty="0" err="1">
                <a:solidFill>
                  <a:srgbClr val="333333"/>
                </a:solidFill>
                <a:latin typeface="Open Sans" panose="020B0606030504020204"/>
              </a:rPr>
              <a:t>pružanja</a:t>
            </a:r>
            <a:r>
              <a:rPr lang="en-US" sz="18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800" dirty="0" err="1">
                <a:solidFill>
                  <a:srgbClr val="333333"/>
                </a:solidFill>
                <a:latin typeface="Open Sans" panose="020B0606030504020204"/>
              </a:rPr>
              <a:t>pomoći</a:t>
            </a:r>
            <a:r>
              <a:rPr lang="en-US" sz="1800" dirty="0">
                <a:solidFill>
                  <a:srgbClr val="333333"/>
                </a:solidFill>
                <a:latin typeface="Open Sans" panose="020B0606030504020204"/>
              </a:rPr>
              <a:t>, </a:t>
            </a:r>
            <a:r>
              <a:rPr lang="en-US" sz="1800" dirty="0" err="1">
                <a:solidFill>
                  <a:srgbClr val="333333"/>
                </a:solidFill>
                <a:latin typeface="Open Sans" panose="020B0606030504020204"/>
              </a:rPr>
              <a:t>razmene</a:t>
            </a:r>
            <a:r>
              <a:rPr lang="en-US" sz="18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800" dirty="0" err="1">
                <a:solidFill>
                  <a:srgbClr val="333333"/>
                </a:solidFill>
                <a:latin typeface="Open Sans" panose="020B0606030504020204"/>
              </a:rPr>
              <a:t>iskustava</a:t>
            </a:r>
            <a:r>
              <a:rPr lang="en-US" sz="18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800" dirty="0" err="1">
                <a:solidFill>
                  <a:srgbClr val="333333"/>
                </a:solidFill>
                <a:latin typeface="Open Sans" panose="020B0606030504020204"/>
              </a:rPr>
              <a:t>i</a:t>
            </a:r>
            <a:r>
              <a:rPr lang="en-US" sz="18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800" dirty="0" err="1">
                <a:solidFill>
                  <a:srgbClr val="333333"/>
                </a:solidFill>
                <a:latin typeface="Open Sans" panose="020B0606030504020204"/>
              </a:rPr>
              <a:t>zajedničkog</a:t>
            </a:r>
            <a:r>
              <a:rPr lang="en-US" sz="18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800" dirty="0" err="1">
                <a:solidFill>
                  <a:srgbClr val="333333"/>
                </a:solidFill>
                <a:latin typeface="Open Sans" panose="020B0606030504020204"/>
              </a:rPr>
              <a:t>planiranja</a:t>
            </a:r>
            <a:r>
              <a:rPr lang="en-US" sz="18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800" dirty="0" err="1">
                <a:solidFill>
                  <a:srgbClr val="333333"/>
                </a:solidFill>
                <a:latin typeface="Open Sans" panose="020B0606030504020204"/>
              </a:rPr>
              <a:t>i</a:t>
            </a:r>
            <a:r>
              <a:rPr lang="en-US" sz="18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800" dirty="0" err="1">
                <a:solidFill>
                  <a:srgbClr val="333333"/>
                </a:solidFill>
                <a:latin typeface="Open Sans" panose="020B0606030504020204"/>
              </a:rPr>
              <a:t>preduzimanja</a:t>
            </a:r>
            <a:r>
              <a:rPr lang="en-US" sz="18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800" dirty="0" err="1">
                <a:solidFill>
                  <a:srgbClr val="333333"/>
                </a:solidFill>
                <a:latin typeface="Open Sans" panose="020B0606030504020204"/>
              </a:rPr>
              <a:t>mera</a:t>
            </a:r>
            <a:r>
              <a:rPr lang="en-US" sz="18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800" dirty="0" err="1">
                <a:solidFill>
                  <a:srgbClr val="333333"/>
                </a:solidFill>
                <a:latin typeface="Open Sans" panose="020B0606030504020204"/>
              </a:rPr>
              <a:t>i</a:t>
            </a:r>
            <a:r>
              <a:rPr lang="en-US" sz="18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800" dirty="0" err="1">
                <a:solidFill>
                  <a:srgbClr val="333333"/>
                </a:solidFill>
                <a:latin typeface="Open Sans" panose="020B0606030504020204"/>
              </a:rPr>
              <a:t>aktivnosti</a:t>
            </a:r>
            <a:r>
              <a:rPr lang="en-US" sz="18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800" dirty="0" err="1">
                <a:solidFill>
                  <a:srgbClr val="333333"/>
                </a:solidFill>
                <a:latin typeface="Open Sans" panose="020B0606030504020204"/>
              </a:rPr>
              <a:t>iz</a:t>
            </a:r>
            <a:r>
              <a:rPr lang="en-US" sz="18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800" dirty="0" err="1">
                <a:solidFill>
                  <a:srgbClr val="333333"/>
                </a:solidFill>
                <a:latin typeface="Open Sans" panose="020B0606030504020204"/>
              </a:rPr>
              <a:t>okvira</a:t>
            </a:r>
            <a:r>
              <a:rPr lang="en-US" sz="18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800" dirty="0" err="1">
                <a:solidFill>
                  <a:srgbClr val="333333"/>
                </a:solidFill>
                <a:latin typeface="Open Sans" panose="020B0606030504020204"/>
              </a:rPr>
              <a:t>svojih</a:t>
            </a:r>
            <a:r>
              <a:rPr lang="en-US" sz="18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800" dirty="0" err="1">
                <a:solidFill>
                  <a:srgbClr val="333333"/>
                </a:solidFill>
                <a:latin typeface="Open Sans" panose="020B0606030504020204"/>
              </a:rPr>
              <a:t>nadležnosti</a:t>
            </a:r>
            <a:r>
              <a:rPr lang="en-US" sz="18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800" dirty="0" err="1">
                <a:solidFill>
                  <a:srgbClr val="333333"/>
                </a:solidFill>
                <a:latin typeface="Open Sans" panose="020B0606030504020204"/>
              </a:rPr>
              <a:t>utvrđenih</a:t>
            </a:r>
            <a:r>
              <a:rPr lang="en-US" sz="18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800" dirty="0" err="1">
                <a:solidFill>
                  <a:srgbClr val="333333"/>
                </a:solidFill>
                <a:latin typeface="Open Sans" panose="020B0606030504020204"/>
              </a:rPr>
              <a:t>ovim</a:t>
            </a:r>
            <a:r>
              <a:rPr lang="en-US" sz="18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800" dirty="0" err="1">
                <a:solidFill>
                  <a:srgbClr val="333333"/>
                </a:solidFill>
                <a:latin typeface="Open Sans" panose="020B0606030504020204"/>
              </a:rPr>
              <a:t>zakonom</a:t>
            </a:r>
            <a:r>
              <a:rPr lang="en-US" sz="1800" dirty="0">
                <a:solidFill>
                  <a:srgbClr val="333333"/>
                </a:solidFill>
                <a:latin typeface="Open Sans" panose="020B0606030504020204"/>
              </a:rPr>
              <a:t>.</a:t>
            </a:r>
            <a:r>
              <a:rPr lang="sr-Latn-RS" sz="18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800" dirty="0" err="1">
                <a:solidFill>
                  <a:srgbClr val="333333"/>
                </a:solidFill>
                <a:latin typeface="Open Sans" panose="020B0606030504020204"/>
              </a:rPr>
              <a:t>Jedinice</a:t>
            </a:r>
            <a:r>
              <a:rPr lang="en-US" sz="18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800" dirty="0" err="1">
                <a:solidFill>
                  <a:srgbClr val="333333"/>
                </a:solidFill>
                <a:latin typeface="Open Sans" panose="020B0606030504020204"/>
              </a:rPr>
              <a:t>lokalne</a:t>
            </a:r>
            <a:r>
              <a:rPr lang="en-US" sz="18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800" dirty="0" err="1">
                <a:solidFill>
                  <a:srgbClr val="333333"/>
                </a:solidFill>
                <a:latin typeface="Open Sans" panose="020B0606030504020204"/>
              </a:rPr>
              <a:t>samouprave</a:t>
            </a:r>
            <a:r>
              <a:rPr lang="en-US" sz="18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800" dirty="0" err="1">
                <a:solidFill>
                  <a:srgbClr val="333333"/>
                </a:solidFill>
                <a:latin typeface="Open Sans" panose="020B0606030504020204"/>
              </a:rPr>
              <a:t>ostvaruju</a:t>
            </a:r>
            <a:r>
              <a:rPr lang="en-US" sz="18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800" dirty="0" err="1">
                <a:solidFill>
                  <a:srgbClr val="333333"/>
                </a:solidFill>
                <a:latin typeface="Open Sans" panose="020B0606030504020204"/>
              </a:rPr>
              <a:t>saradnju</a:t>
            </a:r>
            <a:r>
              <a:rPr lang="en-US" sz="18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800" dirty="0" err="1">
                <a:solidFill>
                  <a:srgbClr val="333333"/>
                </a:solidFill>
                <a:latin typeface="Open Sans" panose="020B0606030504020204"/>
              </a:rPr>
              <a:t>sa</a:t>
            </a:r>
            <a:r>
              <a:rPr lang="en-US" sz="18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800" dirty="0" err="1">
                <a:solidFill>
                  <a:srgbClr val="333333"/>
                </a:solidFill>
                <a:latin typeface="Open Sans" panose="020B0606030504020204"/>
              </a:rPr>
              <a:t>regijama</a:t>
            </a:r>
            <a:r>
              <a:rPr lang="en-US" sz="18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800" dirty="0" err="1">
                <a:solidFill>
                  <a:srgbClr val="333333"/>
                </a:solidFill>
                <a:latin typeface="Open Sans" panose="020B0606030504020204"/>
              </a:rPr>
              <a:t>i</a:t>
            </a:r>
            <a:r>
              <a:rPr lang="en-US" sz="18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800" dirty="0" err="1">
                <a:solidFill>
                  <a:srgbClr val="333333"/>
                </a:solidFill>
                <a:latin typeface="Open Sans" panose="020B0606030504020204"/>
              </a:rPr>
              <a:t>opštinama</a:t>
            </a:r>
            <a:r>
              <a:rPr lang="en-US" sz="18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800" dirty="0" err="1">
                <a:solidFill>
                  <a:srgbClr val="333333"/>
                </a:solidFill>
                <a:latin typeface="Open Sans" panose="020B0606030504020204"/>
              </a:rPr>
              <a:t>susednih</a:t>
            </a:r>
            <a:r>
              <a:rPr lang="en-US" sz="18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800" dirty="0" err="1">
                <a:solidFill>
                  <a:srgbClr val="333333"/>
                </a:solidFill>
                <a:latin typeface="Open Sans" panose="020B0606030504020204"/>
              </a:rPr>
              <a:t>zemalja</a:t>
            </a:r>
            <a:r>
              <a:rPr lang="en-US" sz="1800" dirty="0">
                <a:solidFill>
                  <a:srgbClr val="333333"/>
                </a:solidFill>
                <a:latin typeface="Open Sans" panose="020B0606030504020204"/>
              </a:rPr>
              <a:t>, u </a:t>
            </a:r>
            <a:r>
              <a:rPr lang="en-US" sz="1800" dirty="0" err="1">
                <a:solidFill>
                  <a:srgbClr val="333333"/>
                </a:solidFill>
                <a:latin typeface="Open Sans" panose="020B0606030504020204"/>
              </a:rPr>
              <a:t>skladu</a:t>
            </a:r>
            <a:r>
              <a:rPr lang="en-US" sz="18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800" dirty="0" err="1">
                <a:solidFill>
                  <a:srgbClr val="333333"/>
                </a:solidFill>
                <a:latin typeface="Open Sans" panose="020B0606030504020204"/>
              </a:rPr>
              <a:t>sa</a:t>
            </a:r>
            <a:r>
              <a:rPr lang="en-US" sz="18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800" dirty="0" err="1">
                <a:solidFill>
                  <a:srgbClr val="333333"/>
                </a:solidFill>
                <a:latin typeface="Open Sans" panose="020B0606030504020204"/>
              </a:rPr>
              <a:t>zakonom</a:t>
            </a:r>
            <a:r>
              <a:rPr lang="en-US" sz="1800" dirty="0">
                <a:solidFill>
                  <a:srgbClr val="333333"/>
                </a:solidFill>
                <a:latin typeface="Open Sans" panose="020B0606030504020204"/>
              </a:rPr>
              <a:t>.</a:t>
            </a:r>
            <a:r>
              <a:rPr lang="sr-Latn-RS" sz="18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800" dirty="0" err="1">
                <a:solidFill>
                  <a:srgbClr val="333333"/>
                </a:solidFill>
                <a:latin typeface="Open Sans" panose="020B0606030504020204"/>
              </a:rPr>
              <a:t>Nadležna</a:t>
            </a:r>
            <a:r>
              <a:rPr lang="en-US" sz="18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800" dirty="0" err="1">
                <a:solidFill>
                  <a:srgbClr val="333333"/>
                </a:solidFill>
                <a:latin typeface="Open Sans" panose="020B0606030504020204"/>
              </a:rPr>
              <a:t>služba</a:t>
            </a:r>
            <a:r>
              <a:rPr lang="en-US" sz="18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800" dirty="0" err="1">
                <a:solidFill>
                  <a:srgbClr val="333333"/>
                </a:solidFill>
                <a:latin typeface="Open Sans" panose="020B0606030504020204"/>
              </a:rPr>
              <a:t>i</a:t>
            </a:r>
            <a:r>
              <a:rPr lang="en-US" sz="18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800" dirty="0" err="1">
                <a:solidFill>
                  <a:srgbClr val="333333"/>
                </a:solidFill>
                <a:latin typeface="Open Sans" panose="020B0606030504020204"/>
              </a:rPr>
              <a:t>drugi</a:t>
            </a:r>
            <a:r>
              <a:rPr lang="en-US" sz="18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800" dirty="0" err="1">
                <a:solidFill>
                  <a:srgbClr val="333333"/>
                </a:solidFill>
                <a:latin typeface="Open Sans" panose="020B0606030504020204"/>
              </a:rPr>
              <a:t>nadležni</a:t>
            </a:r>
            <a:r>
              <a:rPr lang="en-US" sz="18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800" dirty="0" err="1">
                <a:solidFill>
                  <a:srgbClr val="333333"/>
                </a:solidFill>
                <a:latin typeface="Open Sans" panose="020B0606030504020204"/>
              </a:rPr>
              <a:t>državni</a:t>
            </a:r>
            <a:r>
              <a:rPr lang="en-US" sz="18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800" dirty="0" err="1">
                <a:solidFill>
                  <a:srgbClr val="333333"/>
                </a:solidFill>
                <a:latin typeface="Open Sans" panose="020B0606030504020204"/>
              </a:rPr>
              <a:t>i</a:t>
            </a:r>
            <a:r>
              <a:rPr lang="en-US" sz="18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800" dirty="0" err="1">
                <a:solidFill>
                  <a:srgbClr val="333333"/>
                </a:solidFill>
                <a:latin typeface="Open Sans" panose="020B0606030504020204"/>
              </a:rPr>
              <a:t>pokrajinski</a:t>
            </a:r>
            <a:r>
              <a:rPr lang="en-US" sz="18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800" dirty="0" err="1">
                <a:solidFill>
                  <a:srgbClr val="333333"/>
                </a:solidFill>
                <a:latin typeface="Open Sans" panose="020B0606030504020204"/>
              </a:rPr>
              <a:t>organi</a:t>
            </a:r>
            <a:r>
              <a:rPr lang="en-US" sz="18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800" dirty="0" err="1">
                <a:solidFill>
                  <a:srgbClr val="333333"/>
                </a:solidFill>
                <a:latin typeface="Open Sans" panose="020B0606030504020204"/>
              </a:rPr>
              <a:t>dužni</a:t>
            </a:r>
            <a:r>
              <a:rPr lang="en-US" sz="18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800" dirty="0" err="1">
                <a:solidFill>
                  <a:srgbClr val="333333"/>
                </a:solidFill>
                <a:latin typeface="Open Sans" panose="020B0606030504020204"/>
              </a:rPr>
              <a:t>su</a:t>
            </a:r>
            <a:r>
              <a:rPr lang="en-US" sz="1800" dirty="0">
                <a:solidFill>
                  <a:srgbClr val="333333"/>
                </a:solidFill>
                <a:latin typeface="Open Sans" panose="020B0606030504020204"/>
              </a:rPr>
              <a:t> da </a:t>
            </a:r>
            <a:r>
              <a:rPr lang="en-US" sz="1800" dirty="0" err="1">
                <a:solidFill>
                  <a:srgbClr val="333333"/>
                </a:solidFill>
                <a:latin typeface="Open Sans" panose="020B0606030504020204"/>
              </a:rPr>
              <a:t>jedinicama</a:t>
            </a:r>
            <a:r>
              <a:rPr lang="en-US" sz="18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800" dirty="0" err="1">
                <a:solidFill>
                  <a:srgbClr val="333333"/>
                </a:solidFill>
                <a:latin typeface="Open Sans" panose="020B0606030504020204"/>
              </a:rPr>
              <a:t>lokalne</a:t>
            </a:r>
            <a:r>
              <a:rPr lang="en-US" sz="18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800" dirty="0" err="1">
                <a:solidFill>
                  <a:srgbClr val="333333"/>
                </a:solidFill>
                <a:latin typeface="Open Sans" panose="020B0606030504020204"/>
              </a:rPr>
              <a:t>samouprave</a:t>
            </a:r>
            <a:r>
              <a:rPr lang="en-US" sz="18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800" dirty="0" err="1">
                <a:solidFill>
                  <a:srgbClr val="333333"/>
                </a:solidFill>
                <a:latin typeface="Open Sans" panose="020B0606030504020204"/>
              </a:rPr>
              <a:t>pružaju</a:t>
            </a:r>
            <a:r>
              <a:rPr lang="en-US" sz="18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800" dirty="0" err="1">
                <a:solidFill>
                  <a:srgbClr val="333333"/>
                </a:solidFill>
                <a:latin typeface="Open Sans" panose="020B0606030504020204"/>
              </a:rPr>
              <a:t>stručnu</a:t>
            </a:r>
            <a:r>
              <a:rPr lang="en-US" sz="18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800" dirty="0" err="1">
                <a:solidFill>
                  <a:srgbClr val="333333"/>
                </a:solidFill>
                <a:latin typeface="Open Sans" panose="020B0606030504020204"/>
              </a:rPr>
              <a:t>i</a:t>
            </a:r>
            <a:r>
              <a:rPr lang="en-US" sz="18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800" dirty="0" err="1">
                <a:solidFill>
                  <a:srgbClr val="333333"/>
                </a:solidFill>
                <a:latin typeface="Open Sans" panose="020B0606030504020204"/>
              </a:rPr>
              <a:t>drugu</a:t>
            </a:r>
            <a:r>
              <a:rPr lang="en-US" sz="18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800" dirty="0" err="1">
                <a:solidFill>
                  <a:srgbClr val="333333"/>
                </a:solidFill>
                <a:latin typeface="Open Sans" panose="020B0606030504020204"/>
              </a:rPr>
              <a:t>pomoć</a:t>
            </a:r>
            <a:r>
              <a:rPr lang="en-US" sz="18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800" dirty="0" err="1">
                <a:solidFill>
                  <a:srgbClr val="333333"/>
                </a:solidFill>
                <a:latin typeface="Open Sans" panose="020B0606030504020204"/>
              </a:rPr>
              <a:t>i</a:t>
            </a:r>
            <a:r>
              <a:rPr lang="en-US" sz="18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800" dirty="0" err="1">
                <a:solidFill>
                  <a:srgbClr val="333333"/>
                </a:solidFill>
                <a:latin typeface="Open Sans" panose="020B0606030504020204"/>
              </a:rPr>
              <a:t>podršku</a:t>
            </a:r>
            <a:r>
              <a:rPr lang="en-US" sz="1800" dirty="0">
                <a:solidFill>
                  <a:srgbClr val="333333"/>
                </a:solidFill>
                <a:latin typeface="Open Sans" panose="020B0606030504020204"/>
              </a:rPr>
              <a:t> u </a:t>
            </a:r>
            <a:r>
              <a:rPr lang="en-US" sz="1800" dirty="0" err="1">
                <a:solidFill>
                  <a:srgbClr val="333333"/>
                </a:solidFill>
                <a:latin typeface="Open Sans" panose="020B0606030504020204"/>
              </a:rPr>
              <a:t>obavljanju</a:t>
            </a:r>
            <a:r>
              <a:rPr lang="en-US" sz="18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800" dirty="0" err="1">
                <a:solidFill>
                  <a:srgbClr val="333333"/>
                </a:solidFill>
                <a:latin typeface="Open Sans" panose="020B0606030504020204"/>
              </a:rPr>
              <a:t>poslova</a:t>
            </a:r>
            <a:r>
              <a:rPr lang="en-US" sz="18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800" dirty="0" err="1">
                <a:solidFill>
                  <a:srgbClr val="333333"/>
                </a:solidFill>
                <a:latin typeface="Open Sans" panose="020B0606030504020204"/>
              </a:rPr>
              <a:t>utvrđenih</a:t>
            </a:r>
            <a:r>
              <a:rPr lang="en-US" sz="18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800" dirty="0" err="1">
                <a:solidFill>
                  <a:srgbClr val="333333"/>
                </a:solidFill>
                <a:latin typeface="Open Sans" panose="020B0606030504020204"/>
              </a:rPr>
              <a:t>ovim</a:t>
            </a:r>
            <a:r>
              <a:rPr lang="en-US" sz="18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800" dirty="0" err="1">
                <a:solidFill>
                  <a:srgbClr val="333333"/>
                </a:solidFill>
                <a:latin typeface="Open Sans" panose="020B0606030504020204"/>
              </a:rPr>
              <a:t>zakonom</a:t>
            </a:r>
            <a:r>
              <a:rPr lang="en-US" sz="1800" dirty="0">
                <a:solidFill>
                  <a:srgbClr val="333333"/>
                </a:solidFill>
                <a:latin typeface="Open Sans" panose="020B0606030504020204"/>
              </a:rPr>
              <a:t>, u </a:t>
            </a:r>
            <a:r>
              <a:rPr lang="en-US" sz="1800" dirty="0" err="1">
                <a:solidFill>
                  <a:srgbClr val="333333"/>
                </a:solidFill>
                <a:latin typeface="Open Sans" panose="020B0606030504020204"/>
              </a:rPr>
              <a:t>skladu</a:t>
            </a:r>
            <a:r>
              <a:rPr lang="en-US" sz="18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800" dirty="0" err="1">
                <a:solidFill>
                  <a:srgbClr val="333333"/>
                </a:solidFill>
                <a:latin typeface="Open Sans" panose="020B0606030504020204"/>
              </a:rPr>
              <a:t>sa</a:t>
            </a:r>
            <a:r>
              <a:rPr lang="en-US" sz="18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800" dirty="0" err="1">
                <a:solidFill>
                  <a:srgbClr val="333333"/>
                </a:solidFill>
                <a:latin typeface="Open Sans" panose="020B0606030504020204"/>
              </a:rPr>
              <a:t>svojim</a:t>
            </a:r>
            <a:r>
              <a:rPr lang="en-US" sz="18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800" dirty="0" err="1">
                <a:solidFill>
                  <a:srgbClr val="333333"/>
                </a:solidFill>
                <a:latin typeface="Open Sans" panose="020B0606030504020204"/>
              </a:rPr>
              <a:t>nadležnostima</a:t>
            </a:r>
            <a:r>
              <a:rPr lang="en-US" sz="18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800" dirty="0" err="1">
                <a:solidFill>
                  <a:srgbClr val="333333"/>
                </a:solidFill>
                <a:latin typeface="Open Sans" panose="020B0606030504020204"/>
              </a:rPr>
              <a:t>i</a:t>
            </a:r>
            <a:r>
              <a:rPr lang="en-US" sz="18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800" dirty="0" err="1">
                <a:solidFill>
                  <a:srgbClr val="333333"/>
                </a:solidFill>
                <a:latin typeface="Open Sans" panose="020B0606030504020204"/>
              </a:rPr>
              <a:t>mogućnostima</a:t>
            </a:r>
            <a:r>
              <a:rPr lang="en-US" sz="1800" dirty="0">
                <a:solidFill>
                  <a:srgbClr val="333333"/>
                </a:solidFill>
                <a:latin typeface="Open Sans" panose="020B0606030504020204"/>
              </a:rPr>
              <a:t>.</a:t>
            </a:r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A33E968-D764-43E3-8319-976B41C34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B0FF1-44EB-4D02-828A-24AAC8E76A70}" type="datetime1">
              <a:rPr lang="en-US" smtClean="0"/>
              <a:pPr/>
              <a:t>4/24/2023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2648937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6AC65EA-1938-45C5-8ECB-583281508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sz="2800" dirty="0"/>
              <a:t>OBAVEZE GRAĐANA U VS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F14DA80-AD3B-4B48-8E09-CB85620634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sz="1200" b="1" dirty="0" err="1">
                <a:solidFill>
                  <a:srgbClr val="333333"/>
                </a:solidFill>
                <a:latin typeface="Open Sans" panose="020B0606030504020204"/>
              </a:rPr>
              <a:t>Građani</a:t>
            </a:r>
            <a:endParaRPr lang="en-US" sz="1200" b="1" dirty="0">
              <a:solidFill>
                <a:srgbClr val="333333"/>
              </a:solidFill>
              <a:latin typeface="Open Sans" panose="020B0606030504020204"/>
            </a:endParaRPr>
          </a:p>
          <a:p>
            <a:pPr marL="0" indent="0" algn="ctr">
              <a:buNone/>
            </a:pPr>
            <a:r>
              <a:rPr lang="en-US" sz="1200" b="1" dirty="0" err="1">
                <a:solidFill>
                  <a:srgbClr val="333333"/>
                </a:solidFill>
                <a:latin typeface="Open Sans" panose="020B0606030504020204"/>
              </a:rPr>
              <a:t>Član</a:t>
            </a:r>
            <a:r>
              <a:rPr lang="en-US" sz="1200" b="1" dirty="0">
                <a:solidFill>
                  <a:srgbClr val="333333"/>
                </a:solidFill>
                <a:latin typeface="Open Sans" panose="020B0606030504020204"/>
              </a:rPr>
              <a:t> 36</a:t>
            </a:r>
          </a:p>
          <a:p>
            <a:pPr marL="0" indent="0" algn="just">
              <a:buNone/>
            </a:pPr>
            <a:r>
              <a:rPr lang="en-US" sz="1200" dirty="0" err="1">
                <a:solidFill>
                  <a:srgbClr val="333333"/>
                </a:solidFill>
                <a:latin typeface="Open Sans" panose="020B0606030504020204"/>
              </a:rPr>
              <a:t>Građani</a:t>
            </a:r>
            <a:r>
              <a:rPr lang="en-US" sz="12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200" dirty="0" err="1">
                <a:solidFill>
                  <a:srgbClr val="333333"/>
                </a:solidFill>
                <a:latin typeface="Open Sans" panose="020B0606030504020204"/>
              </a:rPr>
              <a:t>imaju</a:t>
            </a:r>
            <a:r>
              <a:rPr lang="en-US" sz="12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200" dirty="0" err="1">
                <a:solidFill>
                  <a:srgbClr val="333333"/>
                </a:solidFill>
                <a:latin typeface="Open Sans" panose="020B0606030504020204"/>
              </a:rPr>
              <a:t>pravo</a:t>
            </a:r>
            <a:r>
              <a:rPr lang="en-US" sz="1200" dirty="0">
                <a:solidFill>
                  <a:srgbClr val="333333"/>
                </a:solidFill>
                <a:latin typeface="Open Sans" panose="020B0606030504020204"/>
              </a:rPr>
              <a:t> da </a:t>
            </a:r>
            <a:r>
              <a:rPr lang="en-US" sz="1200" dirty="0" err="1">
                <a:solidFill>
                  <a:srgbClr val="333333"/>
                </a:solidFill>
                <a:latin typeface="Open Sans" panose="020B0606030504020204"/>
              </a:rPr>
              <a:t>budu</a:t>
            </a:r>
            <a:r>
              <a:rPr lang="en-US" sz="12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200" dirty="0" err="1">
                <a:solidFill>
                  <a:srgbClr val="333333"/>
                </a:solidFill>
                <a:latin typeface="Open Sans" panose="020B0606030504020204"/>
              </a:rPr>
              <a:t>obavešteni</a:t>
            </a:r>
            <a:r>
              <a:rPr lang="en-US" sz="1200" dirty="0">
                <a:solidFill>
                  <a:srgbClr val="333333"/>
                </a:solidFill>
                <a:latin typeface="Open Sans" panose="020B0606030504020204"/>
              </a:rPr>
              <a:t> o </a:t>
            </a:r>
            <a:r>
              <a:rPr lang="en-US" sz="1200" dirty="0" err="1">
                <a:solidFill>
                  <a:srgbClr val="333333"/>
                </a:solidFill>
                <a:latin typeface="Open Sans" panose="020B0606030504020204"/>
              </a:rPr>
              <a:t>rizicima</a:t>
            </a:r>
            <a:r>
              <a:rPr lang="en-US" sz="1200" dirty="0">
                <a:solidFill>
                  <a:srgbClr val="333333"/>
                </a:solidFill>
                <a:latin typeface="Open Sans" panose="020B0606030504020204"/>
              </a:rPr>
              <a:t> od </a:t>
            </a:r>
            <a:r>
              <a:rPr lang="en-US" sz="1200" dirty="0" err="1">
                <a:solidFill>
                  <a:srgbClr val="333333"/>
                </a:solidFill>
                <a:latin typeface="Open Sans" panose="020B0606030504020204"/>
              </a:rPr>
              <a:t>katastrofa</a:t>
            </a:r>
            <a:r>
              <a:rPr lang="en-US" sz="1200" dirty="0">
                <a:solidFill>
                  <a:srgbClr val="333333"/>
                </a:solidFill>
                <a:latin typeface="Open Sans" panose="020B0606030504020204"/>
              </a:rPr>
              <a:t>, </a:t>
            </a:r>
            <a:r>
              <a:rPr lang="en-US" sz="1200" dirty="0" err="1">
                <a:solidFill>
                  <a:srgbClr val="333333"/>
                </a:solidFill>
                <a:latin typeface="Open Sans" panose="020B0606030504020204"/>
              </a:rPr>
              <a:t>merama</a:t>
            </a:r>
            <a:r>
              <a:rPr lang="en-US" sz="12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200" dirty="0" err="1">
                <a:solidFill>
                  <a:srgbClr val="333333"/>
                </a:solidFill>
                <a:latin typeface="Open Sans" panose="020B0606030504020204"/>
              </a:rPr>
              <a:t>i</a:t>
            </a:r>
            <a:r>
              <a:rPr lang="en-US" sz="12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200" dirty="0" err="1">
                <a:solidFill>
                  <a:srgbClr val="333333"/>
                </a:solidFill>
                <a:latin typeface="Open Sans" panose="020B0606030504020204"/>
              </a:rPr>
              <a:t>aktivnostima</a:t>
            </a:r>
            <a:r>
              <a:rPr lang="en-US" sz="12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200" dirty="0" err="1">
                <a:solidFill>
                  <a:srgbClr val="333333"/>
                </a:solidFill>
                <a:latin typeface="Open Sans" panose="020B0606030504020204"/>
              </a:rPr>
              <a:t>koje</a:t>
            </a:r>
            <a:r>
              <a:rPr lang="en-US" sz="1200" dirty="0">
                <a:solidFill>
                  <a:srgbClr val="333333"/>
                </a:solidFill>
                <a:latin typeface="Open Sans" panose="020B0606030504020204"/>
              </a:rPr>
              <a:t> se </a:t>
            </a:r>
            <a:r>
              <a:rPr lang="en-US" sz="1200" dirty="0" err="1">
                <a:solidFill>
                  <a:srgbClr val="333333"/>
                </a:solidFill>
                <a:latin typeface="Open Sans" panose="020B0606030504020204"/>
              </a:rPr>
              <a:t>preduzimaju</a:t>
            </a:r>
            <a:r>
              <a:rPr lang="en-US" sz="12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200" dirty="0" err="1">
                <a:solidFill>
                  <a:srgbClr val="333333"/>
                </a:solidFill>
                <a:latin typeface="Open Sans" panose="020B0606030504020204"/>
              </a:rPr>
              <a:t>radi</a:t>
            </a:r>
            <a:r>
              <a:rPr lang="en-US" sz="12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200" dirty="0" err="1">
                <a:solidFill>
                  <a:srgbClr val="333333"/>
                </a:solidFill>
                <a:latin typeface="Open Sans" panose="020B0606030504020204"/>
              </a:rPr>
              <a:t>njihovog</a:t>
            </a:r>
            <a:r>
              <a:rPr lang="en-US" sz="12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200" dirty="0" err="1">
                <a:solidFill>
                  <a:srgbClr val="333333"/>
                </a:solidFill>
                <a:latin typeface="Open Sans" panose="020B0606030504020204"/>
              </a:rPr>
              <a:t>smanjenja</a:t>
            </a:r>
            <a:r>
              <a:rPr lang="en-US" sz="1200" dirty="0">
                <a:solidFill>
                  <a:srgbClr val="333333"/>
                </a:solidFill>
                <a:latin typeface="Open Sans" panose="020B0606030504020204"/>
              </a:rPr>
              <a:t>, </a:t>
            </a:r>
            <a:r>
              <a:rPr lang="en-US" sz="1200" dirty="0" err="1">
                <a:solidFill>
                  <a:srgbClr val="333333"/>
                </a:solidFill>
                <a:latin typeface="Open Sans" panose="020B0606030504020204"/>
              </a:rPr>
              <a:t>pretnjama</a:t>
            </a:r>
            <a:r>
              <a:rPr lang="en-US" sz="12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200" dirty="0" err="1">
                <a:solidFill>
                  <a:srgbClr val="333333"/>
                </a:solidFill>
                <a:latin typeface="Open Sans" panose="020B0606030504020204"/>
              </a:rPr>
              <a:t>i</a:t>
            </a:r>
            <a:r>
              <a:rPr lang="en-US" sz="12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200" dirty="0" err="1">
                <a:solidFill>
                  <a:srgbClr val="333333"/>
                </a:solidFill>
                <a:latin typeface="Open Sans" panose="020B0606030504020204"/>
              </a:rPr>
              <a:t>mogućim</a:t>
            </a:r>
            <a:r>
              <a:rPr lang="en-US" sz="12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200" dirty="0" err="1">
                <a:solidFill>
                  <a:srgbClr val="333333"/>
                </a:solidFill>
                <a:latin typeface="Open Sans" panose="020B0606030504020204"/>
              </a:rPr>
              <a:t>posledicama</a:t>
            </a:r>
            <a:r>
              <a:rPr lang="en-US" sz="1200" dirty="0">
                <a:solidFill>
                  <a:srgbClr val="333333"/>
                </a:solidFill>
                <a:latin typeface="Open Sans" panose="020B0606030504020204"/>
              </a:rPr>
              <a:t> od </a:t>
            </a:r>
            <a:r>
              <a:rPr lang="en-US" sz="1200" dirty="0" err="1">
                <a:solidFill>
                  <a:srgbClr val="333333"/>
                </a:solidFill>
                <a:latin typeface="Open Sans" panose="020B0606030504020204"/>
              </a:rPr>
              <a:t>katastrofa</a:t>
            </a:r>
            <a:r>
              <a:rPr lang="en-US" sz="1200" dirty="0">
                <a:solidFill>
                  <a:srgbClr val="333333"/>
                </a:solidFill>
                <a:latin typeface="Open Sans" panose="020B0606030504020204"/>
              </a:rPr>
              <a:t>, </a:t>
            </a:r>
            <a:r>
              <a:rPr lang="en-US" sz="1200" dirty="0" err="1">
                <a:solidFill>
                  <a:srgbClr val="333333"/>
                </a:solidFill>
                <a:latin typeface="Open Sans" panose="020B0606030504020204"/>
              </a:rPr>
              <a:t>kao</a:t>
            </a:r>
            <a:r>
              <a:rPr lang="en-US" sz="12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200" dirty="0" err="1">
                <a:solidFill>
                  <a:srgbClr val="333333"/>
                </a:solidFill>
                <a:latin typeface="Open Sans" panose="020B0606030504020204"/>
              </a:rPr>
              <a:t>i</a:t>
            </a:r>
            <a:r>
              <a:rPr lang="en-US" sz="1200" dirty="0">
                <a:solidFill>
                  <a:srgbClr val="333333"/>
                </a:solidFill>
                <a:latin typeface="Open Sans" panose="020B0606030504020204"/>
              </a:rPr>
              <a:t> o </a:t>
            </a:r>
            <a:r>
              <a:rPr lang="en-US" sz="1200" dirty="0" err="1">
                <a:solidFill>
                  <a:srgbClr val="333333"/>
                </a:solidFill>
                <a:latin typeface="Open Sans" panose="020B0606030504020204"/>
              </a:rPr>
              <a:t>svim</a:t>
            </a:r>
            <a:r>
              <a:rPr lang="en-US" sz="12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200" dirty="0" err="1">
                <a:solidFill>
                  <a:srgbClr val="333333"/>
                </a:solidFill>
                <a:latin typeface="Open Sans" panose="020B0606030504020204"/>
              </a:rPr>
              <a:t>neophodnim</a:t>
            </a:r>
            <a:r>
              <a:rPr lang="en-US" sz="12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200" dirty="0" err="1">
                <a:solidFill>
                  <a:srgbClr val="333333"/>
                </a:solidFill>
                <a:latin typeface="Open Sans" panose="020B0606030504020204"/>
              </a:rPr>
              <a:t>informacijama</a:t>
            </a:r>
            <a:r>
              <a:rPr lang="en-US" sz="1200" dirty="0">
                <a:solidFill>
                  <a:srgbClr val="333333"/>
                </a:solidFill>
                <a:latin typeface="Open Sans" panose="020B0606030504020204"/>
              </a:rPr>
              <a:t> od </a:t>
            </a:r>
            <a:r>
              <a:rPr lang="en-US" sz="1200" dirty="0" err="1">
                <a:solidFill>
                  <a:srgbClr val="333333"/>
                </a:solidFill>
                <a:latin typeface="Open Sans" panose="020B0606030504020204"/>
              </a:rPr>
              <a:t>značaja</a:t>
            </a:r>
            <a:r>
              <a:rPr lang="en-US" sz="1200" dirty="0">
                <a:solidFill>
                  <a:srgbClr val="333333"/>
                </a:solidFill>
                <a:latin typeface="Open Sans" panose="020B0606030504020204"/>
              </a:rPr>
              <a:t> za </a:t>
            </a:r>
            <a:r>
              <a:rPr lang="en-US" sz="1200" dirty="0" err="1">
                <a:solidFill>
                  <a:srgbClr val="333333"/>
                </a:solidFill>
                <a:latin typeface="Open Sans" panose="020B0606030504020204"/>
              </a:rPr>
              <a:t>zaštitu</a:t>
            </a:r>
            <a:r>
              <a:rPr lang="en-US" sz="12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200" dirty="0" err="1">
                <a:solidFill>
                  <a:srgbClr val="333333"/>
                </a:solidFill>
                <a:latin typeface="Open Sans" panose="020B0606030504020204"/>
              </a:rPr>
              <a:t>i</a:t>
            </a:r>
            <a:r>
              <a:rPr lang="en-US" sz="12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200" dirty="0" err="1">
                <a:solidFill>
                  <a:srgbClr val="333333"/>
                </a:solidFill>
                <a:latin typeface="Open Sans" panose="020B0606030504020204"/>
              </a:rPr>
              <a:t>spasavanje</a:t>
            </a:r>
            <a:r>
              <a:rPr lang="en-US" sz="1200" dirty="0">
                <a:solidFill>
                  <a:srgbClr val="333333"/>
                </a:solidFill>
                <a:latin typeface="Open Sans" panose="020B0606030504020204"/>
              </a:rPr>
              <a:t>.</a:t>
            </a:r>
            <a:r>
              <a:rPr lang="sr-Latn-RS" sz="12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200" dirty="0" err="1">
                <a:solidFill>
                  <a:srgbClr val="333333"/>
                </a:solidFill>
                <a:latin typeface="Open Sans" panose="020B0606030504020204"/>
              </a:rPr>
              <a:t>Informacije</a:t>
            </a:r>
            <a:r>
              <a:rPr lang="en-US" sz="12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200" dirty="0" err="1">
                <a:solidFill>
                  <a:srgbClr val="333333"/>
                </a:solidFill>
                <a:latin typeface="Open Sans" panose="020B0606030504020204"/>
              </a:rPr>
              <a:t>i</a:t>
            </a:r>
            <a:r>
              <a:rPr lang="en-US" sz="12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200" dirty="0" err="1">
                <a:solidFill>
                  <a:srgbClr val="333333"/>
                </a:solidFill>
                <a:latin typeface="Open Sans" panose="020B0606030504020204"/>
              </a:rPr>
              <a:t>obaveštenja</a:t>
            </a:r>
            <a:r>
              <a:rPr lang="en-US" sz="12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200" dirty="0" err="1">
                <a:solidFill>
                  <a:srgbClr val="333333"/>
                </a:solidFill>
                <a:latin typeface="Open Sans" panose="020B0606030504020204"/>
              </a:rPr>
              <a:t>iz</a:t>
            </a:r>
            <a:r>
              <a:rPr lang="en-US" sz="12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200" dirty="0" err="1">
                <a:solidFill>
                  <a:srgbClr val="333333"/>
                </a:solidFill>
                <a:latin typeface="Open Sans" panose="020B0606030504020204"/>
              </a:rPr>
              <a:t>stava</a:t>
            </a:r>
            <a:r>
              <a:rPr lang="en-US" sz="1200" dirty="0">
                <a:solidFill>
                  <a:srgbClr val="333333"/>
                </a:solidFill>
                <a:latin typeface="Open Sans" panose="020B0606030504020204"/>
              </a:rPr>
              <a:t> 1. </a:t>
            </a:r>
            <a:r>
              <a:rPr lang="en-US" sz="1200" dirty="0" err="1">
                <a:solidFill>
                  <a:srgbClr val="333333"/>
                </a:solidFill>
                <a:latin typeface="Open Sans" panose="020B0606030504020204"/>
              </a:rPr>
              <a:t>ovog</a:t>
            </a:r>
            <a:r>
              <a:rPr lang="en-US" sz="12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200" dirty="0" err="1">
                <a:solidFill>
                  <a:srgbClr val="333333"/>
                </a:solidFill>
                <a:latin typeface="Open Sans" panose="020B0606030504020204"/>
              </a:rPr>
              <a:t>člana</a:t>
            </a:r>
            <a:r>
              <a:rPr lang="en-US" sz="12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200" dirty="0" err="1">
                <a:solidFill>
                  <a:srgbClr val="333333"/>
                </a:solidFill>
                <a:latin typeface="Open Sans" panose="020B0606030504020204"/>
              </a:rPr>
              <a:t>daju</a:t>
            </a:r>
            <a:r>
              <a:rPr lang="en-US" sz="1200" dirty="0">
                <a:solidFill>
                  <a:srgbClr val="333333"/>
                </a:solidFill>
                <a:latin typeface="Open Sans" panose="020B0606030504020204"/>
              </a:rPr>
              <a:t> se u </a:t>
            </a:r>
            <a:r>
              <a:rPr lang="en-US" sz="1200" dirty="0" err="1">
                <a:solidFill>
                  <a:srgbClr val="333333"/>
                </a:solidFill>
                <a:latin typeface="Open Sans" panose="020B0606030504020204"/>
              </a:rPr>
              <a:t>pristupačnom</a:t>
            </a:r>
            <a:r>
              <a:rPr lang="en-US" sz="12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200" dirty="0" err="1">
                <a:solidFill>
                  <a:srgbClr val="333333"/>
                </a:solidFill>
                <a:latin typeface="Open Sans" panose="020B0606030504020204"/>
              </a:rPr>
              <a:t>i</a:t>
            </a:r>
            <a:r>
              <a:rPr lang="en-US" sz="12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200" dirty="0" err="1">
                <a:solidFill>
                  <a:srgbClr val="333333"/>
                </a:solidFill>
                <a:latin typeface="Open Sans" panose="020B0606030504020204"/>
              </a:rPr>
              <a:t>lako</a:t>
            </a:r>
            <a:r>
              <a:rPr lang="en-US" sz="12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200" dirty="0" err="1">
                <a:solidFill>
                  <a:srgbClr val="333333"/>
                </a:solidFill>
                <a:latin typeface="Open Sans" panose="020B0606030504020204"/>
              </a:rPr>
              <a:t>razumljivom</a:t>
            </a:r>
            <a:r>
              <a:rPr lang="en-US" sz="12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200" dirty="0" err="1">
                <a:solidFill>
                  <a:srgbClr val="333333"/>
                </a:solidFill>
                <a:latin typeface="Open Sans" panose="020B0606030504020204"/>
              </a:rPr>
              <a:t>obliku</a:t>
            </a:r>
            <a:r>
              <a:rPr lang="en-US" sz="12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200" dirty="0" err="1">
                <a:solidFill>
                  <a:srgbClr val="333333"/>
                </a:solidFill>
                <a:latin typeface="Open Sans" panose="020B0606030504020204"/>
              </a:rPr>
              <a:t>i</a:t>
            </a:r>
            <a:r>
              <a:rPr lang="en-US" sz="12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200" dirty="0" err="1">
                <a:solidFill>
                  <a:srgbClr val="333333"/>
                </a:solidFill>
                <a:latin typeface="Open Sans" panose="020B0606030504020204"/>
              </a:rPr>
              <a:t>formatima</a:t>
            </a:r>
            <a:r>
              <a:rPr lang="en-US" sz="1200" dirty="0">
                <a:solidFill>
                  <a:srgbClr val="333333"/>
                </a:solidFill>
                <a:latin typeface="Open Sans" panose="020B0606030504020204"/>
              </a:rPr>
              <a:t>, </a:t>
            </a:r>
            <a:r>
              <a:rPr lang="en-US" sz="1200" dirty="0" err="1">
                <a:solidFill>
                  <a:srgbClr val="333333"/>
                </a:solidFill>
                <a:latin typeface="Open Sans" panose="020B0606030504020204"/>
              </a:rPr>
              <a:t>uključujući</a:t>
            </a:r>
            <a:r>
              <a:rPr lang="en-US" sz="12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200" dirty="0" err="1">
                <a:solidFill>
                  <a:srgbClr val="333333"/>
                </a:solidFill>
                <a:latin typeface="Open Sans" panose="020B0606030504020204"/>
              </a:rPr>
              <a:t>na</a:t>
            </a:r>
            <a:r>
              <a:rPr lang="en-US" sz="12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200" dirty="0" err="1">
                <a:solidFill>
                  <a:srgbClr val="333333"/>
                </a:solidFill>
                <a:latin typeface="Open Sans" panose="020B0606030504020204"/>
              </a:rPr>
              <a:t>znakovnom</a:t>
            </a:r>
            <a:r>
              <a:rPr lang="en-US" sz="12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200" dirty="0" err="1">
                <a:solidFill>
                  <a:srgbClr val="333333"/>
                </a:solidFill>
                <a:latin typeface="Open Sans" panose="020B0606030504020204"/>
              </a:rPr>
              <a:t>jeziku</a:t>
            </a:r>
            <a:r>
              <a:rPr lang="en-US" sz="12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200" dirty="0" err="1">
                <a:solidFill>
                  <a:srgbClr val="333333"/>
                </a:solidFill>
                <a:latin typeface="Open Sans" panose="020B0606030504020204"/>
              </a:rPr>
              <a:t>i</a:t>
            </a:r>
            <a:r>
              <a:rPr lang="en-US" sz="12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200" dirty="0" err="1">
                <a:solidFill>
                  <a:srgbClr val="333333"/>
                </a:solidFill>
                <a:latin typeface="Open Sans" panose="020B0606030504020204"/>
              </a:rPr>
              <a:t>Brajevom</a:t>
            </a:r>
            <a:r>
              <a:rPr lang="en-US" sz="12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200" dirty="0" err="1">
                <a:solidFill>
                  <a:srgbClr val="333333"/>
                </a:solidFill>
                <a:latin typeface="Open Sans" panose="020B0606030504020204"/>
              </a:rPr>
              <a:t>pismu</a:t>
            </a:r>
            <a:r>
              <a:rPr lang="en-US" sz="1200" dirty="0">
                <a:solidFill>
                  <a:srgbClr val="333333"/>
                </a:solidFill>
                <a:latin typeface="Open Sans" panose="020B0606030504020204"/>
              </a:rPr>
              <a:t>.</a:t>
            </a:r>
            <a:r>
              <a:rPr lang="sr-Latn-RS" sz="12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200" dirty="0" err="1">
                <a:solidFill>
                  <a:srgbClr val="333333"/>
                </a:solidFill>
                <a:latin typeface="Open Sans" panose="020B0606030504020204"/>
              </a:rPr>
              <a:t>Radi</a:t>
            </a:r>
            <a:r>
              <a:rPr lang="en-US" sz="12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200" dirty="0" err="1">
                <a:solidFill>
                  <a:srgbClr val="333333"/>
                </a:solidFill>
                <a:latin typeface="Open Sans" panose="020B0606030504020204"/>
              </a:rPr>
              <a:t>sticanja</a:t>
            </a:r>
            <a:r>
              <a:rPr lang="en-US" sz="12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200" dirty="0" err="1">
                <a:solidFill>
                  <a:srgbClr val="333333"/>
                </a:solidFill>
                <a:latin typeface="Open Sans" panose="020B0606030504020204"/>
              </a:rPr>
              <a:t>potrebnih</a:t>
            </a:r>
            <a:r>
              <a:rPr lang="en-US" sz="12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200" dirty="0" err="1">
                <a:solidFill>
                  <a:srgbClr val="333333"/>
                </a:solidFill>
                <a:latin typeface="Open Sans" panose="020B0606030504020204"/>
              </a:rPr>
              <a:t>znanja</a:t>
            </a:r>
            <a:r>
              <a:rPr lang="en-US" sz="12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200" dirty="0" err="1">
                <a:solidFill>
                  <a:srgbClr val="333333"/>
                </a:solidFill>
                <a:latin typeface="Open Sans" panose="020B0606030504020204"/>
              </a:rPr>
              <a:t>iz</a:t>
            </a:r>
            <a:r>
              <a:rPr lang="en-US" sz="12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200" dirty="0" err="1">
                <a:solidFill>
                  <a:srgbClr val="333333"/>
                </a:solidFill>
                <a:latin typeface="Open Sans" panose="020B0606030504020204"/>
              </a:rPr>
              <a:t>oblasti</a:t>
            </a:r>
            <a:r>
              <a:rPr lang="en-US" sz="12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200" dirty="0" err="1">
                <a:solidFill>
                  <a:srgbClr val="333333"/>
                </a:solidFill>
                <a:latin typeface="Open Sans" panose="020B0606030504020204"/>
              </a:rPr>
              <a:t>smanjenja</a:t>
            </a:r>
            <a:r>
              <a:rPr lang="en-US" sz="12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200" dirty="0" err="1">
                <a:solidFill>
                  <a:srgbClr val="333333"/>
                </a:solidFill>
                <a:latin typeface="Open Sans" panose="020B0606030504020204"/>
              </a:rPr>
              <a:t>rizika</a:t>
            </a:r>
            <a:r>
              <a:rPr lang="en-US" sz="1200" dirty="0">
                <a:solidFill>
                  <a:srgbClr val="333333"/>
                </a:solidFill>
                <a:latin typeface="Open Sans" panose="020B0606030504020204"/>
              </a:rPr>
              <a:t> od </a:t>
            </a:r>
            <a:r>
              <a:rPr lang="en-US" sz="1200" dirty="0" err="1">
                <a:solidFill>
                  <a:srgbClr val="333333"/>
                </a:solidFill>
                <a:latin typeface="Open Sans" panose="020B0606030504020204"/>
              </a:rPr>
              <a:t>katastrofa</a:t>
            </a:r>
            <a:r>
              <a:rPr lang="en-US" sz="12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200" dirty="0" err="1">
                <a:solidFill>
                  <a:srgbClr val="333333"/>
                </a:solidFill>
                <a:latin typeface="Open Sans" panose="020B0606030504020204"/>
              </a:rPr>
              <a:t>i</a:t>
            </a:r>
            <a:r>
              <a:rPr lang="en-US" sz="12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200" dirty="0" err="1">
                <a:solidFill>
                  <a:srgbClr val="333333"/>
                </a:solidFill>
                <a:latin typeface="Open Sans" panose="020B0606030504020204"/>
              </a:rPr>
              <a:t>upravljanja</a:t>
            </a:r>
            <a:r>
              <a:rPr lang="en-US" sz="12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200" dirty="0" err="1">
                <a:solidFill>
                  <a:srgbClr val="333333"/>
                </a:solidFill>
                <a:latin typeface="Open Sans" panose="020B0606030504020204"/>
              </a:rPr>
              <a:t>vanrednim</a:t>
            </a:r>
            <a:r>
              <a:rPr lang="en-US" sz="12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200" dirty="0" err="1">
                <a:solidFill>
                  <a:srgbClr val="333333"/>
                </a:solidFill>
                <a:latin typeface="Open Sans" panose="020B0606030504020204"/>
              </a:rPr>
              <a:t>situacijama</a:t>
            </a:r>
            <a:r>
              <a:rPr lang="en-US" sz="1200" dirty="0">
                <a:solidFill>
                  <a:srgbClr val="333333"/>
                </a:solidFill>
                <a:latin typeface="Open Sans" panose="020B0606030504020204"/>
              </a:rPr>
              <a:t>, </a:t>
            </a:r>
            <a:r>
              <a:rPr lang="en-US" sz="1200" dirty="0" err="1">
                <a:solidFill>
                  <a:srgbClr val="333333"/>
                </a:solidFill>
                <a:latin typeface="Open Sans" panose="020B0606030504020204"/>
              </a:rPr>
              <a:t>građani</a:t>
            </a:r>
            <a:r>
              <a:rPr lang="en-US" sz="1200" dirty="0">
                <a:solidFill>
                  <a:srgbClr val="333333"/>
                </a:solidFill>
                <a:latin typeface="Open Sans" panose="020B0606030504020204"/>
              </a:rPr>
              <a:t> se </a:t>
            </a:r>
            <a:r>
              <a:rPr lang="en-US" sz="1200" dirty="0" err="1">
                <a:solidFill>
                  <a:srgbClr val="333333"/>
                </a:solidFill>
                <a:latin typeface="Open Sans" panose="020B0606030504020204"/>
              </a:rPr>
              <a:t>obučavaju</a:t>
            </a:r>
            <a:r>
              <a:rPr lang="en-US" sz="12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200" dirty="0" err="1">
                <a:solidFill>
                  <a:srgbClr val="333333"/>
                </a:solidFill>
                <a:latin typeface="Open Sans" panose="020B0606030504020204"/>
              </a:rPr>
              <a:t>i</a:t>
            </a:r>
            <a:r>
              <a:rPr lang="en-US" sz="12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200" dirty="0" err="1">
                <a:solidFill>
                  <a:srgbClr val="333333"/>
                </a:solidFill>
                <a:latin typeface="Open Sans" panose="020B0606030504020204"/>
              </a:rPr>
              <a:t>osposobljavaju</a:t>
            </a:r>
            <a:r>
              <a:rPr lang="en-US" sz="1200" dirty="0">
                <a:solidFill>
                  <a:srgbClr val="333333"/>
                </a:solidFill>
                <a:latin typeface="Open Sans" panose="020B0606030504020204"/>
              </a:rPr>
              <a:t> u </a:t>
            </a:r>
            <a:r>
              <a:rPr lang="en-US" sz="1200" dirty="0" err="1">
                <a:solidFill>
                  <a:srgbClr val="333333"/>
                </a:solidFill>
                <a:latin typeface="Open Sans" panose="020B0606030504020204"/>
              </a:rPr>
              <a:t>okviru</a:t>
            </a:r>
            <a:r>
              <a:rPr lang="en-US" sz="12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200" dirty="0" err="1">
                <a:solidFill>
                  <a:srgbClr val="333333"/>
                </a:solidFill>
                <a:latin typeface="Open Sans" panose="020B0606030504020204"/>
              </a:rPr>
              <a:t>osnovnog</a:t>
            </a:r>
            <a:r>
              <a:rPr lang="en-US" sz="12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200" dirty="0" err="1">
                <a:solidFill>
                  <a:srgbClr val="333333"/>
                </a:solidFill>
                <a:latin typeface="Open Sans" panose="020B0606030504020204"/>
              </a:rPr>
              <a:t>i</a:t>
            </a:r>
            <a:r>
              <a:rPr lang="en-US" sz="12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200" dirty="0" err="1">
                <a:solidFill>
                  <a:srgbClr val="333333"/>
                </a:solidFill>
                <a:latin typeface="Open Sans" panose="020B0606030504020204"/>
              </a:rPr>
              <a:t>srednjeg</a:t>
            </a:r>
            <a:r>
              <a:rPr lang="en-US" sz="12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200" dirty="0" err="1">
                <a:solidFill>
                  <a:srgbClr val="333333"/>
                </a:solidFill>
                <a:latin typeface="Open Sans" panose="020B0606030504020204"/>
              </a:rPr>
              <a:t>obrazovanja</a:t>
            </a:r>
            <a:r>
              <a:rPr lang="en-US" sz="1200" dirty="0">
                <a:solidFill>
                  <a:srgbClr val="333333"/>
                </a:solidFill>
                <a:latin typeface="Open Sans" panose="020B0606030504020204"/>
              </a:rPr>
              <a:t>, u </a:t>
            </a:r>
            <a:r>
              <a:rPr lang="en-US" sz="1200" dirty="0" err="1">
                <a:solidFill>
                  <a:srgbClr val="333333"/>
                </a:solidFill>
                <a:latin typeface="Open Sans" panose="020B0606030504020204"/>
              </a:rPr>
              <a:t>skladu</a:t>
            </a:r>
            <a:r>
              <a:rPr lang="en-US" sz="12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200" dirty="0" err="1">
                <a:solidFill>
                  <a:srgbClr val="333333"/>
                </a:solidFill>
                <a:latin typeface="Open Sans" panose="020B0606030504020204"/>
              </a:rPr>
              <a:t>sa</a:t>
            </a:r>
            <a:r>
              <a:rPr lang="en-US" sz="12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200" dirty="0" err="1">
                <a:solidFill>
                  <a:srgbClr val="333333"/>
                </a:solidFill>
                <a:latin typeface="Open Sans" panose="020B0606030504020204"/>
              </a:rPr>
              <a:t>posebnim</a:t>
            </a:r>
            <a:r>
              <a:rPr lang="en-US" sz="12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200" dirty="0" err="1">
                <a:solidFill>
                  <a:srgbClr val="333333"/>
                </a:solidFill>
                <a:latin typeface="Open Sans" panose="020B0606030504020204"/>
              </a:rPr>
              <a:t>zakonom</a:t>
            </a:r>
            <a:r>
              <a:rPr lang="en-US" sz="12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200" dirty="0" err="1">
                <a:solidFill>
                  <a:srgbClr val="333333"/>
                </a:solidFill>
                <a:latin typeface="Open Sans" panose="020B0606030504020204"/>
              </a:rPr>
              <a:t>i</a:t>
            </a:r>
            <a:r>
              <a:rPr lang="en-US" sz="12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200" dirty="0" err="1">
                <a:solidFill>
                  <a:srgbClr val="333333"/>
                </a:solidFill>
                <a:latin typeface="Open Sans" panose="020B0606030504020204"/>
              </a:rPr>
              <a:t>odgovarajućim</a:t>
            </a:r>
            <a:r>
              <a:rPr lang="en-US" sz="12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200" dirty="0" err="1">
                <a:solidFill>
                  <a:srgbClr val="333333"/>
                </a:solidFill>
                <a:latin typeface="Open Sans" panose="020B0606030504020204"/>
              </a:rPr>
              <a:t>programom</a:t>
            </a:r>
            <a:r>
              <a:rPr lang="en-US" sz="1200" dirty="0">
                <a:solidFill>
                  <a:srgbClr val="333333"/>
                </a:solidFill>
                <a:latin typeface="Open Sans" panose="020B0606030504020204"/>
              </a:rPr>
              <a:t>.</a:t>
            </a:r>
            <a:r>
              <a:rPr lang="sr-Latn-RS" sz="12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200" dirty="0" err="1">
                <a:solidFill>
                  <a:srgbClr val="333333"/>
                </a:solidFill>
                <a:latin typeface="Open Sans" panose="020B0606030504020204"/>
              </a:rPr>
              <a:t>Građani</a:t>
            </a:r>
            <a:r>
              <a:rPr lang="en-US" sz="12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200" dirty="0" err="1">
                <a:solidFill>
                  <a:srgbClr val="333333"/>
                </a:solidFill>
                <a:latin typeface="Open Sans" panose="020B0606030504020204"/>
              </a:rPr>
              <a:t>koji</a:t>
            </a:r>
            <a:r>
              <a:rPr lang="en-US" sz="12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200" dirty="0" err="1">
                <a:solidFill>
                  <a:srgbClr val="333333"/>
                </a:solidFill>
                <a:latin typeface="Open Sans" panose="020B0606030504020204"/>
              </a:rPr>
              <a:t>nisu</a:t>
            </a:r>
            <a:r>
              <a:rPr lang="en-US" sz="12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200" dirty="0" err="1">
                <a:solidFill>
                  <a:srgbClr val="333333"/>
                </a:solidFill>
                <a:latin typeface="Open Sans" panose="020B0606030504020204"/>
              </a:rPr>
              <a:t>obuhvaćeni</a:t>
            </a:r>
            <a:r>
              <a:rPr lang="en-US" sz="12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200" dirty="0" err="1">
                <a:solidFill>
                  <a:srgbClr val="333333"/>
                </a:solidFill>
                <a:latin typeface="Open Sans" panose="020B0606030504020204"/>
              </a:rPr>
              <a:t>osposobljavanjem</a:t>
            </a:r>
            <a:r>
              <a:rPr lang="en-US" sz="1200" dirty="0">
                <a:solidFill>
                  <a:srgbClr val="333333"/>
                </a:solidFill>
                <a:latin typeface="Open Sans" panose="020B0606030504020204"/>
              </a:rPr>
              <a:t> u </a:t>
            </a:r>
            <a:r>
              <a:rPr lang="en-US" sz="1200" dirty="0" err="1">
                <a:solidFill>
                  <a:srgbClr val="333333"/>
                </a:solidFill>
                <a:latin typeface="Open Sans" panose="020B0606030504020204"/>
              </a:rPr>
              <a:t>okviru</a:t>
            </a:r>
            <a:r>
              <a:rPr lang="en-US" sz="12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200" dirty="0" err="1">
                <a:solidFill>
                  <a:srgbClr val="333333"/>
                </a:solidFill>
                <a:latin typeface="Open Sans" panose="020B0606030504020204"/>
              </a:rPr>
              <a:t>osnovnog</a:t>
            </a:r>
            <a:r>
              <a:rPr lang="en-US" sz="12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200" dirty="0" err="1">
                <a:solidFill>
                  <a:srgbClr val="333333"/>
                </a:solidFill>
                <a:latin typeface="Open Sans" panose="020B0606030504020204"/>
              </a:rPr>
              <a:t>i</a:t>
            </a:r>
            <a:r>
              <a:rPr lang="en-US" sz="12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200" dirty="0" err="1">
                <a:solidFill>
                  <a:srgbClr val="333333"/>
                </a:solidFill>
                <a:latin typeface="Open Sans" panose="020B0606030504020204"/>
              </a:rPr>
              <a:t>srednjeg</a:t>
            </a:r>
            <a:r>
              <a:rPr lang="en-US" sz="12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200" dirty="0" err="1">
                <a:solidFill>
                  <a:srgbClr val="333333"/>
                </a:solidFill>
                <a:latin typeface="Open Sans" panose="020B0606030504020204"/>
              </a:rPr>
              <a:t>obrazovanja</a:t>
            </a:r>
            <a:r>
              <a:rPr lang="en-US" sz="1200" dirty="0">
                <a:solidFill>
                  <a:srgbClr val="333333"/>
                </a:solidFill>
                <a:latin typeface="Open Sans" panose="020B0606030504020204"/>
              </a:rPr>
              <a:t>, </a:t>
            </a:r>
            <a:r>
              <a:rPr lang="en-US" sz="1200" dirty="0" err="1">
                <a:solidFill>
                  <a:srgbClr val="333333"/>
                </a:solidFill>
                <a:latin typeface="Open Sans" panose="020B0606030504020204"/>
              </a:rPr>
              <a:t>mogu</a:t>
            </a:r>
            <a:r>
              <a:rPr lang="en-US" sz="12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200" dirty="0" err="1">
                <a:solidFill>
                  <a:srgbClr val="333333"/>
                </a:solidFill>
                <a:latin typeface="Open Sans" panose="020B0606030504020204"/>
              </a:rPr>
              <a:t>sticati</a:t>
            </a:r>
            <a:r>
              <a:rPr lang="en-US" sz="12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200" dirty="0" err="1">
                <a:solidFill>
                  <a:srgbClr val="333333"/>
                </a:solidFill>
                <a:latin typeface="Open Sans" panose="020B0606030504020204"/>
              </a:rPr>
              <a:t>osnovna</a:t>
            </a:r>
            <a:r>
              <a:rPr lang="en-US" sz="12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200" dirty="0" err="1">
                <a:solidFill>
                  <a:srgbClr val="333333"/>
                </a:solidFill>
                <a:latin typeface="Open Sans" panose="020B0606030504020204"/>
              </a:rPr>
              <a:t>znanja</a:t>
            </a:r>
            <a:r>
              <a:rPr lang="en-US" sz="12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200" dirty="0" err="1">
                <a:solidFill>
                  <a:srgbClr val="333333"/>
                </a:solidFill>
                <a:latin typeface="Open Sans" panose="020B0606030504020204"/>
              </a:rPr>
              <a:t>iz</a:t>
            </a:r>
            <a:r>
              <a:rPr lang="en-US" sz="12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200" dirty="0" err="1">
                <a:solidFill>
                  <a:srgbClr val="333333"/>
                </a:solidFill>
                <a:latin typeface="Open Sans" panose="020B0606030504020204"/>
              </a:rPr>
              <a:t>oblasti</a:t>
            </a:r>
            <a:r>
              <a:rPr lang="en-US" sz="12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200" dirty="0" err="1">
                <a:solidFill>
                  <a:srgbClr val="333333"/>
                </a:solidFill>
                <a:latin typeface="Open Sans" panose="020B0606030504020204"/>
              </a:rPr>
              <a:t>smanjivanja</a:t>
            </a:r>
            <a:r>
              <a:rPr lang="en-US" sz="12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200" dirty="0" err="1">
                <a:solidFill>
                  <a:srgbClr val="333333"/>
                </a:solidFill>
                <a:latin typeface="Open Sans" panose="020B0606030504020204"/>
              </a:rPr>
              <a:t>rizika</a:t>
            </a:r>
            <a:r>
              <a:rPr lang="en-US" sz="1200" dirty="0">
                <a:solidFill>
                  <a:srgbClr val="333333"/>
                </a:solidFill>
                <a:latin typeface="Open Sans" panose="020B0606030504020204"/>
              </a:rPr>
              <a:t> od </a:t>
            </a:r>
            <a:r>
              <a:rPr lang="en-US" sz="1200" dirty="0" err="1">
                <a:solidFill>
                  <a:srgbClr val="333333"/>
                </a:solidFill>
                <a:latin typeface="Open Sans" panose="020B0606030504020204"/>
              </a:rPr>
              <a:t>katastrofa</a:t>
            </a:r>
            <a:r>
              <a:rPr lang="en-US" sz="12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200" dirty="0" err="1">
                <a:solidFill>
                  <a:srgbClr val="333333"/>
                </a:solidFill>
                <a:latin typeface="Open Sans" panose="020B0606030504020204"/>
              </a:rPr>
              <a:t>i</a:t>
            </a:r>
            <a:r>
              <a:rPr lang="en-US" sz="12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200" dirty="0" err="1">
                <a:solidFill>
                  <a:srgbClr val="333333"/>
                </a:solidFill>
                <a:latin typeface="Open Sans" panose="020B0606030504020204"/>
              </a:rPr>
              <a:t>upravljanja</a:t>
            </a:r>
            <a:r>
              <a:rPr lang="en-US" sz="12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200" dirty="0" err="1">
                <a:solidFill>
                  <a:srgbClr val="333333"/>
                </a:solidFill>
                <a:latin typeface="Open Sans" panose="020B0606030504020204"/>
              </a:rPr>
              <a:t>vanrednim</a:t>
            </a:r>
            <a:r>
              <a:rPr lang="en-US" sz="12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200" dirty="0" err="1">
                <a:solidFill>
                  <a:srgbClr val="333333"/>
                </a:solidFill>
                <a:latin typeface="Open Sans" panose="020B0606030504020204"/>
              </a:rPr>
              <a:t>situacijama</a:t>
            </a:r>
            <a:r>
              <a:rPr lang="en-US" sz="1200" dirty="0">
                <a:solidFill>
                  <a:srgbClr val="333333"/>
                </a:solidFill>
                <a:latin typeface="Open Sans" panose="020B0606030504020204"/>
              </a:rPr>
              <a:t> u </a:t>
            </a:r>
            <a:r>
              <a:rPr lang="en-US" sz="1200" dirty="0" err="1">
                <a:solidFill>
                  <a:srgbClr val="333333"/>
                </a:solidFill>
                <a:latin typeface="Open Sans" panose="020B0606030504020204"/>
              </a:rPr>
              <a:t>okviru</a:t>
            </a:r>
            <a:r>
              <a:rPr lang="en-US" sz="12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200" dirty="0" err="1">
                <a:solidFill>
                  <a:srgbClr val="333333"/>
                </a:solidFill>
                <a:latin typeface="Open Sans" panose="020B0606030504020204"/>
              </a:rPr>
              <a:t>aktivnosti</a:t>
            </a:r>
            <a:r>
              <a:rPr lang="en-US" sz="12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200" dirty="0" err="1">
                <a:solidFill>
                  <a:srgbClr val="333333"/>
                </a:solidFill>
                <a:latin typeface="Open Sans" panose="020B0606030504020204"/>
              </a:rPr>
              <a:t>subjekata</a:t>
            </a:r>
            <a:r>
              <a:rPr lang="en-US" sz="1200" dirty="0">
                <a:solidFill>
                  <a:srgbClr val="333333"/>
                </a:solidFill>
                <a:latin typeface="Open Sans" panose="020B0606030504020204"/>
              </a:rPr>
              <a:t> od </a:t>
            </a:r>
            <a:r>
              <a:rPr lang="en-US" sz="1200" dirty="0" err="1">
                <a:solidFill>
                  <a:srgbClr val="333333"/>
                </a:solidFill>
                <a:latin typeface="Open Sans" panose="020B0606030504020204"/>
              </a:rPr>
              <a:t>posebnog</a:t>
            </a:r>
            <a:r>
              <a:rPr lang="en-US" sz="12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200" dirty="0" err="1">
                <a:solidFill>
                  <a:srgbClr val="333333"/>
                </a:solidFill>
                <a:latin typeface="Open Sans" panose="020B0606030504020204"/>
              </a:rPr>
              <a:t>značaja</a:t>
            </a:r>
            <a:r>
              <a:rPr lang="en-US" sz="1200" dirty="0">
                <a:solidFill>
                  <a:srgbClr val="333333"/>
                </a:solidFill>
                <a:latin typeface="Open Sans" panose="020B0606030504020204"/>
              </a:rPr>
              <a:t> za </a:t>
            </a:r>
            <a:r>
              <a:rPr lang="en-US" sz="1200" dirty="0" err="1">
                <a:solidFill>
                  <a:srgbClr val="333333"/>
                </a:solidFill>
                <a:latin typeface="Open Sans" panose="020B0606030504020204"/>
              </a:rPr>
              <a:t>zaštitu</a:t>
            </a:r>
            <a:r>
              <a:rPr lang="en-US" sz="12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200" dirty="0" err="1">
                <a:solidFill>
                  <a:srgbClr val="333333"/>
                </a:solidFill>
                <a:latin typeface="Open Sans" panose="020B0606030504020204"/>
              </a:rPr>
              <a:t>i</a:t>
            </a:r>
            <a:r>
              <a:rPr lang="en-US" sz="12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200" dirty="0" err="1">
                <a:solidFill>
                  <a:srgbClr val="333333"/>
                </a:solidFill>
                <a:latin typeface="Open Sans" panose="020B0606030504020204"/>
              </a:rPr>
              <a:t>spasavanje</a:t>
            </a:r>
            <a:r>
              <a:rPr lang="en-US" sz="1200" dirty="0">
                <a:solidFill>
                  <a:srgbClr val="333333"/>
                </a:solidFill>
                <a:latin typeface="Open Sans" panose="020B0606030504020204"/>
              </a:rPr>
              <a:t>, u </a:t>
            </a:r>
            <a:r>
              <a:rPr lang="en-US" sz="1200" dirty="0" err="1">
                <a:solidFill>
                  <a:srgbClr val="333333"/>
                </a:solidFill>
                <a:latin typeface="Open Sans" panose="020B0606030504020204"/>
              </a:rPr>
              <a:t>skladu</a:t>
            </a:r>
            <a:r>
              <a:rPr lang="en-US" sz="12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200" dirty="0" err="1">
                <a:solidFill>
                  <a:srgbClr val="333333"/>
                </a:solidFill>
                <a:latin typeface="Open Sans" panose="020B0606030504020204"/>
              </a:rPr>
              <a:t>sa</a:t>
            </a:r>
            <a:r>
              <a:rPr lang="en-US" sz="12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200" dirty="0" err="1">
                <a:solidFill>
                  <a:srgbClr val="333333"/>
                </a:solidFill>
                <a:latin typeface="Open Sans" panose="020B0606030504020204"/>
              </a:rPr>
              <a:t>posebnim</a:t>
            </a:r>
            <a:r>
              <a:rPr lang="en-US" sz="12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200" dirty="0" err="1">
                <a:solidFill>
                  <a:srgbClr val="333333"/>
                </a:solidFill>
                <a:latin typeface="Open Sans" panose="020B0606030504020204"/>
              </a:rPr>
              <a:t>zakonom</a:t>
            </a:r>
            <a:r>
              <a:rPr lang="en-US" sz="12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200" dirty="0" err="1">
                <a:solidFill>
                  <a:srgbClr val="333333"/>
                </a:solidFill>
                <a:latin typeface="Open Sans" panose="020B0606030504020204"/>
              </a:rPr>
              <a:t>i</a:t>
            </a:r>
            <a:r>
              <a:rPr lang="en-US" sz="12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200" dirty="0" err="1">
                <a:solidFill>
                  <a:srgbClr val="333333"/>
                </a:solidFill>
                <a:latin typeface="Open Sans" panose="020B0606030504020204"/>
              </a:rPr>
              <a:t>programskim</a:t>
            </a:r>
            <a:r>
              <a:rPr lang="en-US" sz="12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200" dirty="0" err="1">
                <a:solidFill>
                  <a:srgbClr val="333333"/>
                </a:solidFill>
                <a:latin typeface="Open Sans" panose="020B0606030504020204"/>
              </a:rPr>
              <a:t>aktivnostima</a:t>
            </a:r>
            <a:r>
              <a:rPr lang="en-US" sz="1200" dirty="0">
                <a:solidFill>
                  <a:srgbClr val="333333"/>
                </a:solidFill>
                <a:latin typeface="Open Sans" panose="020B0606030504020204"/>
              </a:rPr>
              <a:t>.</a:t>
            </a:r>
          </a:p>
          <a:p>
            <a:pPr marL="0" indent="0" algn="just">
              <a:buNone/>
            </a:pPr>
            <a:r>
              <a:rPr lang="en-US" sz="1200" dirty="0" err="1">
                <a:solidFill>
                  <a:srgbClr val="333333"/>
                </a:solidFill>
                <a:latin typeface="Open Sans" panose="020B0606030504020204"/>
              </a:rPr>
              <a:t>Građani</a:t>
            </a:r>
            <a:r>
              <a:rPr lang="en-US" sz="12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200" dirty="0" err="1">
                <a:solidFill>
                  <a:srgbClr val="333333"/>
                </a:solidFill>
                <a:latin typeface="Open Sans" panose="020B0606030504020204"/>
              </a:rPr>
              <a:t>su</a:t>
            </a:r>
            <a:r>
              <a:rPr lang="en-US" sz="12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200" dirty="0" err="1">
                <a:solidFill>
                  <a:srgbClr val="333333"/>
                </a:solidFill>
                <a:latin typeface="Open Sans" panose="020B0606030504020204"/>
              </a:rPr>
              <a:t>dužni</a:t>
            </a:r>
            <a:r>
              <a:rPr lang="en-US" sz="1200" dirty="0">
                <a:solidFill>
                  <a:srgbClr val="333333"/>
                </a:solidFill>
                <a:latin typeface="Open Sans" panose="020B0606030504020204"/>
              </a:rPr>
              <a:t>:</a:t>
            </a:r>
          </a:p>
          <a:p>
            <a:pPr marL="0" indent="0" algn="just">
              <a:buNone/>
            </a:pPr>
            <a:r>
              <a:rPr lang="en-US" sz="1200" dirty="0">
                <a:solidFill>
                  <a:srgbClr val="333333"/>
                </a:solidFill>
                <a:latin typeface="Open Sans" panose="020B0606030504020204"/>
              </a:rPr>
              <a:t>1) da se </a:t>
            </a:r>
            <a:r>
              <a:rPr lang="en-US" sz="1200" dirty="0" err="1">
                <a:solidFill>
                  <a:srgbClr val="333333"/>
                </a:solidFill>
                <a:latin typeface="Open Sans" panose="020B0606030504020204"/>
              </a:rPr>
              <a:t>osposobljavaju</a:t>
            </a:r>
            <a:r>
              <a:rPr lang="en-US" sz="1200" dirty="0">
                <a:solidFill>
                  <a:srgbClr val="333333"/>
                </a:solidFill>
                <a:latin typeface="Open Sans" panose="020B0606030504020204"/>
              </a:rPr>
              <a:t> za </a:t>
            </a:r>
            <a:r>
              <a:rPr lang="en-US" sz="1200" dirty="0" err="1">
                <a:solidFill>
                  <a:srgbClr val="333333"/>
                </a:solidFill>
                <a:latin typeface="Open Sans" panose="020B0606030504020204"/>
              </a:rPr>
              <a:t>zaštitu</a:t>
            </a:r>
            <a:r>
              <a:rPr lang="en-US" sz="12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200" dirty="0" err="1">
                <a:solidFill>
                  <a:srgbClr val="333333"/>
                </a:solidFill>
                <a:latin typeface="Open Sans" panose="020B0606030504020204"/>
              </a:rPr>
              <a:t>i</a:t>
            </a:r>
            <a:r>
              <a:rPr lang="en-US" sz="12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200" dirty="0" err="1">
                <a:solidFill>
                  <a:srgbClr val="333333"/>
                </a:solidFill>
                <a:latin typeface="Open Sans" panose="020B0606030504020204"/>
              </a:rPr>
              <a:t>spasavanje</a:t>
            </a:r>
            <a:r>
              <a:rPr lang="en-US" sz="12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200" dirty="0" err="1">
                <a:solidFill>
                  <a:srgbClr val="333333"/>
                </a:solidFill>
                <a:latin typeface="Open Sans" panose="020B0606030504020204"/>
              </a:rPr>
              <a:t>i</a:t>
            </a:r>
            <a:r>
              <a:rPr lang="en-US" sz="1200" dirty="0">
                <a:solidFill>
                  <a:srgbClr val="333333"/>
                </a:solidFill>
                <a:latin typeface="Open Sans" panose="020B0606030504020204"/>
              </a:rPr>
              <a:t> da </a:t>
            </a:r>
            <a:r>
              <a:rPr lang="en-US" sz="1200" dirty="0" err="1">
                <a:solidFill>
                  <a:srgbClr val="333333"/>
                </a:solidFill>
                <a:latin typeface="Open Sans" panose="020B0606030504020204"/>
              </a:rPr>
              <a:t>preduzimaju</a:t>
            </a:r>
            <a:r>
              <a:rPr lang="en-US" sz="1200" dirty="0">
                <a:solidFill>
                  <a:srgbClr val="333333"/>
                </a:solidFill>
                <a:latin typeface="Open Sans" panose="020B0606030504020204"/>
              </a:rPr>
              <a:t> mere za </a:t>
            </a:r>
            <a:r>
              <a:rPr lang="en-US" sz="1200" dirty="0" err="1">
                <a:solidFill>
                  <a:srgbClr val="333333"/>
                </a:solidFill>
                <a:latin typeface="Open Sans" panose="020B0606030504020204"/>
              </a:rPr>
              <a:t>ličnu</a:t>
            </a:r>
            <a:r>
              <a:rPr lang="en-US" sz="12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200" dirty="0" err="1">
                <a:solidFill>
                  <a:srgbClr val="333333"/>
                </a:solidFill>
                <a:latin typeface="Open Sans" panose="020B0606030504020204"/>
              </a:rPr>
              <a:t>i</a:t>
            </a:r>
            <a:r>
              <a:rPr lang="en-US" sz="12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200" dirty="0" err="1">
                <a:solidFill>
                  <a:srgbClr val="333333"/>
                </a:solidFill>
                <a:latin typeface="Open Sans" panose="020B0606030504020204"/>
              </a:rPr>
              <a:t>uzajamnu</a:t>
            </a:r>
            <a:r>
              <a:rPr lang="en-US" sz="12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200" dirty="0" err="1">
                <a:solidFill>
                  <a:srgbClr val="333333"/>
                </a:solidFill>
                <a:latin typeface="Open Sans" panose="020B0606030504020204"/>
              </a:rPr>
              <a:t>zaštitu</a:t>
            </a:r>
            <a:r>
              <a:rPr lang="en-US" sz="1200" dirty="0">
                <a:solidFill>
                  <a:srgbClr val="333333"/>
                </a:solidFill>
                <a:latin typeface="Open Sans" panose="020B0606030504020204"/>
              </a:rPr>
              <a:t>;</a:t>
            </a:r>
          </a:p>
          <a:p>
            <a:pPr marL="0" indent="0" algn="just">
              <a:buNone/>
            </a:pPr>
            <a:r>
              <a:rPr lang="en-US" sz="1200" dirty="0">
                <a:solidFill>
                  <a:srgbClr val="333333"/>
                </a:solidFill>
                <a:latin typeface="Open Sans" panose="020B0606030504020204"/>
              </a:rPr>
              <a:t>2) da </a:t>
            </a:r>
            <a:r>
              <a:rPr lang="en-US" sz="1200" dirty="0" err="1">
                <a:solidFill>
                  <a:srgbClr val="333333"/>
                </a:solidFill>
                <a:latin typeface="Open Sans" panose="020B0606030504020204"/>
              </a:rPr>
              <a:t>prihvate</a:t>
            </a:r>
            <a:r>
              <a:rPr lang="en-US" sz="12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200" dirty="0" err="1">
                <a:solidFill>
                  <a:srgbClr val="333333"/>
                </a:solidFill>
                <a:latin typeface="Open Sans" panose="020B0606030504020204"/>
              </a:rPr>
              <a:t>raspored</a:t>
            </a:r>
            <a:r>
              <a:rPr lang="en-US" sz="1200" dirty="0">
                <a:solidFill>
                  <a:srgbClr val="333333"/>
                </a:solidFill>
                <a:latin typeface="Open Sans" panose="020B0606030504020204"/>
              </a:rPr>
              <a:t> u </a:t>
            </a:r>
            <a:r>
              <a:rPr lang="en-US" sz="1200" dirty="0" err="1">
                <a:solidFill>
                  <a:srgbClr val="333333"/>
                </a:solidFill>
                <a:latin typeface="Open Sans" panose="020B0606030504020204"/>
              </a:rPr>
              <a:t>jedinice</a:t>
            </a:r>
            <a:r>
              <a:rPr lang="en-US" sz="12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200" dirty="0" err="1">
                <a:solidFill>
                  <a:srgbClr val="333333"/>
                </a:solidFill>
                <a:latin typeface="Open Sans" panose="020B0606030504020204"/>
              </a:rPr>
              <a:t>civilne</a:t>
            </a:r>
            <a:r>
              <a:rPr lang="en-US" sz="12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200" dirty="0" err="1">
                <a:solidFill>
                  <a:srgbClr val="333333"/>
                </a:solidFill>
                <a:latin typeface="Open Sans" panose="020B0606030504020204"/>
              </a:rPr>
              <a:t>zaštite</a:t>
            </a:r>
            <a:r>
              <a:rPr lang="en-US" sz="12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200" dirty="0" err="1">
                <a:solidFill>
                  <a:srgbClr val="333333"/>
                </a:solidFill>
                <a:latin typeface="Open Sans" panose="020B0606030504020204"/>
              </a:rPr>
              <a:t>i</a:t>
            </a:r>
            <a:r>
              <a:rPr lang="en-US" sz="1200" dirty="0">
                <a:solidFill>
                  <a:srgbClr val="333333"/>
                </a:solidFill>
                <a:latin typeface="Open Sans" panose="020B0606030504020204"/>
              </a:rPr>
              <a:t> da se </a:t>
            </a:r>
            <a:r>
              <a:rPr lang="en-US" sz="1200" dirty="0" err="1">
                <a:solidFill>
                  <a:srgbClr val="333333"/>
                </a:solidFill>
                <a:latin typeface="Open Sans" panose="020B0606030504020204"/>
              </a:rPr>
              <a:t>odazovu</a:t>
            </a:r>
            <a:r>
              <a:rPr lang="en-US" sz="1200" dirty="0">
                <a:solidFill>
                  <a:srgbClr val="333333"/>
                </a:solidFill>
                <a:latin typeface="Open Sans" panose="020B0606030504020204"/>
              </a:rPr>
              <a:t> u </a:t>
            </a:r>
            <a:r>
              <a:rPr lang="en-US" sz="1200" dirty="0" err="1">
                <a:solidFill>
                  <a:srgbClr val="333333"/>
                </a:solidFill>
                <a:latin typeface="Open Sans" panose="020B0606030504020204"/>
              </a:rPr>
              <a:t>slučaju</a:t>
            </a:r>
            <a:r>
              <a:rPr lang="en-US" sz="12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200" dirty="0" err="1">
                <a:solidFill>
                  <a:srgbClr val="333333"/>
                </a:solidFill>
                <a:latin typeface="Open Sans" panose="020B0606030504020204"/>
              </a:rPr>
              <a:t>mobilizacije</a:t>
            </a:r>
            <a:r>
              <a:rPr lang="en-US" sz="12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200" dirty="0" err="1">
                <a:solidFill>
                  <a:srgbClr val="333333"/>
                </a:solidFill>
                <a:latin typeface="Open Sans" panose="020B0606030504020204"/>
              </a:rPr>
              <a:t>tih</a:t>
            </a:r>
            <a:r>
              <a:rPr lang="en-US" sz="12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200" dirty="0" err="1">
                <a:solidFill>
                  <a:srgbClr val="333333"/>
                </a:solidFill>
                <a:latin typeface="Open Sans" panose="020B0606030504020204"/>
              </a:rPr>
              <a:t>jedinica</a:t>
            </a:r>
            <a:r>
              <a:rPr lang="en-US" sz="1200" dirty="0">
                <a:solidFill>
                  <a:srgbClr val="333333"/>
                </a:solidFill>
                <a:latin typeface="Open Sans" panose="020B0606030504020204"/>
              </a:rPr>
              <a:t>;</a:t>
            </a:r>
          </a:p>
          <a:p>
            <a:pPr marL="0" indent="0" algn="just">
              <a:buNone/>
            </a:pPr>
            <a:r>
              <a:rPr lang="en-US" sz="1200" dirty="0">
                <a:solidFill>
                  <a:srgbClr val="333333"/>
                </a:solidFill>
                <a:latin typeface="Open Sans" panose="020B0606030504020204"/>
              </a:rPr>
              <a:t>3) da se </a:t>
            </a:r>
            <a:r>
              <a:rPr lang="en-US" sz="1200" dirty="0" err="1">
                <a:solidFill>
                  <a:srgbClr val="333333"/>
                </a:solidFill>
                <a:latin typeface="Open Sans" panose="020B0606030504020204"/>
              </a:rPr>
              <a:t>odazovu</a:t>
            </a:r>
            <a:r>
              <a:rPr lang="en-US" sz="12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200" dirty="0" err="1">
                <a:solidFill>
                  <a:srgbClr val="333333"/>
                </a:solidFill>
                <a:latin typeface="Open Sans" panose="020B0606030504020204"/>
              </a:rPr>
              <a:t>pozivu</a:t>
            </a:r>
            <a:r>
              <a:rPr lang="en-US" sz="12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200" dirty="0" err="1">
                <a:solidFill>
                  <a:srgbClr val="333333"/>
                </a:solidFill>
                <a:latin typeface="Open Sans" panose="020B0606030504020204"/>
              </a:rPr>
              <a:t>nadležnog</a:t>
            </a:r>
            <a:r>
              <a:rPr lang="en-US" sz="12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200" dirty="0" err="1">
                <a:solidFill>
                  <a:srgbClr val="333333"/>
                </a:solidFill>
                <a:latin typeface="Open Sans" panose="020B0606030504020204"/>
              </a:rPr>
              <a:t>štaba</a:t>
            </a:r>
            <a:r>
              <a:rPr lang="en-US" sz="1200" dirty="0">
                <a:solidFill>
                  <a:srgbClr val="333333"/>
                </a:solidFill>
                <a:latin typeface="Open Sans" panose="020B0606030504020204"/>
              </a:rPr>
              <a:t> za </a:t>
            </a:r>
            <a:r>
              <a:rPr lang="en-US" sz="1200" dirty="0" err="1">
                <a:solidFill>
                  <a:srgbClr val="333333"/>
                </a:solidFill>
                <a:latin typeface="Open Sans" panose="020B0606030504020204"/>
              </a:rPr>
              <a:t>vanredne</a:t>
            </a:r>
            <a:r>
              <a:rPr lang="en-US" sz="12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200" dirty="0" err="1">
                <a:solidFill>
                  <a:srgbClr val="333333"/>
                </a:solidFill>
                <a:latin typeface="Open Sans" panose="020B0606030504020204"/>
              </a:rPr>
              <a:t>situacije</a:t>
            </a:r>
            <a:r>
              <a:rPr lang="en-US" sz="12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200" dirty="0" err="1">
                <a:solidFill>
                  <a:srgbClr val="333333"/>
                </a:solidFill>
                <a:latin typeface="Open Sans" panose="020B0606030504020204"/>
              </a:rPr>
              <a:t>radi</a:t>
            </a:r>
            <a:r>
              <a:rPr lang="en-US" sz="12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200" dirty="0" err="1">
                <a:solidFill>
                  <a:srgbClr val="333333"/>
                </a:solidFill>
                <a:latin typeface="Open Sans" panose="020B0606030504020204"/>
              </a:rPr>
              <a:t>učešća</a:t>
            </a:r>
            <a:r>
              <a:rPr lang="en-US" sz="1200" dirty="0">
                <a:solidFill>
                  <a:srgbClr val="333333"/>
                </a:solidFill>
                <a:latin typeface="Open Sans" panose="020B0606030504020204"/>
              </a:rPr>
              <a:t> u </a:t>
            </a:r>
            <a:r>
              <a:rPr lang="en-US" sz="1200" dirty="0" err="1">
                <a:solidFill>
                  <a:srgbClr val="333333"/>
                </a:solidFill>
                <a:latin typeface="Open Sans" panose="020B0606030504020204"/>
              </a:rPr>
              <a:t>akcijama</a:t>
            </a:r>
            <a:r>
              <a:rPr lang="en-US" sz="12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200" dirty="0" err="1">
                <a:solidFill>
                  <a:srgbClr val="333333"/>
                </a:solidFill>
                <a:latin typeface="Open Sans" panose="020B0606030504020204"/>
              </a:rPr>
              <a:t>zaštite</a:t>
            </a:r>
            <a:r>
              <a:rPr lang="en-US" sz="12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200" dirty="0" err="1">
                <a:solidFill>
                  <a:srgbClr val="333333"/>
                </a:solidFill>
                <a:latin typeface="Open Sans" panose="020B0606030504020204"/>
              </a:rPr>
              <a:t>i</a:t>
            </a:r>
            <a:r>
              <a:rPr lang="en-US" sz="12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200" dirty="0" err="1">
                <a:solidFill>
                  <a:srgbClr val="333333"/>
                </a:solidFill>
                <a:latin typeface="Open Sans" panose="020B0606030504020204"/>
              </a:rPr>
              <a:t>spasavanja</a:t>
            </a:r>
            <a:r>
              <a:rPr lang="en-US" sz="1200" dirty="0">
                <a:solidFill>
                  <a:srgbClr val="333333"/>
                </a:solidFill>
                <a:latin typeface="Open Sans" panose="020B0606030504020204"/>
              </a:rPr>
              <a:t>;</a:t>
            </a:r>
          </a:p>
          <a:p>
            <a:pPr marL="0" indent="0" algn="just">
              <a:buNone/>
            </a:pPr>
            <a:r>
              <a:rPr lang="en-US" sz="1200" dirty="0">
                <a:solidFill>
                  <a:srgbClr val="333333"/>
                </a:solidFill>
                <a:latin typeface="Open Sans" panose="020B0606030504020204"/>
              </a:rPr>
              <a:t>4) da o </a:t>
            </a:r>
            <a:r>
              <a:rPr lang="en-US" sz="1200" dirty="0" err="1">
                <a:solidFill>
                  <a:srgbClr val="333333"/>
                </a:solidFill>
                <a:latin typeface="Open Sans" panose="020B0606030504020204"/>
              </a:rPr>
              <a:t>nastanku</a:t>
            </a:r>
            <a:r>
              <a:rPr lang="en-US" sz="12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200" dirty="0" err="1">
                <a:solidFill>
                  <a:srgbClr val="333333"/>
                </a:solidFill>
                <a:latin typeface="Open Sans" panose="020B0606030504020204"/>
              </a:rPr>
              <a:t>opasnosti</a:t>
            </a:r>
            <a:r>
              <a:rPr lang="en-US" sz="1200" dirty="0">
                <a:solidFill>
                  <a:srgbClr val="333333"/>
                </a:solidFill>
                <a:latin typeface="Open Sans" panose="020B0606030504020204"/>
              </a:rPr>
              <a:t> bez </a:t>
            </a:r>
            <a:r>
              <a:rPr lang="en-US" sz="1200" dirty="0" err="1">
                <a:solidFill>
                  <a:srgbClr val="333333"/>
                </a:solidFill>
                <a:latin typeface="Open Sans" panose="020B0606030504020204"/>
              </a:rPr>
              <a:t>odlaganja</a:t>
            </a:r>
            <a:r>
              <a:rPr lang="en-US" sz="12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200" dirty="0" err="1">
                <a:solidFill>
                  <a:srgbClr val="333333"/>
                </a:solidFill>
                <a:latin typeface="Open Sans" panose="020B0606030504020204"/>
              </a:rPr>
              <a:t>obaveste</a:t>
            </a:r>
            <a:r>
              <a:rPr lang="en-US" sz="12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200" dirty="0" err="1">
                <a:solidFill>
                  <a:srgbClr val="333333"/>
                </a:solidFill>
                <a:latin typeface="Open Sans" panose="020B0606030504020204"/>
              </a:rPr>
              <a:t>operativni</a:t>
            </a:r>
            <a:r>
              <a:rPr lang="en-US" sz="12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200" dirty="0" err="1">
                <a:solidFill>
                  <a:srgbClr val="333333"/>
                </a:solidFill>
                <a:latin typeface="Open Sans" panose="020B0606030504020204"/>
              </a:rPr>
              <a:t>centar</a:t>
            </a:r>
            <a:r>
              <a:rPr lang="en-US" sz="1200" dirty="0">
                <a:solidFill>
                  <a:srgbClr val="333333"/>
                </a:solidFill>
                <a:latin typeface="Open Sans" panose="020B0606030504020204"/>
              </a:rPr>
              <a:t> 112;</a:t>
            </a:r>
          </a:p>
          <a:p>
            <a:pPr marL="0" indent="0" algn="just">
              <a:buNone/>
            </a:pPr>
            <a:r>
              <a:rPr lang="en-US" sz="1200" dirty="0">
                <a:solidFill>
                  <a:srgbClr val="333333"/>
                </a:solidFill>
                <a:latin typeface="Open Sans" panose="020B0606030504020204"/>
              </a:rPr>
              <a:t>5) da </a:t>
            </a:r>
            <a:r>
              <a:rPr lang="en-US" sz="1200" dirty="0" err="1">
                <a:solidFill>
                  <a:srgbClr val="333333"/>
                </a:solidFill>
                <a:latin typeface="Open Sans" panose="020B0606030504020204"/>
              </a:rPr>
              <a:t>sprovode</a:t>
            </a:r>
            <a:r>
              <a:rPr lang="en-US" sz="12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200" dirty="0" err="1">
                <a:solidFill>
                  <a:srgbClr val="333333"/>
                </a:solidFill>
                <a:latin typeface="Open Sans" panose="020B0606030504020204"/>
              </a:rPr>
              <a:t>propisane</a:t>
            </a:r>
            <a:r>
              <a:rPr lang="en-US" sz="12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200" dirty="0" err="1">
                <a:solidFill>
                  <a:srgbClr val="333333"/>
                </a:solidFill>
                <a:latin typeface="Open Sans" panose="020B0606030504020204"/>
              </a:rPr>
              <a:t>i</a:t>
            </a:r>
            <a:r>
              <a:rPr lang="en-US" sz="12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200" dirty="0" err="1">
                <a:solidFill>
                  <a:srgbClr val="333333"/>
                </a:solidFill>
                <a:latin typeface="Open Sans" panose="020B0606030504020204"/>
              </a:rPr>
              <a:t>naređene</a:t>
            </a:r>
            <a:r>
              <a:rPr lang="en-US" sz="1200" dirty="0">
                <a:solidFill>
                  <a:srgbClr val="333333"/>
                </a:solidFill>
                <a:latin typeface="Open Sans" panose="020B0606030504020204"/>
              </a:rPr>
              <a:t> mere </a:t>
            </a:r>
            <a:r>
              <a:rPr lang="en-US" sz="1200" dirty="0" err="1">
                <a:solidFill>
                  <a:srgbClr val="333333"/>
                </a:solidFill>
                <a:latin typeface="Open Sans" panose="020B0606030504020204"/>
              </a:rPr>
              <a:t>zaštite</a:t>
            </a:r>
            <a:r>
              <a:rPr lang="en-US" sz="12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200" dirty="0" err="1">
                <a:solidFill>
                  <a:srgbClr val="333333"/>
                </a:solidFill>
                <a:latin typeface="Open Sans" panose="020B0606030504020204"/>
              </a:rPr>
              <a:t>i</a:t>
            </a:r>
            <a:r>
              <a:rPr lang="en-US" sz="12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200" dirty="0" err="1">
                <a:solidFill>
                  <a:srgbClr val="333333"/>
                </a:solidFill>
                <a:latin typeface="Open Sans" panose="020B0606030504020204"/>
              </a:rPr>
              <a:t>spasavanja</a:t>
            </a:r>
            <a:r>
              <a:rPr lang="en-US" sz="1200" dirty="0">
                <a:solidFill>
                  <a:srgbClr val="333333"/>
                </a:solidFill>
                <a:latin typeface="Open Sans" panose="020B0606030504020204"/>
              </a:rPr>
              <a:t>.</a:t>
            </a:r>
          </a:p>
          <a:p>
            <a:pPr marL="0" indent="0" algn="just">
              <a:buNone/>
            </a:pPr>
            <a:r>
              <a:rPr lang="en-US" sz="1200" dirty="0">
                <a:solidFill>
                  <a:srgbClr val="333333"/>
                </a:solidFill>
                <a:latin typeface="Open Sans" panose="020B0606030504020204"/>
              </a:rPr>
              <a:t>U </a:t>
            </a:r>
            <a:r>
              <a:rPr lang="en-US" sz="1200" dirty="0" err="1">
                <a:solidFill>
                  <a:srgbClr val="333333"/>
                </a:solidFill>
                <a:latin typeface="Open Sans" panose="020B0606030504020204"/>
              </a:rPr>
              <a:t>izvršavanju</a:t>
            </a:r>
            <a:r>
              <a:rPr lang="en-US" sz="12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200" dirty="0" err="1">
                <a:solidFill>
                  <a:srgbClr val="333333"/>
                </a:solidFill>
                <a:latin typeface="Open Sans" panose="020B0606030504020204"/>
              </a:rPr>
              <a:t>zadataka</a:t>
            </a:r>
            <a:r>
              <a:rPr lang="en-US" sz="12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200" dirty="0" err="1">
                <a:solidFill>
                  <a:srgbClr val="333333"/>
                </a:solidFill>
                <a:latin typeface="Open Sans" panose="020B0606030504020204"/>
              </a:rPr>
              <a:t>zaštite</a:t>
            </a:r>
            <a:r>
              <a:rPr lang="en-US" sz="12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200" dirty="0" err="1">
                <a:solidFill>
                  <a:srgbClr val="333333"/>
                </a:solidFill>
                <a:latin typeface="Open Sans" panose="020B0606030504020204"/>
              </a:rPr>
              <a:t>i</a:t>
            </a:r>
            <a:r>
              <a:rPr lang="en-US" sz="12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200" dirty="0" err="1">
                <a:solidFill>
                  <a:srgbClr val="333333"/>
                </a:solidFill>
                <a:latin typeface="Open Sans" panose="020B0606030504020204"/>
              </a:rPr>
              <a:t>spasavanja</a:t>
            </a:r>
            <a:r>
              <a:rPr lang="en-US" sz="12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200" dirty="0" err="1">
                <a:solidFill>
                  <a:srgbClr val="333333"/>
                </a:solidFill>
                <a:latin typeface="Open Sans" panose="020B0606030504020204"/>
              </a:rPr>
              <a:t>dužni</a:t>
            </a:r>
            <a:r>
              <a:rPr lang="en-US" sz="12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200" dirty="0" err="1">
                <a:solidFill>
                  <a:srgbClr val="333333"/>
                </a:solidFill>
                <a:latin typeface="Open Sans" panose="020B0606030504020204"/>
              </a:rPr>
              <a:t>su</a:t>
            </a:r>
            <a:r>
              <a:rPr lang="en-US" sz="1200" dirty="0">
                <a:solidFill>
                  <a:srgbClr val="333333"/>
                </a:solidFill>
                <a:latin typeface="Open Sans" panose="020B0606030504020204"/>
              </a:rPr>
              <a:t> da </a:t>
            </a:r>
            <a:r>
              <a:rPr lang="en-US" sz="1200" dirty="0" err="1">
                <a:solidFill>
                  <a:srgbClr val="333333"/>
                </a:solidFill>
                <a:latin typeface="Open Sans" panose="020B0606030504020204"/>
              </a:rPr>
              <a:t>učestvuju</a:t>
            </a:r>
            <a:r>
              <a:rPr lang="en-US" sz="12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200" dirty="0" err="1">
                <a:solidFill>
                  <a:srgbClr val="333333"/>
                </a:solidFill>
                <a:latin typeface="Open Sans" panose="020B0606030504020204"/>
              </a:rPr>
              <a:t>svi</a:t>
            </a:r>
            <a:r>
              <a:rPr lang="en-US" sz="12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200" dirty="0" err="1">
                <a:solidFill>
                  <a:srgbClr val="333333"/>
                </a:solidFill>
                <a:latin typeface="Open Sans" panose="020B0606030504020204"/>
              </a:rPr>
              <a:t>sposobni</a:t>
            </a:r>
            <a:r>
              <a:rPr lang="en-US" sz="12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200" dirty="0" err="1">
                <a:solidFill>
                  <a:srgbClr val="333333"/>
                </a:solidFill>
                <a:latin typeface="Open Sans" panose="020B0606030504020204"/>
              </a:rPr>
              <a:t>građani</a:t>
            </a:r>
            <a:r>
              <a:rPr lang="en-US" sz="1200" dirty="0">
                <a:solidFill>
                  <a:srgbClr val="333333"/>
                </a:solidFill>
                <a:latin typeface="Open Sans" panose="020B0606030504020204"/>
              </a:rPr>
              <a:t>, </a:t>
            </a:r>
            <a:r>
              <a:rPr lang="en-US" sz="1200" dirty="0" err="1">
                <a:solidFill>
                  <a:srgbClr val="333333"/>
                </a:solidFill>
                <a:latin typeface="Open Sans" panose="020B0606030504020204"/>
              </a:rPr>
              <a:t>uključujući</a:t>
            </a:r>
            <a:r>
              <a:rPr lang="en-US" sz="12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200" dirty="0" err="1">
                <a:solidFill>
                  <a:srgbClr val="333333"/>
                </a:solidFill>
                <a:latin typeface="Open Sans" panose="020B0606030504020204"/>
              </a:rPr>
              <a:t>i</a:t>
            </a:r>
            <a:r>
              <a:rPr lang="en-US" sz="12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200" dirty="0" err="1">
                <a:solidFill>
                  <a:srgbClr val="333333"/>
                </a:solidFill>
                <a:latin typeface="Open Sans" panose="020B0606030504020204"/>
              </a:rPr>
              <a:t>strane</a:t>
            </a:r>
            <a:r>
              <a:rPr lang="en-US" sz="12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200" dirty="0" err="1">
                <a:solidFill>
                  <a:srgbClr val="333333"/>
                </a:solidFill>
                <a:latin typeface="Open Sans" panose="020B0606030504020204"/>
              </a:rPr>
              <a:t>državljane</a:t>
            </a:r>
            <a:r>
              <a:rPr lang="en-US" sz="12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200" dirty="0" err="1">
                <a:solidFill>
                  <a:srgbClr val="333333"/>
                </a:solidFill>
                <a:latin typeface="Open Sans" panose="020B0606030504020204"/>
              </a:rPr>
              <a:t>i</a:t>
            </a:r>
            <a:r>
              <a:rPr lang="en-US" sz="12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200" dirty="0" err="1">
                <a:solidFill>
                  <a:srgbClr val="333333"/>
                </a:solidFill>
                <a:latin typeface="Open Sans" panose="020B0606030504020204"/>
              </a:rPr>
              <a:t>lica</a:t>
            </a:r>
            <a:r>
              <a:rPr lang="en-US" sz="1200" dirty="0">
                <a:solidFill>
                  <a:srgbClr val="333333"/>
                </a:solidFill>
                <a:latin typeface="Open Sans" panose="020B0606030504020204"/>
              </a:rPr>
              <a:t> bez </a:t>
            </a:r>
            <a:r>
              <a:rPr lang="en-US" sz="1200" dirty="0" err="1">
                <a:solidFill>
                  <a:srgbClr val="333333"/>
                </a:solidFill>
                <a:latin typeface="Open Sans" panose="020B0606030504020204"/>
              </a:rPr>
              <a:t>državljanstva</a:t>
            </a:r>
            <a:r>
              <a:rPr lang="en-US" sz="12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200" dirty="0" err="1">
                <a:solidFill>
                  <a:srgbClr val="333333"/>
                </a:solidFill>
                <a:latin typeface="Open Sans" panose="020B0606030504020204"/>
              </a:rPr>
              <a:t>koja</a:t>
            </a:r>
            <a:r>
              <a:rPr lang="en-US" sz="1200" dirty="0">
                <a:solidFill>
                  <a:srgbClr val="333333"/>
                </a:solidFill>
                <a:latin typeface="Open Sans" panose="020B0606030504020204"/>
              </a:rPr>
              <a:t> u </a:t>
            </a:r>
            <a:r>
              <a:rPr lang="en-US" sz="1200" dirty="0" err="1">
                <a:solidFill>
                  <a:srgbClr val="333333"/>
                </a:solidFill>
                <a:latin typeface="Open Sans" panose="020B0606030504020204"/>
              </a:rPr>
              <a:t>skladu</a:t>
            </a:r>
            <a:r>
              <a:rPr lang="en-US" sz="12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200" dirty="0" err="1">
                <a:solidFill>
                  <a:srgbClr val="333333"/>
                </a:solidFill>
                <a:latin typeface="Open Sans" panose="020B0606030504020204"/>
              </a:rPr>
              <a:t>sa</a:t>
            </a:r>
            <a:r>
              <a:rPr lang="en-US" sz="12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200" dirty="0" err="1">
                <a:solidFill>
                  <a:srgbClr val="333333"/>
                </a:solidFill>
                <a:latin typeface="Open Sans" panose="020B0606030504020204"/>
              </a:rPr>
              <a:t>zakonom</a:t>
            </a:r>
            <a:r>
              <a:rPr lang="en-US" sz="12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200" dirty="0" err="1">
                <a:solidFill>
                  <a:srgbClr val="333333"/>
                </a:solidFill>
                <a:latin typeface="Open Sans" panose="020B0606030504020204"/>
              </a:rPr>
              <a:t>imaju</a:t>
            </a:r>
            <a:r>
              <a:rPr lang="en-US" sz="12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200" dirty="0" err="1">
                <a:solidFill>
                  <a:srgbClr val="333333"/>
                </a:solidFill>
                <a:latin typeface="Open Sans" panose="020B0606030504020204"/>
              </a:rPr>
              <a:t>odobrenje</a:t>
            </a:r>
            <a:r>
              <a:rPr lang="en-US" sz="1200" dirty="0">
                <a:solidFill>
                  <a:srgbClr val="333333"/>
                </a:solidFill>
                <a:latin typeface="Open Sans" panose="020B0606030504020204"/>
              </a:rPr>
              <a:t> za </a:t>
            </a:r>
            <a:r>
              <a:rPr lang="en-US" sz="1200" dirty="0" err="1">
                <a:solidFill>
                  <a:srgbClr val="333333"/>
                </a:solidFill>
                <a:latin typeface="Open Sans" panose="020B0606030504020204"/>
              </a:rPr>
              <a:t>privremeni</a:t>
            </a:r>
            <a:r>
              <a:rPr lang="en-US" sz="12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200" dirty="0" err="1">
                <a:solidFill>
                  <a:srgbClr val="333333"/>
                </a:solidFill>
                <a:latin typeface="Open Sans" panose="020B0606030504020204"/>
              </a:rPr>
              <a:t>boravak</a:t>
            </a:r>
            <a:r>
              <a:rPr lang="en-US" sz="12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200" dirty="0" err="1">
                <a:solidFill>
                  <a:srgbClr val="333333"/>
                </a:solidFill>
                <a:latin typeface="Open Sans" panose="020B0606030504020204"/>
              </a:rPr>
              <a:t>ili</a:t>
            </a:r>
            <a:r>
              <a:rPr lang="en-US" sz="12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200" dirty="0" err="1">
                <a:solidFill>
                  <a:srgbClr val="333333"/>
                </a:solidFill>
                <a:latin typeface="Open Sans" panose="020B0606030504020204"/>
              </a:rPr>
              <a:t>stalno</a:t>
            </a:r>
            <a:r>
              <a:rPr lang="en-US" sz="12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200" dirty="0" err="1">
                <a:solidFill>
                  <a:srgbClr val="333333"/>
                </a:solidFill>
                <a:latin typeface="Open Sans" panose="020B0606030504020204"/>
              </a:rPr>
              <a:t>nastanjenje</a:t>
            </a:r>
            <a:r>
              <a:rPr lang="en-US" sz="1200" dirty="0">
                <a:solidFill>
                  <a:srgbClr val="333333"/>
                </a:solidFill>
                <a:latin typeface="Open Sans" panose="020B0606030504020204"/>
              </a:rPr>
              <a:t> u </a:t>
            </a:r>
            <a:r>
              <a:rPr lang="en-US" sz="1200" dirty="0" err="1">
                <a:solidFill>
                  <a:srgbClr val="333333"/>
                </a:solidFill>
                <a:latin typeface="Open Sans" panose="020B0606030504020204"/>
              </a:rPr>
              <a:t>Republici</a:t>
            </a:r>
            <a:r>
              <a:rPr lang="en-US" sz="12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200" dirty="0" err="1">
                <a:solidFill>
                  <a:srgbClr val="333333"/>
                </a:solidFill>
                <a:latin typeface="Open Sans" panose="020B0606030504020204"/>
              </a:rPr>
              <a:t>Srbiji</a:t>
            </a:r>
            <a:r>
              <a:rPr lang="en-US" sz="1200" dirty="0">
                <a:solidFill>
                  <a:srgbClr val="333333"/>
                </a:solidFill>
                <a:latin typeface="Open Sans" panose="020B0606030504020204"/>
              </a:rPr>
              <a:t>, </a:t>
            </a:r>
            <a:r>
              <a:rPr lang="en-US" sz="1200" dirty="0" err="1">
                <a:solidFill>
                  <a:srgbClr val="333333"/>
                </a:solidFill>
                <a:latin typeface="Open Sans" panose="020B0606030504020204"/>
              </a:rPr>
              <a:t>starosti</a:t>
            </a:r>
            <a:r>
              <a:rPr lang="en-US" sz="1200" dirty="0">
                <a:solidFill>
                  <a:srgbClr val="333333"/>
                </a:solidFill>
                <a:latin typeface="Open Sans" panose="020B0606030504020204"/>
              </a:rPr>
              <a:t> od 18 do 60 </a:t>
            </a:r>
            <a:r>
              <a:rPr lang="en-US" sz="1200" dirty="0" err="1">
                <a:solidFill>
                  <a:srgbClr val="333333"/>
                </a:solidFill>
                <a:latin typeface="Open Sans" panose="020B0606030504020204"/>
              </a:rPr>
              <a:t>godina</a:t>
            </a:r>
            <a:r>
              <a:rPr lang="en-US" sz="1200" dirty="0">
                <a:solidFill>
                  <a:srgbClr val="333333"/>
                </a:solidFill>
                <a:latin typeface="Open Sans" panose="020B0606030504020204"/>
              </a:rPr>
              <a:t>.</a:t>
            </a:r>
          </a:p>
          <a:p>
            <a:pPr marL="0" indent="0" algn="just">
              <a:buNone/>
            </a:pPr>
            <a:r>
              <a:rPr lang="en-US" sz="1200" dirty="0" err="1">
                <a:solidFill>
                  <a:srgbClr val="333333"/>
                </a:solidFill>
                <a:latin typeface="Open Sans" panose="020B0606030504020204"/>
              </a:rPr>
              <a:t>Izuzetno</a:t>
            </a:r>
            <a:r>
              <a:rPr lang="en-US" sz="1200" dirty="0">
                <a:solidFill>
                  <a:srgbClr val="333333"/>
                </a:solidFill>
                <a:latin typeface="Open Sans" panose="020B0606030504020204"/>
              </a:rPr>
              <a:t> od </a:t>
            </a:r>
            <a:r>
              <a:rPr lang="en-US" sz="1200" dirty="0" err="1">
                <a:solidFill>
                  <a:srgbClr val="333333"/>
                </a:solidFill>
                <a:latin typeface="Open Sans" panose="020B0606030504020204"/>
              </a:rPr>
              <a:t>stava</a:t>
            </a:r>
            <a:r>
              <a:rPr lang="en-US" sz="1200" dirty="0">
                <a:solidFill>
                  <a:srgbClr val="333333"/>
                </a:solidFill>
                <a:latin typeface="Open Sans" panose="020B0606030504020204"/>
              </a:rPr>
              <a:t> 6. </a:t>
            </a:r>
            <a:r>
              <a:rPr lang="en-US" sz="1200" dirty="0" err="1">
                <a:solidFill>
                  <a:srgbClr val="333333"/>
                </a:solidFill>
                <a:latin typeface="Open Sans" panose="020B0606030504020204"/>
              </a:rPr>
              <a:t>ovog</a:t>
            </a:r>
            <a:r>
              <a:rPr lang="en-US" sz="12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200" dirty="0" err="1">
                <a:solidFill>
                  <a:srgbClr val="333333"/>
                </a:solidFill>
                <a:latin typeface="Open Sans" panose="020B0606030504020204"/>
              </a:rPr>
              <a:t>člana</a:t>
            </a:r>
            <a:r>
              <a:rPr lang="en-US" sz="1200" dirty="0">
                <a:solidFill>
                  <a:srgbClr val="333333"/>
                </a:solidFill>
                <a:latin typeface="Open Sans" panose="020B0606030504020204"/>
              </a:rPr>
              <a:t> u </a:t>
            </a:r>
            <a:r>
              <a:rPr lang="en-US" sz="1200" dirty="0" err="1">
                <a:solidFill>
                  <a:srgbClr val="333333"/>
                </a:solidFill>
                <a:latin typeface="Open Sans" panose="020B0606030504020204"/>
              </a:rPr>
              <a:t>izvršavanju</a:t>
            </a:r>
            <a:r>
              <a:rPr lang="en-US" sz="12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200" dirty="0" err="1">
                <a:solidFill>
                  <a:srgbClr val="333333"/>
                </a:solidFill>
                <a:latin typeface="Open Sans" panose="020B0606030504020204"/>
              </a:rPr>
              <a:t>zadataka</a:t>
            </a:r>
            <a:r>
              <a:rPr lang="en-US" sz="12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200" dirty="0" err="1">
                <a:solidFill>
                  <a:srgbClr val="333333"/>
                </a:solidFill>
                <a:latin typeface="Open Sans" panose="020B0606030504020204"/>
              </a:rPr>
              <a:t>zaštite</a:t>
            </a:r>
            <a:r>
              <a:rPr lang="en-US" sz="12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200" dirty="0" err="1">
                <a:solidFill>
                  <a:srgbClr val="333333"/>
                </a:solidFill>
                <a:latin typeface="Open Sans" panose="020B0606030504020204"/>
              </a:rPr>
              <a:t>i</a:t>
            </a:r>
            <a:r>
              <a:rPr lang="en-US" sz="12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200" dirty="0" err="1">
                <a:solidFill>
                  <a:srgbClr val="333333"/>
                </a:solidFill>
                <a:latin typeface="Open Sans" panose="020B0606030504020204"/>
              </a:rPr>
              <a:t>spasavanja</a:t>
            </a:r>
            <a:r>
              <a:rPr lang="en-US" sz="12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200" dirty="0" err="1">
                <a:solidFill>
                  <a:srgbClr val="333333"/>
                </a:solidFill>
                <a:latin typeface="Open Sans" panose="020B0606030504020204"/>
              </a:rPr>
              <a:t>nisu</a:t>
            </a:r>
            <a:r>
              <a:rPr lang="en-US" sz="12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200" dirty="0" err="1">
                <a:solidFill>
                  <a:srgbClr val="333333"/>
                </a:solidFill>
                <a:latin typeface="Open Sans" panose="020B0606030504020204"/>
              </a:rPr>
              <a:t>obavezni</a:t>
            </a:r>
            <a:r>
              <a:rPr lang="en-US" sz="1200" dirty="0">
                <a:solidFill>
                  <a:srgbClr val="333333"/>
                </a:solidFill>
                <a:latin typeface="Open Sans" panose="020B0606030504020204"/>
              </a:rPr>
              <a:t> da </a:t>
            </a:r>
            <a:r>
              <a:rPr lang="en-US" sz="1200" dirty="0" err="1">
                <a:solidFill>
                  <a:srgbClr val="333333"/>
                </a:solidFill>
                <a:latin typeface="Open Sans" panose="020B0606030504020204"/>
              </a:rPr>
              <a:t>učestvuju</a:t>
            </a:r>
            <a:r>
              <a:rPr lang="en-US" sz="1200" dirty="0">
                <a:solidFill>
                  <a:srgbClr val="333333"/>
                </a:solidFill>
                <a:latin typeface="Open Sans" panose="020B0606030504020204"/>
              </a:rPr>
              <a:t>:</a:t>
            </a:r>
          </a:p>
          <a:p>
            <a:pPr marL="0" indent="0" algn="just">
              <a:buNone/>
            </a:pPr>
            <a:r>
              <a:rPr lang="en-US" sz="1200" dirty="0">
                <a:solidFill>
                  <a:srgbClr val="333333"/>
                </a:solidFill>
                <a:latin typeface="Open Sans" panose="020B0606030504020204"/>
              </a:rPr>
              <a:t>1) </a:t>
            </a:r>
            <a:r>
              <a:rPr lang="en-US" sz="1200" dirty="0" err="1">
                <a:solidFill>
                  <a:srgbClr val="333333"/>
                </a:solidFill>
                <a:latin typeface="Open Sans" panose="020B0606030504020204"/>
              </a:rPr>
              <a:t>trudnice</a:t>
            </a:r>
            <a:r>
              <a:rPr lang="en-US" sz="12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200" dirty="0" err="1">
                <a:solidFill>
                  <a:srgbClr val="333333"/>
                </a:solidFill>
                <a:latin typeface="Open Sans" panose="020B0606030504020204"/>
              </a:rPr>
              <a:t>i</a:t>
            </a:r>
            <a:r>
              <a:rPr lang="en-US" sz="12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200" dirty="0" err="1">
                <a:solidFill>
                  <a:srgbClr val="333333"/>
                </a:solidFill>
                <a:latin typeface="Open Sans" panose="020B0606030504020204"/>
              </a:rPr>
              <a:t>majke</a:t>
            </a:r>
            <a:r>
              <a:rPr lang="en-US" sz="12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200" dirty="0" err="1">
                <a:solidFill>
                  <a:srgbClr val="333333"/>
                </a:solidFill>
                <a:latin typeface="Open Sans" panose="020B0606030504020204"/>
              </a:rPr>
              <a:t>sa</a:t>
            </a:r>
            <a:r>
              <a:rPr lang="en-US" sz="1200" dirty="0">
                <a:solidFill>
                  <a:srgbClr val="333333"/>
                </a:solidFill>
                <a:latin typeface="Open Sans" panose="020B0606030504020204"/>
              </a:rPr>
              <a:t> decom do </a:t>
            </a:r>
            <a:r>
              <a:rPr lang="en-US" sz="1200" dirty="0" err="1">
                <a:solidFill>
                  <a:srgbClr val="333333"/>
                </a:solidFill>
                <a:latin typeface="Open Sans" panose="020B0606030504020204"/>
              </a:rPr>
              <a:t>deset</a:t>
            </a:r>
            <a:r>
              <a:rPr lang="en-US" sz="12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200" dirty="0" err="1">
                <a:solidFill>
                  <a:srgbClr val="333333"/>
                </a:solidFill>
                <a:latin typeface="Open Sans" panose="020B0606030504020204"/>
              </a:rPr>
              <a:t>godina</a:t>
            </a:r>
            <a:r>
              <a:rPr lang="en-US" sz="12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200" dirty="0" err="1">
                <a:solidFill>
                  <a:srgbClr val="333333"/>
                </a:solidFill>
                <a:latin typeface="Open Sans" panose="020B0606030504020204"/>
              </a:rPr>
              <a:t>starosti</a:t>
            </a:r>
            <a:r>
              <a:rPr lang="en-US" sz="12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200" dirty="0" err="1">
                <a:solidFill>
                  <a:srgbClr val="333333"/>
                </a:solidFill>
                <a:latin typeface="Open Sans" panose="020B0606030504020204"/>
              </a:rPr>
              <a:t>i</a:t>
            </a:r>
            <a:r>
              <a:rPr lang="en-US" sz="12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200" dirty="0" err="1">
                <a:solidFill>
                  <a:srgbClr val="333333"/>
                </a:solidFill>
                <a:latin typeface="Open Sans" panose="020B0606030504020204"/>
              </a:rPr>
              <a:t>samohrani</a:t>
            </a:r>
            <a:r>
              <a:rPr lang="en-US" sz="12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200" dirty="0" err="1">
                <a:solidFill>
                  <a:srgbClr val="333333"/>
                </a:solidFill>
                <a:latin typeface="Open Sans" panose="020B0606030504020204"/>
              </a:rPr>
              <a:t>roditelji</a:t>
            </a:r>
            <a:r>
              <a:rPr lang="en-US" sz="12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200" dirty="0" err="1">
                <a:solidFill>
                  <a:srgbClr val="333333"/>
                </a:solidFill>
                <a:latin typeface="Open Sans" panose="020B0606030504020204"/>
              </a:rPr>
              <a:t>odnosno</a:t>
            </a:r>
            <a:r>
              <a:rPr lang="en-US" sz="12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200" dirty="0" err="1">
                <a:solidFill>
                  <a:srgbClr val="333333"/>
                </a:solidFill>
                <a:latin typeface="Open Sans" panose="020B0606030504020204"/>
              </a:rPr>
              <a:t>staratelji</a:t>
            </a:r>
            <a:r>
              <a:rPr lang="en-US" sz="12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200" dirty="0" err="1">
                <a:solidFill>
                  <a:srgbClr val="333333"/>
                </a:solidFill>
                <a:latin typeface="Open Sans" panose="020B0606030504020204"/>
              </a:rPr>
              <a:t>sa</a:t>
            </a:r>
            <a:r>
              <a:rPr lang="en-US" sz="1200" dirty="0">
                <a:solidFill>
                  <a:srgbClr val="333333"/>
                </a:solidFill>
                <a:latin typeface="Open Sans" panose="020B0606030504020204"/>
              </a:rPr>
              <a:t> decom do 15 </a:t>
            </a:r>
            <a:r>
              <a:rPr lang="en-US" sz="1200" dirty="0" err="1">
                <a:solidFill>
                  <a:srgbClr val="333333"/>
                </a:solidFill>
                <a:latin typeface="Open Sans" panose="020B0606030504020204"/>
              </a:rPr>
              <a:t>godina</a:t>
            </a:r>
            <a:r>
              <a:rPr lang="en-US" sz="12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200" dirty="0" err="1">
                <a:solidFill>
                  <a:srgbClr val="333333"/>
                </a:solidFill>
                <a:latin typeface="Open Sans" panose="020B0606030504020204"/>
              </a:rPr>
              <a:t>starosti</a:t>
            </a:r>
            <a:r>
              <a:rPr lang="en-US" sz="1200" dirty="0">
                <a:solidFill>
                  <a:srgbClr val="333333"/>
                </a:solidFill>
                <a:latin typeface="Open Sans" panose="020B0606030504020204"/>
              </a:rPr>
              <a:t>;</a:t>
            </a:r>
          </a:p>
          <a:p>
            <a:pPr marL="0" indent="0" algn="just">
              <a:buNone/>
            </a:pPr>
            <a:r>
              <a:rPr lang="en-US" sz="1200" dirty="0">
                <a:solidFill>
                  <a:srgbClr val="333333"/>
                </a:solidFill>
                <a:latin typeface="Open Sans" panose="020B0606030504020204"/>
              </a:rPr>
              <a:t>2) </a:t>
            </a:r>
            <a:r>
              <a:rPr lang="en-US" sz="1200" dirty="0" err="1">
                <a:solidFill>
                  <a:srgbClr val="333333"/>
                </a:solidFill>
                <a:latin typeface="Open Sans" panose="020B0606030504020204"/>
              </a:rPr>
              <a:t>osobe</a:t>
            </a:r>
            <a:r>
              <a:rPr lang="en-US" sz="12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200" dirty="0" err="1">
                <a:solidFill>
                  <a:srgbClr val="333333"/>
                </a:solidFill>
                <a:latin typeface="Open Sans" panose="020B0606030504020204"/>
              </a:rPr>
              <a:t>sa</a:t>
            </a:r>
            <a:r>
              <a:rPr lang="en-US" sz="12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200" dirty="0" err="1">
                <a:solidFill>
                  <a:srgbClr val="333333"/>
                </a:solidFill>
                <a:latin typeface="Open Sans" panose="020B0606030504020204"/>
              </a:rPr>
              <a:t>invaliditetom</a:t>
            </a:r>
            <a:r>
              <a:rPr lang="en-US" sz="1200" dirty="0">
                <a:solidFill>
                  <a:srgbClr val="333333"/>
                </a:solidFill>
                <a:latin typeface="Open Sans" panose="020B0606030504020204"/>
              </a:rPr>
              <a:t>, </a:t>
            </a:r>
            <a:r>
              <a:rPr lang="en-US" sz="1200" dirty="0" err="1">
                <a:solidFill>
                  <a:srgbClr val="333333"/>
                </a:solidFill>
                <a:latin typeface="Open Sans" panose="020B0606030504020204"/>
              </a:rPr>
              <a:t>kao</a:t>
            </a:r>
            <a:r>
              <a:rPr lang="en-US" sz="12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200" dirty="0" err="1">
                <a:solidFill>
                  <a:srgbClr val="333333"/>
                </a:solidFill>
                <a:latin typeface="Open Sans" panose="020B0606030504020204"/>
              </a:rPr>
              <a:t>i</a:t>
            </a:r>
            <a:r>
              <a:rPr lang="en-US" sz="12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200" dirty="0" err="1">
                <a:solidFill>
                  <a:srgbClr val="333333"/>
                </a:solidFill>
                <a:latin typeface="Open Sans" panose="020B0606030504020204"/>
              </a:rPr>
              <a:t>lica</a:t>
            </a:r>
            <a:r>
              <a:rPr lang="en-US" sz="12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200" dirty="0" err="1">
                <a:solidFill>
                  <a:srgbClr val="333333"/>
                </a:solidFill>
                <a:latin typeface="Open Sans" panose="020B0606030504020204"/>
              </a:rPr>
              <a:t>koja</a:t>
            </a:r>
            <a:r>
              <a:rPr lang="en-US" sz="12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200" dirty="0" err="1">
                <a:solidFill>
                  <a:srgbClr val="333333"/>
                </a:solidFill>
                <a:latin typeface="Open Sans" panose="020B0606030504020204"/>
              </a:rPr>
              <a:t>brinu</a:t>
            </a:r>
            <a:r>
              <a:rPr lang="en-US" sz="1200" dirty="0">
                <a:solidFill>
                  <a:srgbClr val="333333"/>
                </a:solidFill>
                <a:latin typeface="Open Sans" panose="020B0606030504020204"/>
              </a:rPr>
              <a:t> o </a:t>
            </a:r>
            <a:r>
              <a:rPr lang="en-US" sz="1200" dirty="0" err="1">
                <a:solidFill>
                  <a:srgbClr val="333333"/>
                </a:solidFill>
                <a:latin typeface="Open Sans" panose="020B0606030504020204"/>
              </a:rPr>
              <a:t>osobama</a:t>
            </a:r>
            <a:r>
              <a:rPr lang="en-US" sz="12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200" dirty="0" err="1">
                <a:solidFill>
                  <a:srgbClr val="333333"/>
                </a:solidFill>
                <a:latin typeface="Open Sans" panose="020B0606030504020204"/>
              </a:rPr>
              <a:t>sa</a:t>
            </a:r>
            <a:r>
              <a:rPr lang="en-US" sz="12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200" dirty="0" err="1">
                <a:solidFill>
                  <a:srgbClr val="333333"/>
                </a:solidFill>
                <a:latin typeface="Open Sans" panose="020B0606030504020204"/>
              </a:rPr>
              <a:t>invaliditetom</a:t>
            </a:r>
            <a:r>
              <a:rPr lang="en-US" sz="1200" dirty="0">
                <a:solidFill>
                  <a:srgbClr val="333333"/>
                </a:solidFill>
                <a:latin typeface="Open Sans" panose="020B0606030504020204"/>
              </a:rPr>
              <a:t>;</a:t>
            </a:r>
          </a:p>
          <a:p>
            <a:pPr marL="0" indent="0" algn="just">
              <a:buNone/>
            </a:pPr>
            <a:r>
              <a:rPr lang="en-US" sz="1200" dirty="0">
                <a:solidFill>
                  <a:srgbClr val="333333"/>
                </a:solidFill>
                <a:latin typeface="Open Sans" panose="020B0606030504020204"/>
              </a:rPr>
              <a:t>3) </a:t>
            </a:r>
            <a:r>
              <a:rPr lang="en-US" sz="1200" dirty="0" err="1">
                <a:solidFill>
                  <a:srgbClr val="333333"/>
                </a:solidFill>
                <a:latin typeface="Open Sans" panose="020B0606030504020204"/>
              </a:rPr>
              <a:t>lica</a:t>
            </a:r>
            <a:r>
              <a:rPr lang="en-US" sz="12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200" dirty="0" err="1">
                <a:solidFill>
                  <a:srgbClr val="333333"/>
                </a:solidFill>
                <a:latin typeface="Open Sans" panose="020B0606030504020204"/>
              </a:rPr>
              <a:t>koja</a:t>
            </a:r>
            <a:r>
              <a:rPr lang="en-US" sz="1200" dirty="0">
                <a:solidFill>
                  <a:srgbClr val="333333"/>
                </a:solidFill>
                <a:latin typeface="Open Sans" panose="020B0606030504020204"/>
              </a:rPr>
              <a:t> se </a:t>
            </a:r>
            <a:r>
              <a:rPr lang="en-US" sz="1200" dirty="0" err="1">
                <a:solidFill>
                  <a:srgbClr val="333333"/>
                </a:solidFill>
                <a:latin typeface="Open Sans" panose="020B0606030504020204"/>
              </a:rPr>
              <a:t>staraju</a:t>
            </a:r>
            <a:r>
              <a:rPr lang="en-US" sz="12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200" dirty="0" err="1">
                <a:solidFill>
                  <a:srgbClr val="333333"/>
                </a:solidFill>
                <a:latin typeface="Open Sans" panose="020B0606030504020204"/>
              </a:rPr>
              <a:t>i</a:t>
            </a:r>
            <a:r>
              <a:rPr lang="en-US" sz="12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200" dirty="0" err="1">
                <a:solidFill>
                  <a:srgbClr val="333333"/>
                </a:solidFill>
                <a:latin typeface="Open Sans" panose="020B0606030504020204"/>
              </a:rPr>
              <a:t>žive</a:t>
            </a:r>
            <a:r>
              <a:rPr lang="en-US" sz="1200" dirty="0">
                <a:solidFill>
                  <a:srgbClr val="333333"/>
                </a:solidFill>
                <a:latin typeface="Open Sans" panose="020B0606030504020204"/>
              </a:rPr>
              <a:t> u </a:t>
            </a:r>
            <a:r>
              <a:rPr lang="en-US" sz="1200" dirty="0" err="1">
                <a:solidFill>
                  <a:srgbClr val="333333"/>
                </a:solidFill>
                <a:latin typeface="Open Sans" panose="020B0606030504020204"/>
              </a:rPr>
              <a:t>istom</a:t>
            </a:r>
            <a:r>
              <a:rPr lang="en-US" sz="12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200" dirty="0" err="1">
                <a:solidFill>
                  <a:srgbClr val="333333"/>
                </a:solidFill>
                <a:latin typeface="Open Sans" panose="020B0606030504020204"/>
              </a:rPr>
              <a:t>domaćinstvu</a:t>
            </a:r>
            <a:r>
              <a:rPr lang="en-US" sz="12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200" dirty="0" err="1">
                <a:solidFill>
                  <a:srgbClr val="333333"/>
                </a:solidFill>
                <a:latin typeface="Open Sans" panose="020B0606030504020204"/>
              </a:rPr>
              <a:t>sa</a:t>
            </a:r>
            <a:r>
              <a:rPr lang="en-US" sz="12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200" dirty="0" err="1">
                <a:solidFill>
                  <a:srgbClr val="333333"/>
                </a:solidFill>
                <a:latin typeface="Open Sans" panose="020B0606030504020204"/>
              </a:rPr>
              <a:t>starijim</a:t>
            </a:r>
            <a:r>
              <a:rPr lang="en-US" sz="12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200" dirty="0" err="1">
                <a:solidFill>
                  <a:srgbClr val="333333"/>
                </a:solidFill>
                <a:latin typeface="Open Sans" panose="020B0606030504020204"/>
              </a:rPr>
              <a:t>osobama</a:t>
            </a:r>
            <a:r>
              <a:rPr lang="en-US" sz="12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200" dirty="0" err="1">
                <a:solidFill>
                  <a:srgbClr val="333333"/>
                </a:solidFill>
                <a:latin typeface="Open Sans" panose="020B0606030504020204"/>
              </a:rPr>
              <a:t>koje</a:t>
            </a:r>
            <a:r>
              <a:rPr lang="en-US" sz="12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200" dirty="0" err="1">
                <a:solidFill>
                  <a:srgbClr val="333333"/>
                </a:solidFill>
                <a:latin typeface="Open Sans" panose="020B0606030504020204"/>
              </a:rPr>
              <a:t>nisu</a:t>
            </a:r>
            <a:r>
              <a:rPr lang="en-US" sz="1200" dirty="0">
                <a:solidFill>
                  <a:srgbClr val="333333"/>
                </a:solidFill>
                <a:latin typeface="Open Sans" panose="020B0606030504020204"/>
              </a:rPr>
              <a:t> </a:t>
            </a:r>
            <a:r>
              <a:rPr lang="en-US" sz="1200" dirty="0" err="1">
                <a:solidFill>
                  <a:srgbClr val="333333"/>
                </a:solidFill>
                <a:latin typeface="Open Sans" panose="020B0606030504020204"/>
              </a:rPr>
              <a:t>sposobne</a:t>
            </a:r>
            <a:r>
              <a:rPr lang="en-US" sz="1200" dirty="0">
                <a:solidFill>
                  <a:srgbClr val="333333"/>
                </a:solidFill>
                <a:latin typeface="Open Sans" panose="020B0606030504020204"/>
              </a:rPr>
              <a:t> da se </a:t>
            </a:r>
            <a:r>
              <a:rPr lang="en-US" sz="1200" dirty="0" err="1">
                <a:solidFill>
                  <a:srgbClr val="333333"/>
                </a:solidFill>
                <a:latin typeface="Open Sans" panose="020B0606030504020204"/>
              </a:rPr>
              <a:t>brinu</a:t>
            </a:r>
            <a:r>
              <a:rPr lang="en-US" sz="1200" dirty="0">
                <a:solidFill>
                  <a:srgbClr val="333333"/>
                </a:solidFill>
                <a:latin typeface="Open Sans" panose="020B0606030504020204"/>
              </a:rPr>
              <a:t> same o </a:t>
            </a:r>
            <a:r>
              <a:rPr lang="en-US" sz="1200" dirty="0" err="1">
                <a:solidFill>
                  <a:srgbClr val="333333"/>
                </a:solidFill>
                <a:latin typeface="Open Sans" panose="020B0606030504020204"/>
              </a:rPr>
              <a:t>sebi</a:t>
            </a:r>
            <a:r>
              <a:rPr lang="en-US" sz="1200" dirty="0">
                <a:solidFill>
                  <a:srgbClr val="333333"/>
                </a:solidFill>
                <a:latin typeface="Open Sans" panose="020B0606030504020204"/>
              </a:rPr>
              <a:t>.</a:t>
            </a:r>
          </a:p>
          <a:p>
            <a:pPr marL="0" indent="0">
              <a:buNone/>
            </a:pPr>
            <a:endParaRPr lang="en-US" sz="1200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826550A-D9FC-486A-9908-21A0CF0E8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B0FF1-44EB-4D02-828A-24AAC8E76A70}" type="datetime1">
              <a:rPr lang="en-US" smtClean="0"/>
              <a:pPr/>
              <a:t>4/24/2023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5351216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6A3CB60-7DCC-FD03-3C48-64849A69C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Pol i rod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F43AC55-421B-ABFD-82D5-CB70EDB309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POL</a:t>
            </a:r>
          </a:p>
          <a:p>
            <a:r>
              <a:rPr lang="en-US" dirty="0"/>
              <a:t> </a:t>
            </a:r>
            <a:r>
              <a:rPr lang="en-US" dirty="0" err="1"/>
              <a:t>Biološke</a:t>
            </a:r>
            <a:r>
              <a:rPr lang="en-US" dirty="0"/>
              <a:t> </a:t>
            </a:r>
            <a:r>
              <a:rPr lang="en-US" dirty="0" err="1"/>
              <a:t>razlike</a:t>
            </a:r>
            <a:endParaRPr lang="en-US" dirty="0"/>
          </a:p>
          <a:p>
            <a:r>
              <a:rPr lang="en-US" dirty="0"/>
              <a:t> </a:t>
            </a:r>
            <a:r>
              <a:rPr lang="en-US" dirty="0" err="1"/>
              <a:t>Uglavnom</a:t>
            </a:r>
            <a:r>
              <a:rPr lang="en-US" dirty="0"/>
              <a:t> </a:t>
            </a:r>
            <a:r>
              <a:rPr lang="en-US" dirty="0" err="1"/>
              <a:t>nepromenljive</a:t>
            </a:r>
            <a:endParaRPr lang="en-US" dirty="0"/>
          </a:p>
          <a:p>
            <a:r>
              <a:rPr lang="en-US" dirty="0"/>
              <a:t> </a:t>
            </a:r>
            <a:r>
              <a:rPr lang="en-US" dirty="0" err="1"/>
              <a:t>Iste</a:t>
            </a:r>
            <a:r>
              <a:rPr lang="en-US" dirty="0"/>
              <a:t> u </a:t>
            </a:r>
            <a:r>
              <a:rPr lang="en-US" dirty="0" err="1"/>
              <a:t>svim</a:t>
            </a:r>
            <a:r>
              <a:rPr lang="en-US" dirty="0"/>
              <a:t> </a:t>
            </a:r>
            <a:r>
              <a:rPr lang="en-US" dirty="0" err="1"/>
              <a:t>vremenima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prostorima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ROD  </a:t>
            </a:r>
          </a:p>
          <a:p>
            <a:r>
              <a:rPr lang="en-US" dirty="0"/>
              <a:t> </a:t>
            </a:r>
            <a:r>
              <a:rPr lang="en-US" dirty="0" err="1"/>
              <a:t>Društveno</a:t>
            </a:r>
            <a:r>
              <a:rPr lang="en-US" dirty="0"/>
              <a:t> </a:t>
            </a:r>
            <a:r>
              <a:rPr lang="en-US" dirty="0" err="1"/>
              <a:t>uslovljene</a:t>
            </a:r>
            <a:r>
              <a:rPr lang="en-US" dirty="0"/>
              <a:t> </a:t>
            </a:r>
            <a:r>
              <a:rPr lang="en-US" dirty="0" err="1"/>
              <a:t>razlike</a:t>
            </a:r>
            <a:endParaRPr lang="en-US" dirty="0"/>
          </a:p>
          <a:p>
            <a:r>
              <a:rPr lang="en-US" dirty="0"/>
              <a:t> </a:t>
            </a:r>
            <a:r>
              <a:rPr lang="en-US" dirty="0" err="1"/>
              <a:t>Mogu</a:t>
            </a:r>
            <a:r>
              <a:rPr lang="en-US" dirty="0"/>
              <a:t> se </a:t>
            </a:r>
            <a:r>
              <a:rPr lang="en-US" dirty="0" err="1"/>
              <a:t>menjati</a:t>
            </a:r>
            <a:endParaRPr lang="en-US" dirty="0"/>
          </a:p>
          <a:p>
            <a:r>
              <a:rPr lang="en-US" dirty="0"/>
              <a:t> </a:t>
            </a:r>
            <a:r>
              <a:rPr lang="en-US" dirty="0" err="1"/>
              <a:t>Oblikuju</a:t>
            </a:r>
            <a:r>
              <a:rPr lang="en-US" dirty="0"/>
              <a:t> se u </a:t>
            </a:r>
            <a:r>
              <a:rPr lang="en-US" dirty="0" err="1"/>
              <a:t>vremenu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prostoru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0EF91EE-F9B7-9899-B809-66F8B5D7DD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1D353-8C03-4238-A80B-2D9164025E15}" type="datetime1">
              <a:rPr lang="en-US" smtClean="0"/>
              <a:pPr/>
              <a:t>4/24/2023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9926735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DF0A1B1-4E18-E4E6-FE26-95ACA56AB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Pol i rod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8842D18-9802-C68F-B2C1-29169A0DBA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C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Pol - biološke, anatomske i fiziološke osobine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sr-Latn-C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koje razlikuju muškarca od žene;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C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C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Rod - skup društveno uslovljenih osobina pripadnika jednog pola, nastao verovatno s prvobitnom podelom rada, opstao i kada je izgubio originalnu funkciju i to kao instrument politike polova pri čemu se, zahvaljujući prividnoj prirodnosti, obnavlja u svakoj jedinki u procesu odrastanja i vaspitanja.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BAAD69F-202D-3168-C5A1-F6DF377B3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2B693-87EB-40A3-934C-C98A139E6299}" type="datetime1">
              <a:rPr lang="en-US" smtClean="0"/>
              <a:pPr/>
              <a:t>4/24/2023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0879379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D5E4D1D-A114-D43D-7C18-DFA09A489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Zašto je rod pitanje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5E0D197-6833-629C-6332-8931FC3E22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sr-Latn-C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Zbog fundamentalnih razlika i neravnopravnosti žena i muškaraca: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AutoNum type="arabicPeriod"/>
              <a:tabLst/>
              <a:defRPr/>
            </a:pPr>
            <a:r>
              <a:rPr kumimoji="0" lang="sr-Latn-C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Politička moć (donošenje odluka, predstavljanje...)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AutoNum type="arabicPeriod"/>
              <a:tabLst/>
              <a:defRPr/>
            </a:pPr>
            <a:r>
              <a:rPr kumimoji="0" lang="sr-Latn-C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Domaćinstvo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AutoNum type="arabicPeriod"/>
              <a:tabLst/>
              <a:defRPr/>
            </a:pPr>
            <a:r>
              <a:rPr kumimoji="0" lang="sr-Latn-C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Pravni status (nasleđivanje, vlasništvo...)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AutoNum type="arabicPeriod"/>
              <a:tabLst/>
              <a:defRPr/>
            </a:pPr>
            <a:r>
              <a:rPr kumimoji="0" lang="sr-Latn-C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Rodna podela rada u okviru ekonomije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AutoNum type="arabicPeriod"/>
              <a:tabLst/>
              <a:defRPr/>
            </a:pPr>
            <a:r>
              <a:rPr kumimoji="0" lang="sr-Latn-C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Nejednakosti u domaćem/neplaćenom sektoru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AutoNum type="arabicPeriod"/>
              <a:tabLst/>
              <a:defRPr/>
            </a:pPr>
            <a:r>
              <a:rPr kumimoji="0" lang="sr-Latn-C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Nasilje nad ženama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AutoNum type="arabicPeriod"/>
              <a:tabLst/>
              <a:defRPr/>
            </a:pPr>
            <a:r>
              <a:rPr kumimoji="0" lang="sr-Latn-C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Diskriminatorni stavovi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967556E-53AE-BA65-372D-E7C6DBAD8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2BF9D-6CF0-4044-9368-BE98FC9FA740}" type="datetime1">
              <a:rPr lang="en-US" smtClean="0"/>
              <a:pPr/>
              <a:t>4/24/2023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9597741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A800441-8A1D-A4CE-96C0-7DECCF1B2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Rodne uloge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4327DB8-1527-3409-BE44-D91B442DB9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algn="just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sr-Latn-C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Rodne uloge su zbir karakteristika, načina ponašanja, stavova, aktivnosti, normi, obaveza i očekivanja koje odredjeno društvo ili kultura dodeljuje i zahteva od osoba s obzirom na njihov propisani pol </a:t>
            </a:r>
          </a:p>
          <a:p>
            <a:pPr marL="0" marR="0" lvl="0" indent="0" algn="just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sr-Latn-C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Rodne uloge uče se u procesima socijalizacije i odrastanja; rodna pravila usvajaju se od kulture, roditelja, vršnjaka, škole, medija, običaja, religije, tržišta, umetnosti...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46A2319-5BAD-FE8B-D3EA-A58F31DB4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8F04C-5E65-4F8F-A26A-2B7E829CCD81}" type="datetime1">
              <a:rPr lang="en-US" smtClean="0"/>
              <a:pPr/>
              <a:t>4/24/2023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5052610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568F6F0-F6FF-DCBF-A1C7-920A7D73B1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sz="2400" dirty="0"/>
              <a:t>DRUŠTVENI KONTEKST</a:t>
            </a:r>
            <a:endParaRPr lang="en-US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FC922F3-C501-4B37-7D48-2B327E44E2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3962400" cy="4525963"/>
          </a:xfrm>
        </p:spPr>
        <p:txBody>
          <a:bodyPr/>
          <a:lstStyle/>
          <a:p>
            <a:pPr marL="341313" marR="0" lvl="0" indent="-341313" algn="just" defTabSz="91281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C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imes New Roman" pitchFamily="18" charset="0"/>
                <a:cs typeface="Tahoma" pitchFamily="34" charset="0"/>
              </a:rPr>
              <a:t>Razli</a:t>
            </a:r>
            <a:r>
              <a:rPr kumimoji="0" lang="sr-Latn-C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č</a:t>
            </a:r>
            <a:r>
              <a:rPr kumimoji="0" lang="sr-Latn-C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ita o</a:t>
            </a:r>
            <a:r>
              <a:rPr kumimoji="0" lang="sr-Latn-C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č</a:t>
            </a:r>
            <a:r>
              <a:rPr kumimoji="0" lang="sr-Latn-C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ekivanja od dru</a:t>
            </a:r>
            <a:r>
              <a:rPr kumimoji="0" lang="sr-Latn-C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š</a:t>
            </a:r>
            <a:r>
              <a:rPr kumimoji="0" lang="sr-Latn-C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tvenih</a:t>
            </a:r>
            <a:r>
              <a:rPr kumimoji="0" lang="sr-Latn-C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sr-Latn-C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uloga  </a:t>
            </a:r>
            <a:r>
              <a:rPr kumimoji="0" lang="sr-Latn-C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ž</a:t>
            </a:r>
            <a:r>
              <a:rPr kumimoji="0" lang="sr-Latn-C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ena i</a:t>
            </a:r>
            <a:r>
              <a:rPr kumimoji="0" lang="sr-Latn-C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sr-Latn-C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muškaraca:</a:t>
            </a:r>
            <a:r>
              <a:rPr kumimoji="0" lang="sr-Latn-C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341313" marR="0" lvl="0" indent="-341313" algn="just" defTabSz="91281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C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imes New Roman" pitchFamily="18" charset="0"/>
            </a:endParaRPr>
          </a:p>
          <a:p>
            <a:pPr marL="341313" marR="0" lvl="0" indent="-341313" algn="just" defTabSz="91281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sr-Latn-C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  muškarac kao glava porodice i onaj koji zarađuje; </a:t>
            </a:r>
          </a:p>
          <a:p>
            <a:pPr marL="341313" marR="0" lvl="0" indent="-341313" algn="just" defTabSz="91281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sr-Latn-C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  </a:t>
            </a:r>
            <a:r>
              <a:rPr kumimoji="0" lang="sr-Latn-C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ž</a:t>
            </a:r>
            <a:r>
              <a:rPr kumimoji="0" lang="sr-Latn-C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ena kao ona koja rađa, hrani i neguje (decu i stare).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imes New Roman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F13FF2B-731C-016D-3C2E-567CC1AFD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B0FF1-44EB-4D02-828A-24AAC8E76A70}" type="datetime1">
              <a:rPr lang="en-US" smtClean="0"/>
              <a:pPr/>
              <a:t>4/24/2023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9A5ED0EF-260E-0EB3-7975-5BE0F8A75C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5280" y="1272156"/>
            <a:ext cx="3944454" cy="518204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5306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0AF602A-3192-FC1D-94A9-5B107136F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5800" y="496857"/>
            <a:ext cx="4396680" cy="699896"/>
          </a:xfrm>
        </p:spPr>
        <p:txBody>
          <a:bodyPr/>
          <a:lstStyle/>
          <a:p>
            <a:r>
              <a:rPr lang="sr-Latn-RS" dirty="0"/>
              <a:t>POLITIČKI KONTEKST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040F5FF1-9E4D-DCFB-FB50-20DE6C897B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0308" y="1600200"/>
            <a:ext cx="7803384" cy="4525963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B931D52-76AD-C267-7E7E-6866F05D5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B0FF1-44EB-4D02-828A-24AAC8E76A70}" type="datetime1">
              <a:rPr lang="en-US" smtClean="0"/>
              <a:pPr/>
              <a:t>4/24/2023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8148299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95A32F6-23B3-F799-9C86-EC9A06152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0" y="496857"/>
            <a:ext cx="4419600" cy="699896"/>
          </a:xfrm>
        </p:spPr>
        <p:txBody>
          <a:bodyPr/>
          <a:lstStyle/>
          <a:p>
            <a:r>
              <a:rPr lang="sr-Latn-RS" dirty="0"/>
              <a:t>POLITIČKI KONTEKST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1E801B-42BE-A214-09E5-978C7C2C75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1313" marR="0" lvl="0" indent="-341313" algn="just" defTabSz="91281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C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imes New Roman" pitchFamily="18" charset="0"/>
                <a:cs typeface="Tahoma" pitchFamily="34" charset="0"/>
              </a:rPr>
              <a:t>Razlike u na</a:t>
            </a:r>
            <a:r>
              <a:rPr kumimoji="0" lang="sr-Latn-C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č</a:t>
            </a:r>
            <a:r>
              <a:rPr kumimoji="0" lang="sr-Latn-C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inima na koje </a:t>
            </a:r>
            <a:r>
              <a:rPr kumimoji="0" lang="sr-Latn-C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ž</a:t>
            </a:r>
            <a:r>
              <a:rPr kumimoji="0" lang="sr-Latn-C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ene i muškarci sti</a:t>
            </a:r>
            <a:r>
              <a:rPr kumimoji="0" lang="sr-Latn-C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č</a:t>
            </a:r>
            <a:r>
              <a:rPr kumimoji="0" lang="sr-Latn-C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u i dele mo</a:t>
            </a:r>
            <a:r>
              <a:rPr kumimoji="0" lang="sr-Latn-C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ć</a:t>
            </a:r>
            <a:r>
              <a:rPr kumimoji="0" lang="sr-Latn-C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 i autoritet: muškarci su više prisutni nacionalnoj i visokoj politici, </a:t>
            </a:r>
            <a:r>
              <a:rPr kumimoji="0" lang="sr-Latn-C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ž</a:t>
            </a:r>
            <a:r>
              <a:rPr kumimoji="0" lang="sr-Latn-C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ene više na  lokalnom nivou i u lokalnoj politici povezanoj sa njihovim ulogama u doma</a:t>
            </a:r>
            <a:r>
              <a:rPr kumimoji="0" lang="sr-Latn-C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ć</a:t>
            </a:r>
            <a:r>
              <a:rPr kumimoji="0" lang="sr-Latn-C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instvu.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A52E727-16D7-E5DB-C2F2-8F05431DC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B0FF1-44EB-4D02-828A-24AAC8E76A70}" type="datetime1">
              <a:rPr lang="en-US" smtClean="0"/>
              <a:pPr/>
              <a:t>4/24/2023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6308689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92A258F-4049-B3E0-C319-0BC7B1F5E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sz="2800" dirty="0"/>
              <a:t>VANREDNE SITUACIJE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AB4A849-2822-5EC6-BD88-5E08937E8C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pod </a:t>
            </a:r>
            <a:r>
              <a:rPr lang="en-US" dirty="0" err="1"/>
              <a:t>vanrednom</a:t>
            </a:r>
            <a:r>
              <a:rPr lang="en-US" dirty="0"/>
              <a:t> </a:t>
            </a:r>
            <a:r>
              <a:rPr lang="en-US" dirty="0" err="1"/>
              <a:t>situacijom</a:t>
            </a:r>
            <a:r>
              <a:rPr lang="en-US" dirty="0"/>
              <a:t> </a:t>
            </a:r>
            <a:r>
              <a:rPr lang="en-US" dirty="0" err="1"/>
              <a:t>podrazumevamo</a:t>
            </a:r>
            <a:r>
              <a:rPr lang="en-US" dirty="0"/>
              <a:t> </a:t>
            </a:r>
            <a:r>
              <a:rPr lang="en-US" dirty="0" err="1"/>
              <a:t>neočekivan</a:t>
            </a:r>
            <a:r>
              <a:rPr lang="en-US" dirty="0"/>
              <a:t>, </a:t>
            </a:r>
            <a:r>
              <a:rPr lang="en-US" dirty="0" err="1"/>
              <a:t>karakterističan</a:t>
            </a:r>
            <a:r>
              <a:rPr lang="en-US" dirty="0"/>
              <a:t> </a:t>
            </a:r>
            <a:r>
              <a:rPr lang="en-US" dirty="0" err="1"/>
              <a:t>rizik</a:t>
            </a:r>
            <a:r>
              <a:rPr lang="en-US" dirty="0"/>
              <a:t> koji </a:t>
            </a:r>
            <a:r>
              <a:rPr lang="en-US" dirty="0" err="1"/>
              <a:t>narušava</a:t>
            </a:r>
            <a:r>
              <a:rPr lang="en-US" dirty="0"/>
              <a:t> </a:t>
            </a:r>
            <a:r>
              <a:rPr lang="en-US" dirty="0" err="1"/>
              <a:t>postojeće</a:t>
            </a:r>
            <a:r>
              <a:rPr lang="en-US" dirty="0"/>
              <a:t> </a:t>
            </a:r>
            <a:r>
              <a:rPr lang="en-US" dirty="0" err="1"/>
              <a:t>procese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pojave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otkaze</a:t>
            </a:r>
            <a:r>
              <a:rPr lang="en-US" dirty="0"/>
              <a:t> </a:t>
            </a:r>
            <a:r>
              <a:rPr lang="en-US" dirty="0" err="1"/>
              <a:t>značajnih</a:t>
            </a:r>
            <a:r>
              <a:rPr lang="en-US" dirty="0"/>
              <a:t> </a:t>
            </a:r>
            <a:r>
              <a:rPr lang="en-US" dirty="0" err="1"/>
              <a:t>uticaja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uslove</a:t>
            </a:r>
            <a:r>
              <a:rPr lang="en-US" dirty="0"/>
              <a:t> </a:t>
            </a:r>
            <a:r>
              <a:rPr lang="en-US" dirty="0" err="1"/>
              <a:t>života</a:t>
            </a:r>
            <a:r>
              <a:rPr lang="en-US" dirty="0"/>
              <a:t> u </a:t>
            </a:r>
            <a:r>
              <a:rPr lang="en-US" dirty="0" err="1"/>
              <a:t>naseljima</a:t>
            </a:r>
            <a:r>
              <a:rPr lang="en-US" dirty="0"/>
              <a:t>, </a:t>
            </a:r>
            <a:r>
              <a:rPr lang="en-US" dirty="0" err="1"/>
              <a:t>socijalnu</a:t>
            </a:r>
            <a:r>
              <a:rPr lang="en-US" dirty="0"/>
              <a:t> </a:t>
            </a:r>
            <a:r>
              <a:rPr lang="en-US" dirty="0" err="1"/>
              <a:t>sferu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prirodnu</a:t>
            </a:r>
            <a:r>
              <a:rPr lang="en-US" dirty="0"/>
              <a:t> </a:t>
            </a:r>
            <a:r>
              <a:rPr lang="en-US" dirty="0" err="1"/>
              <a:t>sredinu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ima</a:t>
            </a:r>
            <a:r>
              <a:rPr lang="en-US" dirty="0"/>
              <a:t> </a:t>
            </a:r>
            <a:r>
              <a:rPr lang="en-US" dirty="0" err="1"/>
              <a:t>sveukupan</a:t>
            </a:r>
            <a:r>
              <a:rPr lang="en-US" dirty="0"/>
              <a:t> </a:t>
            </a:r>
            <a:r>
              <a:rPr lang="en-US" dirty="0" err="1"/>
              <a:t>uticaj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destabilizujući</a:t>
            </a:r>
            <a:r>
              <a:rPr lang="en-US" dirty="0"/>
              <a:t> </a:t>
            </a:r>
            <a:r>
              <a:rPr lang="en-US" dirty="0" err="1"/>
              <a:t>faktor</a:t>
            </a:r>
            <a:r>
              <a:rPr lang="en-US" dirty="0"/>
              <a:t>, </a:t>
            </a:r>
            <a:r>
              <a:rPr lang="en-US" dirty="0" err="1"/>
              <a:t>narušavanjem</a:t>
            </a:r>
            <a:r>
              <a:rPr lang="en-US" dirty="0"/>
              <a:t> </a:t>
            </a:r>
            <a:r>
              <a:rPr lang="en-US" dirty="0" err="1"/>
              <a:t>funkcionisanja</a:t>
            </a:r>
            <a:r>
              <a:rPr lang="en-US" dirty="0"/>
              <a:t> </a:t>
            </a:r>
            <a:r>
              <a:rPr lang="en-US" dirty="0" err="1"/>
              <a:t>postojećeg</a:t>
            </a:r>
            <a:r>
              <a:rPr lang="en-US" dirty="0"/>
              <a:t> </a:t>
            </a:r>
            <a:r>
              <a:rPr lang="en-US" dirty="0" err="1"/>
              <a:t>društvenog</a:t>
            </a:r>
            <a:r>
              <a:rPr lang="en-US" dirty="0"/>
              <a:t> </a:t>
            </a:r>
            <a:r>
              <a:rPr lang="en-US" dirty="0" err="1"/>
              <a:t>sistema</a:t>
            </a:r>
            <a:r>
              <a:rPr lang="en-US" dirty="0"/>
              <a:t>.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5F43DF2-8BA3-9DF3-2549-713576835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B0FF1-44EB-4D02-828A-24AAC8E76A70}" type="datetime1">
              <a:rPr lang="en-US" smtClean="0"/>
              <a:pPr/>
              <a:t>4/24/2023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40044215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14D73B8-D7A6-ACFA-2EDC-E8EC06058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0" y="496857"/>
            <a:ext cx="4320480" cy="699896"/>
          </a:xfrm>
        </p:spPr>
        <p:txBody>
          <a:bodyPr/>
          <a:lstStyle/>
          <a:p>
            <a:r>
              <a:rPr lang="sr-Latn-RS" sz="2800" dirty="0"/>
              <a:t>OBRAZOVNI KONTEKST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9252E73-E289-6DE7-70DC-D13A7BC748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1313" marR="0" lvl="0" indent="-341313" algn="just" defTabSz="91281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C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imes New Roman" pitchFamily="18" charset="0"/>
                <a:cs typeface="Tahoma" pitchFamily="34" charset="0"/>
              </a:rPr>
              <a:t>Razlike u mogu</a:t>
            </a:r>
            <a:r>
              <a:rPr kumimoji="0" lang="sr-Latn-C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ć</a:t>
            </a:r>
            <a:r>
              <a:rPr kumimoji="0" lang="sr-Latn-C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nostima sticanja obrazovanja i razli</a:t>
            </a:r>
            <a:r>
              <a:rPr kumimoji="0" lang="sr-Latn-C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č</a:t>
            </a:r>
            <a:r>
              <a:rPr kumimoji="0" lang="sr-Latn-C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itim o</a:t>
            </a:r>
            <a:r>
              <a:rPr kumimoji="0" lang="sr-Latn-C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č</a:t>
            </a:r>
            <a:r>
              <a:rPr kumimoji="0" lang="sr-Latn-C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ekivanjima od devoj</a:t>
            </a:r>
            <a:r>
              <a:rPr kumimoji="0" lang="sr-Latn-C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č</a:t>
            </a:r>
            <a:r>
              <a:rPr kumimoji="0" lang="sr-Latn-C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ica i de</a:t>
            </a:r>
            <a:r>
              <a:rPr kumimoji="0" lang="sr-Latn-C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č</a:t>
            </a:r>
            <a:r>
              <a:rPr kumimoji="0" lang="sr-Latn-C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aka: </a:t>
            </a:r>
          </a:p>
          <a:p>
            <a:pPr algn="just" defTabSz="912813">
              <a:lnSpc>
                <a:spcPct val="90000"/>
              </a:lnSpc>
              <a:spcBef>
                <a:spcPct val="0"/>
              </a:spcBef>
              <a:defRPr/>
            </a:pPr>
            <a:r>
              <a:rPr kumimoji="0" lang="sr-Latn-C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porodica usmerava obrazovanje de</a:t>
            </a:r>
            <a:r>
              <a:rPr kumimoji="0" lang="sr-Latn-C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č</a:t>
            </a:r>
            <a:r>
              <a:rPr kumimoji="0" lang="sr-Latn-C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aka pre nego devoj</a:t>
            </a:r>
            <a:r>
              <a:rPr kumimoji="0" lang="sr-Latn-C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č</a:t>
            </a:r>
            <a:r>
              <a:rPr kumimoji="0" lang="sr-Latn-C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ica; </a:t>
            </a:r>
          </a:p>
          <a:p>
            <a:pPr algn="just" defTabSz="912813">
              <a:lnSpc>
                <a:spcPct val="90000"/>
              </a:lnSpc>
              <a:spcBef>
                <a:spcPct val="0"/>
              </a:spcBef>
              <a:defRPr/>
            </a:pPr>
            <a:r>
              <a:rPr kumimoji="0" lang="sr-Latn-C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devoj</a:t>
            </a:r>
            <a:r>
              <a:rPr kumimoji="0" lang="sr-Latn-C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č</a:t>
            </a:r>
            <a:r>
              <a:rPr kumimoji="0" lang="sr-Latn-C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ice odlaze uglavnom na manje presti</a:t>
            </a:r>
            <a:r>
              <a:rPr kumimoji="0" lang="sr-Latn-C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ž</a:t>
            </a:r>
            <a:r>
              <a:rPr kumimoji="0" lang="sr-Latn-C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ne smerove.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5CF71DD-C8B3-3696-F0D5-493E3A187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B0FF1-44EB-4D02-828A-24AAC8E76A70}" type="datetime1">
              <a:rPr lang="en-US" smtClean="0"/>
              <a:pPr/>
              <a:t>4/24/2023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4429229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6B61214-289C-A3A3-B814-C00313F4A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0" y="496857"/>
            <a:ext cx="4320480" cy="699896"/>
          </a:xfrm>
        </p:spPr>
        <p:txBody>
          <a:bodyPr/>
          <a:lstStyle/>
          <a:p>
            <a:r>
              <a:rPr lang="sr-Latn-RS" sz="2800" dirty="0"/>
              <a:t>EKONOMSKI KONTEKST</a:t>
            </a:r>
            <a:endParaRPr lang="en-US" sz="28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793BB2E2-9CED-B2AC-A573-D3CB9993E1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600200"/>
            <a:ext cx="2977607" cy="4525963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F4ADCF8-8A0D-8802-705F-2ACA6E020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B0FF1-44EB-4D02-828A-24AAC8E76A70}" type="datetime1">
              <a:rPr lang="en-US" smtClean="0"/>
              <a:pPr/>
              <a:t>4/24/2023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843AA655-04EA-02E8-EA72-C530690726AD}"/>
              </a:ext>
            </a:extLst>
          </p:cNvPr>
          <p:cNvSpPr txBox="1"/>
          <p:nvPr/>
        </p:nvSpPr>
        <p:spPr>
          <a:xfrm>
            <a:off x="4572000" y="1600200"/>
            <a:ext cx="4114800" cy="40811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C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imes New Roman" pitchFamily="18" charset="0"/>
                <a:cs typeface="Tahoma" pitchFamily="34" charset="0"/>
              </a:rPr>
              <a:t>Razlike u mogu</a:t>
            </a:r>
            <a:r>
              <a:rPr kumimoji="0" lang="sr-Latn-C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ć</a:t>
            </a:r>
            <a:r>
              <a:rPr kumimoji="0" lang="sr-Latn-C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nosti sticanja karijere,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jednake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 plate za rad</a:t>
            </a:r>
            <a:r>
              <a:rPr kumimoji="0" lang="sr-Latn-R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jednake</a:t>
            </a:r>
            <a:r>
              <a:rPr lang="sr-Latn-RS" sz="36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vrednosti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,</a:t>
            </a:r>
            <a:r>
              <a:rPr kumimoji="0" lang="sr-Latn-C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 kontroli finansija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,</a:t>
            </a:r>
            <a:r>
              <a:rPr kumimoji="0" lang="sr-Latn-R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dobijanja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 </a:t>
            </a:r>
            <a:r>
              <a:rPr kumimoji="0" lang="sr-Latn-C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kredit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a</a:t>
            </a:r>
            <a:r>
              <a:rPr kumimoji="0" lang="sr-Latn-C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 i zajmov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a, </a:t>
            </a:r>
            <a:r>
              <a:rPr kumimoji="0" lang="sr-Latn-C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vlasništvo nad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 </a:t>
            </a:r>
            <a:r>
              <a:rPr kumimoji="0" lang="sr-Latn-C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zemljom.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576982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DDEFBF0-2BA0-2FF3-1DAF-DA801DFC1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sz="2800" dirty="0"/>
              <a:t>RODNA RAVNOPRAVNOST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6D2EBE4-E9B4-0AF1-3557-0855841E4E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prstClr val="black"/>
              </a:buClr>
              <a:buSzTx/>
              <a:buFontTx/>
              <a:buChar char="•"/>
              <a:tabLst/>
              <a:defRPr/>
            </a:pPr>
            <a:r>
              <a:rPr kumimoji="0" lang="sr-Latn-C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Rodna ravnopravnost </a:t>
            </a:r>
            <a:r>
              <a:rPr kumimoji="0" lang="sr-Latn-CS" sz="25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(gender equality)</a:t>
            </a:r>
            <a:r>
              <a:rPr kumimoji="0" lang="sr-Latn-C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podrazumeva ravnopravnu </a:t>
            </a:r>
            <a:r>
              <a:rPr kumimoji="0" lang="sr-Latn-CS" sz="25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zastupljenost</a:t>
            </a:r>
            <a:r>
              <a:rPr kumimoji="0" lang="sr-Latn-C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sr-Latn-CS" sz="25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moć</a:t>
            </a:r>
            <a:r>
              <a:rPr kumimoji="0" lang="sr-Latn-C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i </a:t>
            </a:r>
            <a:r>
              <a:rPr kumimoji="0" lang="sr-Latn-CS" sz="25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učešće</a:t>
            </a:r>
            <a:r>
              <a:rPr kumimoji="0" lang="sr-Latn-C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oba pola u svim sferama javnog i privatnog života.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prstClr val="black"/>
              </a:buClr>
              <a:buSzTx/>
              <a:buFontTx/>
              <a:buChar char="•"/>
              <a:tabLst/>
              <a:defRPr/>
            </a:pPr>
            <a:r>
              <a:rPr kumimoji="0" lang="sr-Latn-C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Rodna ravnopravnost ima za cilj promovisanje punog učešća žena i muškaraca u </a:t>
            </a:r>
            <a:r>
              <a:rPr lang="sr-Latn-CS" sz="2500" dirty="0">
                <a:solidFill>
                  <a:prstClr val="black"/>
                </a:solidFill>
                <a:latin typeface="Calibri"/>
              </a:rPr>
              <a:t>društvu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399BC70-3651-7A71-A612-5E3673EA8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B0FF1-44EB-4D02-828A-24AAC8E76A70}" type="datetime1">
              <a:rPr lang="en-US" smtClean="0"/>
              <a:pPr/>
              <a:t>4/24/2023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3351975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E903F30-44EC-6B11-699A-99BE7BA57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ŽENSKA PRAVA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E3CD279-B1F2-7C0F-C7A1-04FCD9C7BE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sl-SI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žene imaju drugačije društvene uloge; vode drugačije živote od muškaraca i da upravo ta razlika stvara neravnotežu u primeni i poštovanju ljudskih prava.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sl-SI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položaj žena kako u društvu tako i porodici, u najvećoj meri određen je društveno/rodno očekivanim ulogama i stereotipima. Stereotipi vezani za pol, po pravilu, zanemaruju specifične interese i potrebe žena.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sl-SI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specifično kršenje ili neprimenjivanje  prava žena zato što su žene.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sl-SI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nisu neka nova generacija prava već se odnose na čitav niz mera/akcija koje država treba da preduzme da bi ženama osigurala jednako uživanje/poštovanje ljudskih prava</a:t>
            </a:r>
            <a:endParaRPr kumimoji="0" lang="sr-Latn-C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0EE51CE-4ACE-EA7A-4070-72C2888D8B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B0FF1-44EB-4D02-828A-24AAC8E76A70}" type="datetime1">
              <a:rPr lang="en-US" smtClean="0"/>
              <a:pPr/>
              <a:t>4/24/2023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1087875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35ACF726-2519-418F-B81F-824A33E09B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66975" y="1600200"/>
            <a:ext cx="4010050" cy="4525963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A44794D-C5E9-42A1-8400-25F430AA11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B0FF1-44EB-4D02-828A-24AAC8E76A70}" type="datetime1">
              <a:rPr lang="en-US" smtClean="0"/>
              <a:pPr/>
              <a:t>4/24/2023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8033406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D3CD703-00C9-8151-E23B-DE221B01F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sz="2400" dirty="0"/>
              <a:t>KATEGORIJE VANREDNIH SITUACIJA</a:t>
            </a:r>
            <a:endParaRPr lang="en-US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B86E80F-686A-2AA1-3079-A2DF34781F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Prirodne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–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brzo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razvijajuće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 </a:t>
            </a:r>
            <a:r>
              <a:rPr kumimoji="0" lang="en-US" sz="18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Potiču</a:t>
            </a:r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od </a:t>
            </a:r>
            <a:r>
              <a:rPr kumimoji="0" lang="en-US" sz="18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prirodnih</a:t>
            </a:r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8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hazarda</a:t>
            </a:r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8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</a:t>
            </a:r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 </a:t>
            </a:r>
            <a:r>
              <a:rPr kumimoji="0" lang="en-US" sz="18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javljaju</a:t>
            </a:r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se </a:t>
            </a:r>
            <a:r>
              <a:rPr kumimoji="0" lang="en-US" sz="18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iznenada</a:t>
            </a:r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 </a:t>
            </a:r>
            <a:r>
              <a:rPr kumimoji="0" lang="en-US" sz="18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često</a:t>
            </a:r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8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uz</a:t>
            </a:r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8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vrlo</a:t>
            </a:r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8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malo</a:t>
            </a:r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8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upozorenja</a:t>
            </a:r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Tehnološke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–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brzo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razvijajuće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 </a:t>
            </a:r>
            <a:r>
              <a:rPr kumimoji="0" lang="en-US" sz="18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Rezultat</a:t>
            </a:r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8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su</a:t>
            </a:r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8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industrijskih</a:t>
            </a:r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8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akcidenata</a:t>
            </a:r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8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</a:t>
            </a:r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8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takođe</a:t>
            </a:r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se </a:t>
            </a:r>
            <a:r>
              <a:rPr kumimoji="0" lang="en-US" sz="18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javljaju</a:t>
            </a:r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8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iznenada</a:t>
            </a:r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 </a:t>
            </a:r>
            <a:r>
              <a:rPr kumimoji="0" lang="en-US" sz="18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sa</a:t>
            </a:r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8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malo</a:t>
            </a:r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8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upozorenja</a:t>
            </a:r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Sporo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razvijajuće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 </a:t>
            </a:r>
            <a:r>
              <a:rPr kumimoji="0" lang="en-US" sz="18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Ovaj</a:t>
            </a:r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8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izraz</a:t>
            </a:r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se </a:t>
            </a:r>
            <a:r>
              <a:rPr kumimoji="0" lang="en-US" sz="18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uglavnom</a:t>
            </a:r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8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koristi</a:t>
            </a:r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da </a:t>
            </a:r>
            <a:r>
              <a:rPr kumimoji="0" lang="en-US" sz="18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označi</a:t>
            </a:r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8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nedostatak</a:t>
            </a:r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8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hrane</a:t>
            </a:r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8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ili</a:t>
            </a:r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8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gladi</a:t>
            </a:r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8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</a:t>
            </a:r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8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nestašice</a:t>
            </a:r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8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nastale</a:t>
            </a:r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8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uništavanjem</a:t>
            </a:r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8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useva</a:t>
            </a:r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od </a:t>
            </a:r>
            <a:r>
              <a:rPr kumimoji="0" lang="en-US" sz="18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strane</a:t>
            </a:r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8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štetočina</a:t>
            </a:r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 U </a:t>
            </a:r>
            <a:r>
              <a:rPr kumimoji="0" lang="en-US" sz="18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ovim</a:t>
            </a:r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8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slučajevima</a:t>
            </a:r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se </a:t>
            </a:r>
            <a:r>
              <a:rPr kumimoji="0" lang="en-US" sz="18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krize</a:t>
            </a:r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8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sporo</a:t>
            </a:r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8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razvijaju</a:t>
            </a:r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 </a:t>
            </a:r>
            <a:r>
              <a:rPr kumimoji="0" lang="en-US" sz="18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nedeljama</a:t>
            </a:r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8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ili</a:t>
            </a:r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8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mesecima</a:t>
            </a:r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 U </a:t>
            </a:r>
            <a:r>
              <a:rPr kumimoji="0" lang="en-US" sz="18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ovu</a:t>
            </a:r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8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grupaciju</a:t>
            </a:r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8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vanrednih</a:t>
            </a:r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8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situacija</a:t>
            </a:r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se </a:t>
            </a:r>
            <a:r>
              <a:rPr kumimoji="0" lang="en-US" sz="18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mogu</a:t>
            </a:r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8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podvesti</a:t>
            </a:r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8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</a:t>
            </a:r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8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katastrofe</a:t>
            </a:r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8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izazvane</a:t>
            </a:r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8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zagađenjem</a:t>
            </a:r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8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ili</a:t>
            </a:r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8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degradacijom</a:t>
            </a:r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8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životne</a:t>
            </a:r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8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sredine</a:t>
            </a:r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Kompleksne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političke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vanredne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situacije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 </a:t>
            </a:r>
            <a:r>
              <a:rPr kumimoji="0" lang="en-US" sz="18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Prirodni</a:t>
            </a:r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8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hazardi</a:t>
            </a:r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 </a:t>
            </a:r>
            <a:r>
              <a:rPr kumimoji="0" lang="en-US" sz="18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pogotovu</a:t>
            </a:r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8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suše</a:t>
            </a:r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 </a:t>
            </a:r>
            <a:r>
              <a:rPr kumimoji="0" lang="en-US" sz="18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mogu</a:t>
            </a:r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8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biti</a:t>
            </a:r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8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uzrok</a:t>
            </a:r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8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nastajanja</a:t>
            </a:r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8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ovakvog</a:t>
            </a:r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8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stanja</a:t>
            </a:r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 </a:t>
            </a:r>
            <a:r>
              <a:rPr kumimoji="0" lang="en-US" sz="18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Ipak</a:t>
            </a:r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 </a:t>
            </a:r>
            <a:r>
              <a:rPr kumimoji="0" lang="en-US" sz="18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ovaj</a:t>
            </a:r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tip </a:t>
            </a:r>
            <a:r>
              <a:rPr kumimoji="0" lang="en-US" sz="18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vanrednih</a:t>
            </a:r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8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situacija</a:t>
            </a:r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8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karakteriše</a:t>
            </a:r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se </a:t>
            </a:r>
            <a:r>
              <a:rPr kumimoji="0" lang="en-US" sz="18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dužom</a:t>
            </a:r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8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političkom</a:t>
            </a:r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8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nestabilnošću</a:t>
            </a:r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8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</a:t>
            </a:r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8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obično</a:t>
            </a:r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 </a:t>
            </a:r>
            <a:r>
              <a:rPr kumimoji="0" lang="en-US" sz="18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visokim</a:t>
            </a:r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8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nivoom</a:t>
            </a:r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8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nasilja</a:t>
            </a:r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Stalne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vanredne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situacije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 </a:t>
            </a:r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One </a:t>
            </a:r>
            <a:r>
              <a:rPr kumimoji="0" lang="en-US" sz="18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su</a:t>
            </a:r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8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rezultat</a:t>
            </a:r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8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široko</a:t>
            </a:r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8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rasprostranjenog</a:t>
            </a:r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8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siromaštva</a:t>
            </a:r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 a </a:t>
            </a:r>
            <a:r>
              <a:rPr kumimoji="0" lang="en-US" sz="18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mogu</a:t>
            </a:r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se </a:t>
            </a:r>
            <a:r>
              <a:rPr kumimoji="0" lang="en-US" sz="18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pogoršati</a:t>
            </a:r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8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usled</a:t>
            </a:r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8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prirodnih</a:t>
            </a:r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8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hazarda</a:t>
            </a:r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</a:t>
            </a:r>
            <a:endParaRPr kumimoji="0" lang="sr-Latn-RS" sz="18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E9DE11A-A095-C9F3-50FD-38C54890C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B0FF1-44EB-4D02-828A-24AAC8E76A70}" type="datetime1">
              <a:rPr lang="en-US" smtClean="0"/>
              <a:pPr/>
              <a:t>4/24/2023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220476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19D65A3-AC5F-15CF-582C-33EB5C999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sz="1800" dirty="0"/>
              <a:t>CIKLUSI UPRAVLJANJA VANREDNIM SITUACIJAMA</a:t>
            </a:r>
            <a:endParaRPr lang="en-US" sz="1800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="" xmlns:a16="http://schemas.microsoft.com/office/drawing/2014/main" id="{58E8C221-CF17-6415-0AB7-4C48E692E0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580" y="1600200"/>
            <a:ext cx="5502840" cy="4525963"/>
          </a:xfrm>
        </p:spPr>
      </p:pic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714F744-9F06-B46C-3DF8-2F0F53010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B0FF1-44EB-4D02-828A-24AAC8E76A70}" type="datetime1">
              <a:rPr lang="en-US" smtClean="0"/>
              <a:pPr/>
              <a:t>4/24/2023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8242854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AC9DB4F-67CF-47B2-8134-D4106E1CB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5800" y="404813"/>
            <a:ext cx="4648200" cy="935955"/>
          </a:xfrm>
        </p:spPr>
        <p:txBody>
          <a:bodyPr/>
          <a:lstStyle/>
          <a:p>
            <a:r>
              <a:rPr lang="en-US" dirty="0"/>
              <a:t>RAZVOJ CIVILNE ZAŠTITE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A8227F1-651D-4F11-B86D-FFEAFC1B94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DEFINICIJA:</a:t>
            </a:r>
          </a:p>
          <a:p>
            <a:pPr marL="0" indent="0" algn="just">
              <a:buNone/>
            </a:pPr>
            <a:endParaRPr lang="en-US" dirty="0"/>
          </a:p>
          <a:p>
            <a:pPr algn="just"/>
            <a:r>
              <a:rPr lang="en-US" dirty="0" err="1"/>
              <a:t>Organizovani</a:t>
            </a:r>
            <a:r>
              <a:rPr lang="en-US" dirty="0"/>
              <a:t> </a:t>
            </a:r>
            <a:r>
              <a:rPr lang="en-US" dirty="0" err="1"/>
              <a:t>odgovor</a:t>
            </a:r>
            <a:r>
              <a:rPr lang="en-US" dirty="0"/>
              <a:t> </a:t>
            </a:r>
            <a:r>
              <a:rPr lang="en-US" dirty="0" err="1"/>
              <a:t>države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društva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sve</a:t>
            </a:r>
            <a:r>
              <a:rPr lang="en-US" dirty="0"/>
              <a:t> </a:t>
            </a:r>
            <a:r>
              <a:rPr lang="en-US" dirty="0" err="1"/>
              <a:t>oblike</a:t>
            </a:r>
            <a:r>
              <a:rPr lang="en-US" dirty="0"/>
              <a:t> </a:t>
            </a:r>
            <a:r>
              <a:rPr lang="en-US" dirty="0" err="1"/>
              <a:t>ugrožavanja</a:t>
            </a:r>
            <a:r>
              <a:rPr lang="en-US" dirty="0"/>
              <a:t> </a:t>
            </a:r>
            <a:r>
              <a:rPr lang="en-US" dirty="0" err="1"/>
              <a:t>ljudi</a:t>
            </a:r>
            <a:r>
              <a:rPr lang="en-US" dirty="0"/>
              <a:t>, </a:t>
            </a:r>
            <a:r>
              <a:rPr lang="en-US" dirty="0" err="1"/>
              <a:t>materijalnih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kulturnih</a:t>
            </a:r>
            <a:r>
              <a:rPr lang="en-US" dirty="0"/>
              <a:t> </a:t>
            </a:r>
            <a:r>
              <a:rPr lang="en-US" dirty="0" err="1"/>
              <a:t>dobara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životne</a:t>
            </a:r>
            <a:r>
              <a:rPr lang="en-US" dirty="0"/>
              <a:t> </a:t>
            </a:r>
            <a:r>
              <a:rPr lang="en-US" dirty="0" err="1"/>
              <a:t>sredine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imaju</a:t>
            </a:r>
            <a:r>
              <a:rPr lang="en-US" dirty="0"/>
              <a:t> </a:t>
            </a:r>
            <a:r>
              <a:rPr lang="en-US" dirty="0" err="1"/>
              <a:t>karakter</a:t>
            </a:r>
            <a:r>
              <a:rPr lang="en-US" dirty="0"/>
              <a:t> </a:t>
            </a:r>
            <a:r>
              <a:rPr lang="en-US" dirty="0" err="1"/>
              <a:t>vanrednih</a:t>
            </a:r>
            <a:r>
              <a:rPr lang="en-US" dirty="0"/>
              <a:t> </a:t>
            </a:r>
            <a:r>
              <a:rPr lang="en-US" dirty="0" err="1"/>
              <a:t>situacija</a:t>
            </a:r>
            <a:r>
              <a:rPr lang="en-US" dirty="0"/>
              <a:t>. </a:t>
            </a:r>
          </a:p>
          <a:p>
            <a:pPr algn="just"/>
            <a:endParaRPr lang="sr-Cyrl-RS" sz="1800" dirty="0"/>
          </a:p>
          <a:p>
            <a:pPr marL="0" indent="0">
              <a:buNone/>
            </a:pPr>
            <a:endParaRPr lang="sr-Cyrl-RS" sz="1800" dirty="0"/>
          </a:p>
          <a:p>
            <a:pPr marL="0" indent="0">
              <a:buNone/>
            </a:pPr>
            <a:endParaRPr lang="sr-Cyrl-RS" sz="1800" dirty="0"/>
          </a:p>
          <a:p>
            <a:pPr marL="0" indent="0">
              <a:buNone/>
            </a:pPr>
            <a:endParaRPr lang="sr-Cyrl-RS" sz="1800" dirty="0"/>
          </a:p>
          <a:p>
            <a:pPr marL="0" indent="0">
              <a:buNone/>
            </a:pPr>
            <a:endParaRPr lang="sr-Cyrl-RS" sz="1800" dirty="0">
              <a:solidFill>
                <a:srgbClr val="FF0000"/>
              </a:solidFill>
            </a:endParaRPr>
          </a:p>
          <a:p>
            <a:endParaRPr lang="sr-Cyrl-RS" sz="18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="" xmlns:p14="http://schemas.microsoft.com/office/powerpoint/2010/main" val="7801091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E45221E-6470-4964-8595-0E594B9A4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0" y="404813"/>
            <a:ext cx="4572000" cy="1079971"/>
          </a:xfrm>
        </p:spPr>
        <p:txBody>
          <a:bodyPr/>
          <a:lstStyle/>
          <a:p>
            <a:pPr algn="ctr"/>
            <a:r>
              <a:rPr lang="it-IT" dirty="0"/>
              <a:t>Mesto i uloga civilne zaštite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EE155E1-B6D0-4CA9-ADD8-E3459B58C8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dirty="0" err="1"/>
              <a:t>Civilna</a:t>
            </a:r>
            <a:r>
              <a:rPr lang="en-US" dirty="0"/>
              <a:t> </a:t>
            </a:r>
            <a:r>
              <a:rPr lang="en-US" dirty="0" err="1"/>
              <a:t>zaštita</a:t>
            </a:r>
            <a:r>
              <a:rPr lang="en-US" dirty="0"/>
              <a:t> je </a:t>
            </a:r>
            <a:r>
              <a:rPr lang="en-US" dirty="0" err="1"/>
              <a:t>servis</a:t>
            </a:r>
            <a:r>
              <a:rPr lang="en-US" dirty="0"/>
              <a:t> </a:t>
            </a:r>
            <a:r>
              <a:rPr lang="en-US" dirty="0" err="1"/>
              <a:t>države</a:t>
            </a:r>
            <a:r>
              <a:rPr lang="en-US" dirty="0"/>
              <a:t> </a:t>
            </a:r>
            <a:r>
              <a:rPr lang="en-US" dirty="0" err="1"/>
              <a:t>namenjen</a:t>
            </a:r>
            <a:r>
              <a:rPr lang="en-US" dirty="0"/>
              <a:t> za </a:t>
            </a:r>
            <a:r>
              <a:rPr lang="en-US" dirty="0" err="1"/>
              <a:t>koordinaciju</a:t>
            </a:r>
            <a:r>
              <a:rPr lang="en-US" dirty="0"/>
              <a:t> </a:t>
            </a:r>
            <a:r>
              <a:rPr lang="en-US" dirty="0" err="1"/>
              <a:t>zaštite</a:t>
            </a:r>
            <a:r>
              <a:rPr lang="en-US" dirty="0"/>
              <a:t> </a:t>
            </a:r>
            <a:r>
              <a:rPr lang="en-US" dirty="0" err="1"/>
              <a:t>stanovništva</a:t>
            </a:r>
            <a:r>
              <a:rPr lang="en-US" dirty="0"/>
              <a:t>,</a:t>
            </a:r>
          </a:p>
          <a:p>
            <a:pPr algn="just"/>
            <a:r>
              <a:rPr lang="en-US" dirty="0"/>
              <a:t>Princip </a:t>
            </a:r>
            <a:r>
              <a:rPr lang="en-US" dirty="0" err="1"/>
              <a:t>usaglašenosti</a:t>
            </a:r>
            <a:r>
              <a:rPr lang="en-US" dirty="0"/>
              <a:t>,</a:t>
            </a:r>
          </a:p>
          <a:p>
            <a:pPr algn="just"/>
            <a:r>
              <a:rPr lang="en-US" dirty="0"/>
              <a:t>Princip </a:t>
            </a:r>
            <a:r>
              <a:rPr lang="en-US" dirty="0" err="1"/>
              <a:t>koordinacije</a:t>
            </a:r>
            <a:r>
              <a:rPr lang="en-US" dirty="0"/>
              <a:t>.</a:t>
            </a:r>
          </a:p>
          <a:p>
            <a:pPr marL="0" indent="0" algn="just">
              <a:buNone/>
            </a:pPr>
            <a:r>
              <a:rPr lang="en-US" dirty="0" err="1"/>
              <a:t>Organizacija</a:t>
            </a:r>
            <a:r>
              <a:rPr lang="en-US" dirty="0"/>
              <a:t> </a:t>
            </a:r>
            <a:r>
              <a:rPr lang="en-US" dirty="0" err="1"/>
              <a:t>odgovorna</a:t>
            </a:r>
            <a:r>
              <a:rPr lang="en-US" dirty="0"/>
              <a:t> za </a:t>
            </a:r>
            <a:r>
              <a:rPr lang="en-US" dirty="0" err="1"/>
              <a:t>sagledavanje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pripremanje</a:t>
            </a:r>
            <a:r>
              <a:rPr lang="en-US" dirty="0"/>
              <a:t> za </a:t>
            </a:r>
            <a:r>
              <a:rPr lang="en-US" dirty="0" err="1"/>
              <a:t>zaštitu</a:t>
            </a:r>
            <a:r>
              <a:rPr lang="en-US" dirty="0"/>
              <a:t> od </a:t>
            </a:r>
            <a:r>
              <a:rPr lang="en-US" dirty="0" err="1"/>
              <a:t>nesreća</a:t>
            </a:r>
            <a:r>
              <a:rPr lang="en-US" dirty="0"/>
              <a:t>, </a:t>
            </a:r>
            <a:r>
              <a:rPr lang="en-US" dirty="0" err="1"/>
              <a:t>formulisanje</a:t>
            </a:r>
            <a:r>
              <a:rPr lang="en-US" dirty="0"/>
              <a:t> </a:t>
            </a:r>
            <a:r>
              <a:rPr lang="en-US" dirty="0" err="1"/>
              <a:t>strategija</a:t>
            </a:r>
            <a:r>
              <a:rPr lang="en-US" dirty="0"/>
              <a:t> </a:t>
            </a:r>
            <a:r>
              <a:rPr lang="en-US" dirty="0" err="1"/>
              <a:t>zaštite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spasavanja</a:t>
            </a:r>
            <a:r>
              <a:rPr lang="en-US" dirty="0"/>
              <a:t>, </a:t>
            </a:r>
            <a:r>
              <a:rPr lang="en-US" dirty="0" err="1"/>
              <a:t>razvijanje</a:t>
            </a:r>
            <a:r>
              <a:rPr lang="en-US" dirty="0"/>
              <a:t> </a:t>
            </a:r>
            <a:r>
              <a:rPr lang="en-US" dirty="0" err="1"/>
              <a:t>povratnih</a:t>
            </a:r>
            <a:r>
              <a:rPr lang="en-US" dirty="0"/>
              <a:t> </a:t>
            </a:r>
            <a:r>
              <a:rPr lang="en-US" dirty="0" err="1"/>
              <a:t>informacija</a:t>
            </a:r>
            <a:r>
              <a:rPr lang="en-US" dirty="0"/>
              <a:t> </a:t>
            </a:r>
            <a:r>
              <a:rPr lang="en-US" dirty="0" err="1"/>
              <a:t>zasnovanih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iskustvu</a:t>
            </a:r>
            <a:r>
              <a:rPr lang="en-US" dirty="0"/>
              <a:t>.</a:t>
            </a:r>
          </a:p>
          <a:p>
            <a:pPr>
              <a:buFontTx/>
              <a:buChar char="-"/>
            </a:pPr>
            <a:endParaRPr lang="sr-Cyrl-RS" sz="2000" dirty="0"/>
          </a:p>
          <a:p>
            <a:pPr marL="0" indent="0">
              <a:buNone/>
            </a:pPr>
            <a:endParaRPr lang="sr-Cyrl-RS" sz="2400" dirty="0"/>
          </a:p>
          <a:p>
            <a:pPr>
              <a:buFontTx/>
              <a:buChar char="-"/>
            </a:pPr>
            <a:endParaRPr lang="sr-Cyrl-RS" sz="24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726075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65128EF-0C2D-4182-A0BA-DCE742185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5800" y="404813"/>
            <a:ext cx="4648200" cy="1079971"/>
          </a:xfrm>
        </p:spPr>
        <p:txBody>
          <a:bodyPr/>
          <a:lstStyle/>
          <a:p>
            <a:pPr algn="ctr"/>
            <a:r>
              <a:rPr lang="en-US" sz="2400" dirty="0" err="1"/>
              <a:t>Elementi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organizacija</a:t>
            </a:r>
            <a:r>
              <a:rPr lang="en-US" sz="2400" dirty="0"/>
              <a:t> </a:t>
            </a:r>
            <a:r>
              <a:rPr lang="en-US" sz="2400" dirty="0" err="1"/>
              <a:t>civilne</a:t>
            </a:r>
            <a:r>
              <a:rPr lang="en-US" sz="2400" dirty="0"/>
              <a:t> </a:t>
            </a:r>
            <a:r>
              <a:rPr lang="en-US" sz="2400" dirty="0" err="1"/>
              <a:t>zaštite</a:t>
            </a:r>
            <a:endParaRPr lang="en-US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DDBF63F-CAF4-4F79-B2F2-28B7968110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sz="1800" b="1" dirty="0" err="1"/>
              <a:t>Opšti</a:t>
            </a:r>
            <a:r>
              <a:rPr lang="en-US" sz="1800" b="1" dirty="0"/>
              <a:t> </a:t>
            </a:r>
            <a:r>
              <a:rPr lang="en-US" sz="1800" b="1" dirty="0" err="1"/>
              <a:t>cilj</a:t>
            </a:r>
            <a:r>
              <a:rPr lang="en-US" sz="1800" b="1" dirty="0"/>
              <a:t> </a:t>
            </a:r>
            <a:r>
              <a:rPr lang="en-US" sz="1800" b="1" dirty="0" err="1"/>
              <a:t>civilne</a:t>
            </a:r>
            <a:r>
              <a:rPr lang="en-US" sz="1800" b="1" dirty="0"/>
              <a:t> </a:t>
            </a:r>
            <a:r>
              <a:rPr lang="en-US" sz="1800" b="1" dirty="0" err="1"/>
              <a:t>zaštite</a:t>
            </a:r>
            <a:r>
              <a:rPr lang="en-US" sz="1800" b="1" dirty="0"/>
              <a:t> je </a:t>
            </a:r>
            <a:r>
              <a:rPr lang="en-US" sz="1800" b="1" dirty="0" err="1"/>
              <a:t>osiguranje</a:t>
            </a:r>
            <a:r>
              <a:rPr lang="en-US" sz="1800" b="1" dirty="0"/>
              <a:t> </a:t>
            </a:r>
            <a:r>
              <a:rPr lang="en-US" sz="1800" b="1" dirty="0" err="1"/>
              <a:t>svakodnevne</a:t>
            </a:r>
            <a:r>
              <a:rPr lang="en-US" sz="1800" b="1" dirty="0"/>
              <a:t> </a:t>
            </a:r>
            <a:r>
              <a:rPr lang="en-US" sz="1800" b="1" dirty="0" err="1"/>
              <a:t>bezbednosti</a:t>
            </a:r>
            <a:r>
              <a:rPr lang="en-US" sz="1800" b="1" dirty="0"/>
              <a:t> </a:t>
            </a:r>
            <a:r>
              <a:rPr lang="en-US" sz="1800" b="1" dirty="0" err="1"/>
              <a:t>života</a:t>
            </a:r>
            <a:r>
              <a:rPr lang="en-US" sz="1800" b="1" dirty="0"/>
              <a:t>, </a:t>
            </a:r>
            <a:r>
              <a:rPr lang="en-US" sz="1800" b="1" dirty="0" err="1"/>
              <a:t>imovine</a:t>
            </a:r>
            <a:r>
              <a:rPr lang="en-US" sz="1800" b="1" dirty="0"/>
              <a:t> </a:t>
            </a:r>
            <a:r>
              <a:rPr lang="en-US" sz="1800" b="1" dirty="0" err="1"/>
              <a:t>i</a:t>
            </a:r>
            <a:r>
              <a:rPr lang="en-US" sz="1800" b="1" dirty="0"/>
              <a:t> </a:t>
            </a:r>
            <a:r>
              <a:rPr lang="en-US" sz="1800" b="1" dirty="0" err="1"/>
              <a:t>okoline</a:t>
            </a:r>
            <a:r>
              <a:rPr lang="en-US" sz="1800" b="1" dirty="0"/>
              <a:t>, </a:t>
            </a:r>
            <a:r>
              <a:rPr lang="en-US" sz="1800" b="1" dirty="0" err="1"/>
              <a:t>uz</a:t>
            </a:r>
            <a:r>
              <a:rPr lang="en-US" sz="1800" b="1" dirty="0"/>
              <a:t> </a:t>
            </a:r>
            <a:r>
              <a:rPr lang="en-US" sz="1800" b="1" dirty="0" err="1"/>
              <a:t>sprovođenje</a:t>
            </a:r>
            <a:r>
              <a:rPr lang="en-US" sz="1800" b="1" dirty="0"/>
              <a:t> </a:t>
            </a:r>
            <a:r>
              <a:rPr lang="en-US" sz="1800" b="1" dirty="0" err="1"/>
              <a:t>efikasne</a:t>
            </a:r>
            <a:r>
              <a:rPr lang="en-US" sz="1800" b="1" dirty="0"/>
              <a:t> </a:t>
            </a:r>
            <a:r>
              <a:rPr lang="en-US" sz="1800" b="1" dirty="0" err="1"/>
              <a:t>prevencije</a:t>
            </a:r>
            <a:r>
              <a:rPr lang="en-US" sz="1800" b="1" dirty="0"/>
              <a:t>, </a:t>
            </a:r>
            <a:r>
              <a:rPr lang="en-US" sz="1800" b="1" dirty="0" err="1"/>
              <a:t>uspešnog</a:t>
            </a:r>
            <a:r>
              <a:rPr lang="en-US" sz="1800" b="1" dirty="0"/>
              <a:t> </a:t>
            </a:r>
            <a:r>
              <a:rPr lang="en-US" sz="1800" b="1" dirty="0" err="1"/>
              <a:t>odgovora</a:t>
            </a:r>
            <a:r>
              <a:rPr lang="en-US" sz="1800" b="1" dirty="0"/>
              <a:t> </a:t>
            </a:r>
            <a:r>
              <a:rPr lang="en-US" sz="1800" b="1" dirty="0" err="1"/>
              <a:t>i</a:t>
            </a:r>
            <a:r>
              <a:rPr lang="en-US" sz="1800" b="1" dirty="0"/>
              <a:t> </a:t>
            </a:r>
            <a:r>
              <a:rPr lang="en-US" sz="1800" b="1" dirty="0" err="1"/>
              <a:t>rehabilitacije</a:t>
            </a:r>
            <a:r>
              <a:rPr lang="en-US" sz="1800" b="1" dirty="0"/>
              <a:t>.</a:t>
            </a:r>
          </a:p>
          <a:p>
            <a:pPr marL="0" indent="0" algn="just">
              <a:buNone/>
            </a:pPr>
            <a:r>
              <a:rPr lang="en-US" sz="1800" b="1" dirty="0" err="1"/>
              <a:t>Glavni</a:t>
            </a:r>
            <a:r>
              <a:rPr lang="en-US" sz="1800" b="1" dirty="0"/>
              <a:t> </a:t>
            </a:r>
            <a:r>
              <a:rPr lang="en-US" sz="1800" b="1" dirty="0" err="1"/>
              <a:t>ciljevi</a:t>
            </a:r>
            <a:r>
              <a:rPr lang="en-US" sz="1800" b="1" dirty="0"/>
              <a:t>: </a:t>
            </a:r>
          </a:p>
          <a:p>
            <a:pPr algn="just"/>
            <a:r>
              <a:rPr lang="en-US" sz="1800" dirty="0"/>
              <a:t>Da </a:t>
            </a:r>
            <a:r>
              <a:rPr lang="en-US" sz="1800" dirty="0" err="1"/>
              <a:t>ograniči</a:t>
            </a:r>
            <a:r>
              <a:rPr lang="en-US" sz="1800" dirty="0"/>
              <a:t>,</a:t>
            </a:r>
          </a:p>
          <a:p>
            <a:pPr algn="just"/>
            <a:r>
              <a:rPr lang="en-US" sz="1800" dirty="0"/>
              <a:t>Da </a:t>
            </a:r>
            <a:r>
              <a:rPr lang="en-US" sz="1800" dirty="0" err="1"/>
              <a:t>obezbedi</a:t>
            </a:r>
            <a:r>
              <a:rPr lang="en-US" sz="1800" dirty="0"/>
              <a:t> </a:t>
            </a:r>
            <a:r>
              <a:rPr lang="en-US" sz="1800" dirty="0" err="1"/>
              <a:t>brz</a:t>
            </a:r>
            <a:r>
              <a:rPr lang="en-US" sz="1800" dirty="0"/>
              <a:t> </a:t>
            </a:r>
            <a:r>
              <a:rPr lang="en-US" sz="1800" dirty="0" err="1"/>
              <a:t>odgovor</a:t>
            </a:r>
            <a:r>
              <a:rPr lang="en-US" sz="1800" dirty="0"/>
              <a:t>,</a:t>
            </a:r>
          </a:p>
          <a:p>
            <a:pPr algn="just"/>
            <a:r>
              <a:rPr lang="en-US" sz="1800" dirty="0" err="1"/>
              <a:t>Stvaranje</a:t>
            </a:r>
            <a:r>
              <a:rPr lang="en-US" sz="1800" dirty="0"/>
              <a:t> </a:t>
            </a:r>
            <a:r>
              <a:rPr lang="en-US" sz="1800" dirty="0" err="1"/>
              <a:t>nove</a:t>
            </a:r>
            <a:r>
              <a:rPr lang="en-US" sz="1800" dirty="0"/>
              <a:t> </a:t>
            </a:r>
            <a:r>
              <a:rPr lang="en-US" sz="1800" dirty="0" err="1"/>
              <a:t>kulture</a:t>
            </a:r>
            <a:r>
              <a:rPr lang="en-US" sz="1800" dirty="0"/>
              <a:t> u </a:t>
            </a:r>
            <a:r>
              <a:rPr lang="en-US" sz="1800" dirty="0" err="1"/>
              <a:t>oblasti</a:t>
            </a:r>
            <a:r>
              <a:rPr lang="en-US" sz="1800" dirty="0"/>
              <a:t> </a:t>
            </a:r>
            <a:r>
              <a:rPr lang="en-US" sz="1800" dirty="0" err="1"/>
              <a:t>civilne</a:t>
            </a:r>
            <a:r>
              <a:rPr lang="en-US" sz="1800" dirty="0"/>
              <a:t> </a:t>
            </a:r>
            <a:r>
              <a:rPr lang="en-US" sz="1800" dirty="0" err="1"/>
              <a:t>zaštite</a:t>
            </a:r>
            <a:r>
              <a:rPr lang="en-US" sz="1800" dirty="0"/>
              <a:t>.</a:t>
            </a:r>
          </a:p>
          <a:p>
            <a:pPr algn="just"/>
            <a:r>
              <a:rPr lang="en-US" sz="1800" dirty="0" err="1"/>
              <a:t>Funkcije</a:t>
            </a:r>
            <a:r>
              <a:rPr lang="en-US" sz="1800" dirty="0"/>
              <a:t> </a:t>
            </a:r>
            <a:r>
              <a:rPr lang="en-US" sz="1800" dirty="0" err="1"/>
              <a:t>civilne</a:t>
            </a:r>
            <a:r>
              <a:rPr lang="en-US" sz="1800" dirty="0"/>
              <a:t> </a:t>
            </a:r>
            <a:r>
              <a:rPr lang="en-US" sz="1800" dirty="0" err="1"/>
              <a:t>zaštite</a:t>
            </a:r>
            <a:r>
              <a:rPr lang="en-US" sz="1800" dirty="0"/>
              <a:t> </a:t>
            </a:r>
            <a:r>
              <a:rPr lang="en-US" sz="1800" dirty="0" err="1"/>
              <a:t>su</a:t>
            </a:r>
            <a:r>
              <a:rPr lang="en-US" sz="1800" dirty="0"/>
              <a:t>:</a:t>
            </a:r>
          </a:p>
          <a:p>
            <a:pPr algn="just"/>
            <a:r>
              <a:rPr lang="en-US" sz="1800" dirty="0" err="1"/>
              <a:t>zaštita</a:t>
            </a:r>
            <a:r>
              <a:rPr lang="en-US" sz="1800" dirty="0"/>
              <a:t>,</a:t>
            </a:r>
          </a:p>
          <a:p>
            <a:pPr algn="just"/>
            <a:r>
              <a:rPr lang="en-US" sz="1800" dirty="0" err="1"/>
              <a:t>pomoć</a:t>
            </a:r>
            <a:r>
              <a:rPr lang="en-US" sz="1800" dirty="0"/>
              <a:t>,</a:t>
            </a:r>
          </a:p>
          <a:p>
            <a:pPr algn="just"/>
            <a:r>
              <a:rPr lang="en-US" sz="1800" dirty="0" err="1"/>
              <a:t>rehabilitacija</a:t>
            </a:r>
            <a:r>
              <a:rPr lang="en-US" sz="1800" dirty="0"/>
              <a:t>.</a:t>
            </a:r>
            <a:endParaRPr lang="sr-Cyrl-RS" sz="1800" dirty="0"/>
          </a:p>
          <a:p>
            <a:pPr algn="just">
              <a:buFontTx/>
              <a:buChar char="-"/>
            </a:pPr>
            <a:endParaRPr lang="en-US" sz="1800" dirty="0"/>
          </a:p>
        </p:txBody>
      </p:sp>
    </p:spTree>
    <p:extLst>
      <p:ext uri="{BB962C8B-B14F-4D97-AF65-F5344CB8AC3E}">
        <p14:creationId xmlns="" xmlns:p14="http://schemas.microsoft.com/office/powerpoint/2010/main" val="16174005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9600" y="404813"/>
            <a:ext cx="4724400" cy="863947"/>
          </a:xfrm>
        </p:spPr>
        <p:txBody>
          <a:bodyPr/>
          <a:lstStyle/>
          <a:p>
            <a:r>
              <a:rPr lang="en-US" dirty="0" err="1"/>
              <a:t>Funkcije</a:t>
            </a:r>
            <a:r>
              <a:rPr lang="en-US" dirty="0"/>
              <a:t> </a:t>
            </a:r>
            <a:r>
              <a:rPr lang="en-US" dirty="0" err="1"/>
              <a:t>civilne</a:t>
            </a:r>
            <a:r>
              <a:rPr lang="en-US" dirty="0"/>
              <a:t> </a:t>
            </a:r>
            <a:r>
              <a:rPr lang="en-US" dirty="0" err="1"/>
              <a:t>zaštite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069160"/>
          </a:xfrm>
        </p:spPr>
        <p:txBody>
          <a:bodyPr/>
          <a:lstStyle/>
          <a:p>
            <a:pPr algn="just">
              <a:buFont typeface="+mj-lt"/>
              <a:buAutoNum type="arabicPeriod"/>
            </a:pPr>
            <a:r>
              <a:rPr lang="en-US" sz="2800" dirty="0" err="1"/>
              <a:t>Zaštita</a:t>
            </a:r>
            <a:r>
              <a:rPr lang="en-US" sz="2800" dirty="0"/>
              <a:t>- </a:t>
            </a:r>
            <a:r>
              <a:rPr lang="en-US" sz="2800" dirty="0" err="1"/>
              <a:t>obuhvata</a:t>
            </a:r>
            <a:r>
              <a:rPr lang="en-US" sz="2800" dirty="0"/>
              <a:t> </a:t>
            </a:r>
            <a:r>
              <a:rPr lang="en-US" sz="2800" dirty="0" err="1"/>
              <a:t>sve</a:t>
            </a:r>
            <a:r>
              <a:rPr lang="en-US" sz="2800" dirty="0"/>
              <a:t> </a:t>
            </a:r>
            <a:r>
              <a:rPr lang="en-US" sz="2800" dirty="0" err="1"/>
              <a:t>preventivne</a:t>
            </a:r>
            <a:r>
              <a:rPr lang="en-US" sz="2800" dirty="0"/>
              <a:t> </a:t>
            </a:r>
            <a:r>
              <a:rPr lang="en-US" sz="2800" dirty="0" err="1"/>
              <a:t>aktivnosti</a:t>
            </a:r>
            <a:r>
              <a:rPr lang="en-US" sz="2800" dirty="0"/>
              <a:t> </a:t>
            </a:r>
            <a:r>
              <a:rPr lang="en-US" sz="2800" dirty="0" err="1"/>
              <a:t>usmerene</a:t>
            </a:r>
            <a:r>
              <a:rPr lang="en-US" sz="2800" dirty="0"/>
              <a:t> </a:t>
            </a:r>
            <a:r>
              <a:rPr lang="en-US" sz="2800" dirty="0" err="1"/>
              <a:t>na</a:t>
            </a:r>
            <a:r>
              <a:rPr lang="en-US" sz="2800" dirty="0"/>
              <a:t> </a:t>
            </a:r>
            <a:r>
              <a:rPr lang="en-US" sz="2800" dirty="0" err="1"/>
              <a:t>sprečavanje</a:t>
            </a:r>
            <a:r>
              <a:rPr lang="en-US" sz="2800" dirty="0"/>
              <a:t> </a:t>
            </a:r>
            <a:r>
              <a:rPr lang="en-US" sz="2800" dirty="0" err="1"/>
              <a:t>nesreća</a:t>
            </a:r>
            <a:r>
              <a:rPr lang="en-US" sz="2800" dirty="0"/>
              <a:t> </a:t>
            </a:r>
            <a:r>
              <a:rPr lang="en-US" sz="2800" dirty="0" err="1"/>
              <a:t>i</a:t>
            </a:r>
            <a:r>
              <a:rPr lang="en-US" sz="2800" dirty="0"/>
              <a:t> </a:t>
            </a:r>
            <a:r>
              <a:rPr lang="en-US" sz="2800" dirty="0" err="1"/>
              <a:t>ograničenje</a:t>
            </a:r>
            <a:r>
              <a:rPr lang="en-US" sz="2800" dirty="0"/>
              <a:t> </a:t>
            </a:r>
            <a:r>
              <a:rPr lang="en-US" sz="2800" dirty="0" err="1"/>
              <a:t>njihovih</a:t>
            </a:r>
            <a:r>
              <a:rPr lang="en-US" sz="2800" dirty="0"/>
              <a:t> </a:t>
            </a:r>
            <a:r>
              <a:rPr lang="en-US" sz="2800" dirty="0" err="1"/>
              <a:t>posledica</a:t>
            </a:r>
            <a:r>
              <a:rPr lang="en-US" sz="2800" dirty="0"/>
              <a:t>.</a:t>
            </a:r>
          </a:p>
          <a:p>
            <a:pPr algn="just">
              <a:buFont typeface="+mj-lt"/>
              <a:buAutoNum type="arabicPeriod"/>
            </a:pPr>
            <a:r>
              <a:rPr lang="en-US" sz="2800" dirty="0" err="1"/>
              <a:t>Pomoć</a:t>
            </a:r>
            <a:r>
              <a:rPr lang="en-US" sz="2800" dirty="0"/>
              <a:t>- </a:t>
            </a:r>
            <a:r>
              <a:rPr lang="en-US" sz="2800" dirty="0" err="1"/>
              <a:t>uključuje</a:t>
            </a:r>
            <a:r>
              <a:rPr lang="en-US" sz="2800" dirty="0"/>
              <a:t> </a:t>
            </a:r>
            <a:r>
              <a:rPr lang="en-US" sz="2800" dirty="0" err="1"/>
              <a:t>sve</a:t>
            </a:r>
            <a:r>
              <a:rPr lang="en-US" sz="2800" dirty="0"/>
              <a:t> mere </a:t>
            </a:r>
            <a:r>
              <a:rPr lang="en-US" sz="2800" dirty="0" err="1"/>
              <a:t>orjentisane</a:t>
            </a:r>
            <a:r>
              <a:rPr lang="en-US" sz="2800" dirty="0"/>
              <a:t> </a:t>
            </a:r>
            <a:r>
              <a:rPr lang="en-US" sz="2800" dirty="0" err="1"/>
              <a:t>na</a:t>
            </a:r>
            <a:r>
              <a:rPr lang="en-US" sz="2800" dirty="0"/>
              <a:t> </a:t>
            </a:r>
            <a:r>
              <a:rPr lang="en-US" sz="2800" dirty="0" err="1"/>
              <a:t>smanjenje</a:t>
            </a:r>
            <a:r>
              <a:rPr lang="en-US" sz="2800" dirty="0"/>
              <a:t> </a:t>
            </a:r>
            <a:r>
              <a:rPr lang="en-US" sz="2800" dirty="0" err="1"/>
              <a:t>posledica</a:t>
            </a:r>
            <a:r>
              <a:rPr lang="en-US" sz="2800" dirty="0"/>
              <a:t> </a:t>
            </a:r>
            <a:r>
              <a:rPr lang="en-US" sz="2800" dirty="0" err="1"/>
              <a:t>nesreća</a:t>
            </a:r>
            <a:r>
              <a:rPr lang="en-US" sz="2800" dirty="0"/>
              <a:t>, </a:t>
            </a:r>
            <a:r>
              <a:rPr lang="en-US" sz="2800" dirty="0" err="1"/>
              <a:t>vitalno</a:t>
            </a:r>
            <a:r>
              <a:rPr lang="en-US" sz="2800" dirty="0"/>
              <a:t>, </a:t>
            </a:r>
            <a:r>
              <a:rPr lang="en-US" sz="2800" dirty="0" err="1"/>
              <a:t>spasavanje</a:t>
            </a:r>
            <a:r>
              <a:rPr lang="en-US" sz="2800" dirty="0"/>
              <a:t> </a:t>
            </a:r>
            <a:r>
              <a:rPr lang="en-US" sz="2800" dirty="0" err="1"/>
              <a:t>ljudi</a:t>
            </a:r>
            <a:r>
              <a:rPr lang="en-US" sz="2800" dirty="0"/>
              <a:t> </a:t>
            </a:r>
            <a:r>
              <a:rPr lang="en-US" sz="2800" dirty="0" err="1"/>
              <a:t>i</a:t>
            </a:r>
            <a:r>
              <a:rPr lang="en-US" sz="2800" dirty="0"/>
              <a:t> </a:t>
            </a:r>
            <a:r>
              <a:rPr lang="en-US" sz="2800" dirty="0" err="1"/>
              <a:t>materijalnih</a:t>
            </a:r>
            <a:r>
              <a:rPr lang="en-US" sz="2800" dirty="0"/>
              <a:t> </a:t>
            </a:r>
            <a:r>
              <a:rPr lang="en-US" sz="2800" dirty="0" err="1"/>
              <a:t>dobara</a:t>
            </a:r>
            <a:r>
              <a:rPr lang="en-US" sz="2800" dirty="0"/>
              <a:t>.</a:t>
            </a:r>
          </a:p>
          <a:p>
            <a:pPr algn="just">
              <a:buFont typeface="+mj-lt"/>
              <a:buAutoNum type="arabicPeriod"/>
            </a:pPr>
            <a:r>
              <a:rPr lang="en-US" sz="2800" dirty="0" err="1"/>
              <a:t>Rehabilitacija</a:t>
            </a:r>
            <a:r>
              <a:rPr lang="en-US" sz="2800" dirty="0"/>
              <a:t>- </a:t>
            </a:r>
            <a:r>
              <a:rPr lang="en-US" sz="2800" dirty="0" err="1"/>
              <a:t>sve</a:t>
            </a:r>
            <a:r>
              <a:rPr lang="en-US" sz="2800" dirty="0"/>
              <a:t> mere </a:t>
            </a:r>
            <a:r>
              <a:rPr lang="en-US" sz="2800" dirty="0" err="1"/>
              <a:t>i</a:t>
            </a:r>
            <a:r>
              <a:rPr lang="en-US" sz="2800" dirty="0"/>
              <a:t> </a:t>
            </a:r>
            <a:r>
              <a:rPr lang="en-US" sz="2800" dirty="0" err="1"/>
              <a:t>aktivnosti</a:t>
            </a:r>
            <a:r>
              <a:rPr lang="en-US" sz="2800" dirty="0"/>
              <a:t> </a:t>
            </a:r>
            <a:r>
              <a:rPr lang="en-US" sz="2800" dirty="0" err="1"/>
              <a:t>koje</a:t>
            </a:r>
            <a:r>
              <a:rPr lang="en-US" sz="2800" dirty="0"/>
              <a:t> se </a:t>
            </a:r>
            <a:r>
              <a:rPr lang="en-US" sz="2800" dirty="0" err="1"/>
              <a:t>preduzimaju</a:t>
            </a:r>
            <a:r>
              <a:rPr lang="en-US" sz="2800" dirty="0"/>
              <a:t> </a:t>
            </a:r>
            <a:r>
              <a:rPr lang="en-US" sz="2800" dirty="0" err="1"/>
              <a:t>radi</a:t>
            </a:r>
            <a:r>
              <a:rPr lang="en-US" sz="2800" dirty="0"/>
              <a:t> </a:t>
            </a:r>
            <a:r>
              <a:rPr lang="en-US" sz="2800" dirty="0" err="1"/>
              <a:t>uspostavljanja</a:t>
            </a:r>
            <a:r>
              <a:rPr lang="en-US" sz="2800" dirty="0"/>
              <a:t> </a:t>
            </a:r>
            <a:r>
              <a:rPr lang="en-US" sz="2800" dirty="0" err="1"/>
              <a:t>neophodnih</a:t>
            </a:r>
            <a:r>
              <a:rPr lang="en-US" sz="2800" dirty="0"/>
              <a:t> </a:t>
            </a:r>
            <a:r>
              <a:rPr lang="en-US" sz="2800" dirty="0" err="1"/>
              <a:t>uslova</a:t>
            </a:r>
            <a:r>
              <a:rPr lang="en-US" sz="2800" dirty="0"/>
              <a:t> za </a:t>
            </a:r>
            <a:r>
              <a:rPr lang="en-US" sz="2800" dirty="0" err="1"/>
              <a:t>život</a:t>
            </a:r>
            <a:r>
              <a:rPr lang="en-US" sz="2800" dirty="0"/>
              <a:t> </a:t>
            </a:r>
            <a:r>
              <a:rPr lang="en-US" sz="2800" dirty="0" err="1"/>
              <a:t>građana</a:t>
            </a:r>
            <a:r>
              <a:rPr lang="en-US" sz="2800" dirty="0"/>
              <a:t> </a:t>
            </a:r>
            <a:r>
              <a:rPr lang="en-US" sz="2800" dirty="0" err="1"/>
              <a:t>na</a:t>
            </a:r>
            <a:r>
              <a:rPr lang="en-US" sz="2800" dirty="0"/>
              <a:t> </a:t>
            </a:r>
            <a:r>
              <a:rPr lang="en-US" sz="2800" dirty="0" err="1"/>
              <a:t>postradalim</a:t>
            </a:r>
            <a:r>
              <a:rPr lang="en-US" sz="2800" dirty="0"/>
              <a:t> </a:t>
            </a:r>
            <a:r>
              <a:rPr lang="en-US" sz="2800" dirty="0" err="1"/>
              <a:t>područjima</a:t>
            </a:r>
            <a:r>
              <a:rPr lang="en-US" sz="2800" dirty="0"/>
              <a:t>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1765</TotalTime>
  <Words>2406</Words>
  <Application>Microsoft Office PowerPoint</Application>
  <PresentationFormat>On-screen Show (4:3)</PresentationFormat>
  <Paragraphs>247</Paragraphs>
  <Slides>34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36" baseType="lpstr">
      <vt:lpstr>Office Theme</vt:lpstr>
      <vt:lpstr>2_Default Design</vt:lpstr>
      <vt:lpstr>Interreg-IPA Program prekogranične saradnje Rumuniјa-Srbiјa</vt:lpstr>
      <vt:lpstr>PITANJA</vt:lpstr>
      <vt:lpstr>VANREDNE SITUACIJE</vt:lpstr>
      <vt:lpstr>KATEGORIJE VANREDNIH SITUACIJA</vt:lpstr>
      <vt:lpstr>CIKLUSI UPRAVLJANJA VANREDNIM SITUACIJAMA</vt:lpstr>
      <vt:lpstr>RAZVOJ CIVILNE ZAŠTITE</vt:lpstr>
      <vt:lpstr>Mesto i uloga civilne zaštite</vt:lpstr>
      <vt:lpstr>Elementi i organizacija civilne zaštite</vt:lpstr>
      <vt:lpstr>Funkcije civilne zaštite</vt:lpstr>
      <vt:lpstr>Elementi i organizacija civilne zaštite</vt:lpstr>
      <vt:lpstr>Normativno-pravno regulisanje civilne   zaštite</vt:lpstr>
      <vt:lpstr>Procena ugroženosti</vt:lpstr>
      <vt:lpstr>Organizacija civilne zaštite</vt:lpstr>
      <vt:lpstr>Organizacija civilne zaštite</vt:lpstr>
      <vt:lpstr>Planiranje i pripremanje civilne zaštite</vt:lpstr>
      <vt:lpstr>Planiranje i pripremanje civilne zaštite</vt:lpstr>
      <vt:lpstr>Procena ugroženosti i povredljivosti</vt:lpstr>
      <vt:lpstr>Načela organizovanja i pripremanja</vt:lpstr>
      <vt:lpstr>Načela organizovanja i pripremanja</vt:lpstr>
      <vt:lpstr>RODNA RAVNOPRAVNOST I VANREDNE SITUACIJE</vt:lpstr>
      <vt:lpstr>ULOGA LOKALNE SAMOUPRAVE U RR I VS </vt:lpstr>
      <vt:lpstr>OBAVEZE GRAĐANA U VS</vt:lpstr>
      <vt:lpstr>Pol i rod</vt:lpstr>
      <vt:lpstr>Pol i rod</vt:lpstr>
      <vt:lpstr>Zašto je rod pitanje</vt:lpstr>
      <vt:lpstr>Rodne uloge</vt:lpstr>
      <vt:lpstr>DRUŠTVENI KONTEKST</vt:lpstr>
      <vt:lpstr>POLITIČKI KONTEKST</vt:lpstr>
      <vt:lpstr>POLITIČKI KONTEKST</vt:lpstr>
      <vt:lpstr>OBRAZOVNI KONTEKST</vt:lpstr>
      <vt:lpstr>EKONOMSKI KONTEKST</vt:lpstr>
      <vt:lpstr>RODNA RAVNOPRAVNOST</vt:lpstr>
      <vt:lpstr>ŽENSKA PRAVA</vt:lpstr>
      <vt:lpstr>Slide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 Bardos</dc:creator>
  <cp:lastModifiedBy>Djuric</cp:lastModifiedBy>
  <cp:revision>148</cp:revision>
  <cp:lastPrinted>2015-11-09T07:34:14Z</cp:lastPrinted>
  <dcterms:created xsi:type="dcterms:W3CDTF">2015-10-27T11:54:26Z</dcterms:created>
  <dcterms:modified xsi:type="dcterms:W3CDTF">2023-04-24T09:17:15Z</dcterms:modified>
</cp:coreProperties>
</file>