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Default Extension="mp4" ContentType="video/unknown"/>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58" r:id="rId3"/>
    <p:sldId id="478" r:id="rId4"/>
    <p:sldId id="371" r:id="rId5"/>
    <p:sldId id="479" r:id="rId6"/>
    <p:sldId id="480" r:id="rId7"/>
    <p:sldId id="483" r:id="rId8"/>
    <p:sldId id="486" r:id="rId9"/>
    <p:sldId id="503" r:id="rId10"/>
    <p:sldId id="504" r:id="rId11"/>
    <p:sldId id="493" r:id="rId12"/>
    <p:sldId id="496" r:id="rId13"/>
    <p:sldId id="498" r:id="rId14"/>
    <p:sldId id="487" r:id="rId15"/>
    <p:sldId id="489" r:id="rId16"/>
    <p:sldId id="490" r:id="rId17"/>
    <p:sldId id="491" r:id="rId18"/>
    <p:sldId id="505" r:id="rId19"/>
    <p:sldId id="492" r:id="rId20"/>
    <p:sldId id="383" r:id="rId21"/>
    <p:sldId id="370" r:id="rId22"/>
    <p:sldId id="500" r:id="rId23"/>
    <p:sldId id="384" r:id="rId24"/>
    <p:sldId id="481" r:id="rId25"/>
    <p:sldId id="388" r:id="rId26"/>
    <p:sldId id="485" r:id="rId27"/>
    <p:sldId id="482" r:id="rId28"/>
    <p:sldId id="393" r:id="rId29"/>
    <p:sldId id="484" r:id="rId30"/>
    <p:sldId id="389" r:id="rId31"/>
    <p:sldId id="391" r:id="rId32"/>
    <p:sldId id="501" r:id="rId33"/>
    <p:sldId id="390" r:id="rId34"/>
    <p:sldId id="372" r:id="rId35"/>
    <p:sldId id="379" r:id="rId36"/>
    <p:sldId id="381" r:id="rId37"/>
    <p:sldId id="382" r:id="rId38"/>
    <p:sldId id="502" r:id="rId39"/>
    <p:sldId id="475" r:id="rId40"/>
    <p:sldId id="476" r:id="rId41"/>
    <p:sldId id="477" r:id="rId42"/>
    <p:sldId id="25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691156"/>
    <a:srgbClr val="FFCC66"/>
    <a:srgbClr val="004C9F"/>
    <a:srgbClr val="0057A5"/>
    <a:srgbClr val="575756"/>
    <a:srgbClr val="6498C8"/>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4556" autoAdjust="0"/>
    <p:restoredTop sz="88905" autoAdjust="0"/>
  </p:normalViewPr>
  <p:slideViewPr>
    <p:cSldViewPr snapToGrid="0">
      <p:cViewPr varScale="1">
        <p:scale>
          <a:sx n="35" d="100"/>
          <a:sy n="35" d="100"/>
        </p:scale>
        <p:origin x="-354" y="-90"/>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ladimir Lazovic" userId="2b4a3f79-5be6-4100-a3e4-d047501e4f18" providerId="ADAL" clId="{7D61E0CF-93B6-4728-A840-A035141FACC1}"/>
    <pc:docChg chg="custSel modSld">
      <pc:chgData name="Vladimir Lazovic" userId="2b4a3f79-5be6-4100-a3e4-d047501e4f18" providerId="ADAL" clId="{7D61E0CF-93B6-4728-A840-A035141FACC1}" dt="2021-12-28T13:25:20.231" v="1"/>
      <pc:docMkLst>
        <pc:docMk/>
      </pc:docMkLst>
      <pc:sldChg chg="addSp delSp modSp mod delAnim modAnim">
        <pc:chgData name="Vladimir Lazovic" userId="2b4a3f79-5be6-4100-a3e4-d047501e4f18" providerId="ADAL" clId="{7D61E0CF-93B6-4728-A840-A035141FACC1}" dt="2021-12-28T13:25:20.231" v="1"/>
        <pc:sldMkLst>
          <pc:docMk/>
          <pc:sldMk cId="1838898529" sldId="485"/>
        </pc:sldMkLst>
        <pc:picChg chg="del">
          <ac:chgData name="Vladimir Lazovic" userId="2b4a3f79-5be6-4100-a3e4-d047501e4f18" providerId="ADAL" clId="{7D61E0CF-93B6-4728-A840-A035141FACC1}" dt="2021-12-28T13:25:19.304" v="0" actId="478"/>
          <ac:picMkLst>
            <pc:docMk/>
            <pc:sldMk cId="1838898529" sldId="485"/>
            <ac:picMk id="16" creationId="{31D51CC2-5F8D-4849-99D4-EFA03C743D63}"/>
          </ac:picMkLst>
        </pc:picChg>
        <pc:picChg chg="add mod">
          <ac:chgData name="Vladimir Lazovic" userId="2b4a3f79-5be6-4100-a3e4-d047501e4f18" providerId="ADAL" clId="{7D61E0CF-93B6-4728-A840-A035141FACC1}" dt="2021-12-28T13:25:20.231" v="1"/>
          <ac:picMkLst>
            <pc:docMk/>
            <pc:sldMk cId="1838898529" sldId="485"/>
            <ac:picMk id="18" creationId="{C505E288-EB6A-4314-838A-AB73C60E55A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A8499F-4F32-418B-9BBE-02ECBE4F4112}" type="datetimeFigureOut">
              <a:rPr lang="en-US" smtClean="0"/>
              <a:pPr/>
              <a:t>4/24/2023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B20518-9BB2-4434-A278-8A179472FF69}" type="slidenum">
              <a:rPr lang="en-US" smtClean="0"/>
              <a:pPr/>
              <a:t>‹#›</a:t>
            </a:fld>
            <a:endParaRPr lang="en-US"/>
          </a:p>
        </p:txBody>
      </p:sp>
    </p:spTree>
    <p:extLst>
      <p:ext uri="{BB962C8B-B14F-4D97-AF65-F5344CB8AC3E}">
        <p14:creationId xmlns="" xmlns:p14="http://schemas.microsoft.com/office/powerpoint/2010/main" val="1770732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B20518-9BB2-4434-A278-8A179472FF69}" type="slidenum">
              <a:rPr lang="en-US" smtClean="0"/>
              <a:pPr/>
              <a:t>1</a:t>
            </a:fld>
            <a:endParaRPr lang="en-US"/>
          </a:p>
        </p:txBody>
      </p:sp>
    </p:spTree>
    <p:extLst>
      <p:ext uri="{BB962C8B-B14F-4D97-AF65-F5344CB8AC3E}">
        <p14:creationId xmlns="" xmlns:p14="http://schemas.microsoft.com/office/powerpoint/2010/main" val="1391330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Cyrl-RS" dirty="0"/>
              <a:t>Улога МУП-СВС</a:t>
            </a:r>
          </a:p>
          <a:p>
            <a:r>
              <a:rPr lang="sr-Cyrl-RS" dirty="0"/>
              <a:t>Улога Министарства здравља</a:t>
            </a:r>
          </a:p>
          <a:p>
            <a:r>
              <a:rPr lang="sr-Cyrl-RS" dirty="0"/>
              <a:t>Улога ЈЛС</a:t>
            </a:r>
          </a:p>
          <a:p>
            <a:pPr marL="0" marR="0" lvl="0" indent="0" algn="l" defTabSz="914400" rtl="0" eaLnBrk="1" fontAlgn="auto" latinLnBrk="0" hangingPunct="1">
              <a:lnSpc>
                <a:spcPct val="100000"/>
              </a:lnSpc>
              <a:spcBef>
                <a:spcPts val="0"/>
              </a:spcBef>
              <a:spcAft>
                <a:spcPts val="0"/>
              </a:spcAft>
              <a:buClrTx/>
              <a:buSzTx/>
              <a:buFontTx/>
              <a:buNone/>
              <a:tabLst/>
              <a:defRPr/>
            </a:pPr>
            <a:r>
              <a:rPr lang="sr-Cyrl-RS" dirty="0"/>
              <a:t>Улога Механизма цивилне заштите</a:t>
            </a:r>
          </a:p>
          <a:p>
            <a:r>
              <a:rPr lang="sr-Cyrl-RS" dirty="0"/>
              <a:t>Улога </a:t>
            </a:r>
            <a:r>
              <a:rPr lang="sr-Latn-RS" dirty="0"/>
              <a:t>THW</a:t>
            </a:r>
            <a:endParaRPr lang="sr-Cyrl-RS" dirty="0"/>
          </a:p>
          <a:p>
            <a:r>
              <a:rPr lang="sr-Cyrl-RS" dirty="0"/>
              <a:t>Улога Водовода Обреновац </a:t>
            </a:r>
            <a:endParaRPr lang="en-US" dirty="0"/>
          </a:p>
        </p:txBody>
      </p:sp>
      <p:sp>
        <p:nvSpPr>
          <p:cNvPr id="4" name="Slide Number Placeholder 3"/>
          <p:cNvSpPr>
            <a:spLocks noGrp="1"/>
          </p:cNvSpPr>
          <p:nvPr>
            <p:ph type="sldNum" sz="quarter" idx="5"/>
          </p:nvPr>
        </p:nvSpPr>
        <p:spPr/>
        <p:txBody>
          <a:bodyPr/>
          <a:lstStyle/>
          <a:p>
            <a:fld id="{6EB20518-9BB2-4434-A278-8A179472FF69}" type="slidenum">
              <a:rPr lang="en-US" smtClean="0"/>
              <a:pPr/>
              <a:t>21</a:t>
            </a:fld>
            <a:endParaRPr lang="en-US"/>
          </a:p>
        </p:txBody>
      </p:sp>
    </p:spTree>
    <p:extLst>
      <p:ext uri="{BB962C8B-B14F-4D97-AF65-F5344CB8AC3E}">
        <p14:creationId xmlns="" xmlns:p14="http://schemas.microsoft.com/office/powerpoint/2010/main" val="3708575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olidFill>
                  <a:srgbClr val="002060"/>
                </a:solidFill>
              </a:rPr>
              <a:t>имале</a:t>
            </a:r>
            <a:r>
              <a:rPr lang="en-US" dirty="0">
                <a:solidFill>
                  <a:srgbClr val="002060"/>
                </a:solidFill>
              </a:rPr>
              <a:t> </a:t>
            </a:r>
            <a:r>
              <a:rPr lang="en-US" dirty="0" err="1">
                <a:solidFill>
                  <a:srgbClr val="002060"/>
                </a:solidFill>
              </a:rPr>
              <a:t>опрему</a:t>
            </a:r>
            <a:r>
              <a:rPr lang="en-US" dirty="0">
                <a:solidFill>
                  <a:srgbClr val="002060"/>
                </a:solidFill>
              </a:rPr>
              <a:t> у </a:t>
            </a:r>
            <a:r>
              <a:rPr lang="en-US" dirty="0" err="1">
                <a:solidFill>
                  <a:srgbClr val="002060"/>
                </a:solidFill>
              </a:rPr>
              <a:t>распону</a:t>
            </a:r>
            <a:r>
              <a:rPr lang="en-US" dirty="0">
                <a:solidFill>
                  <a:srgbClr val="002060"/>
                </a:solidFill>
              </a:rPr>
              <a:t> </a:t>
            </a:r>
            <a:r>
              <a:rPr lang="en-US" dirty="0" err="1">
                <a:solidFill>
                  <a:srgbClr val="002060"/>
                </a:solidFill>
              </a:rPr>
              <a:t>од</a:t>
            </a:r>
            <a:r>
              <a:rPr lang="en-US" dirty="0">
                <a:solidFill>
                  <a:srgbClr val="002060"/>
                </a:solidFill>
              </a:rPr>
              <a:t> (</a:t>
            </a:r>
            <a:r>
              <a:rPr lang="en-US" dirty="0" err="1">
                <a:solidFill>
                  <a:srgbClr val="002060"/>
                </a:solidFill>
              </a:rPr>
              <a:t>Сателита</a:t>
            </a:r>
            <a:r>
              <a:rPr lang="en-US" dirty="0">
                <a:solidFill>
                  <a:srgbClr val="002060"/>
                </a:solidFill>
              </a:rPr>
              <a:t> и </a:t>
            </a:r>
            <a:r>
              <a:rPr lang="en-US" dirty="0" err="1">
                <a:solidFill>
                  <a:srgbClr val="002060"/>
                </a:solidFill>
              </a:rPr>
              <a:t>друге</a:t>
            </a:r>
            <a:r>
              <a:rPr lang="en-US" dirty="0">
                <a:solidFill>
                  <a:srgbClr val="002060"/>
                </a:solidFill>
              </a:rPr>
              <a:t> </a:t>
            </a:r>
            <a:r>
              <a:rPr lang="en-US" dirty="0" err="1">
                <a:solidFill>
                  <a:srgbClr val="002060"/>
                </a:solidFill>
              </a:rPr>
              <a:t>савремене</a:t>
            </a:r>
            <a:r>
              <a:rPr lang="en-US" dirty="0">
                <a:solidFill>
                  <a:srgbClr val="002060"/>
                </a:solidFill>
              </a:rPr>
              <a:t> </a:t>
            </a:r>
            <a:r>
              <a:rPr lang="en-US" dirty="0" err="1">
                <a:solidFill>
                  <a:srgbClr val="002060"/>
                </a:solidFill>
              </a:rPr>
              <a:t>технологије</a:t>
            </a:r>
            <a:r>
              <a:rPr lang="en-US" dirty="0">
                <a:solidFill>
                  <a:srgbClr val="002060"/>
                </a:solidFill>
              </a:rPr>
              <a:t>) </a:t>
            </a:r>
            <a:r>
              <a:rPr lang="en-US" dirty="0" err="1">
                <a:solidFill>
                  <a:srgbClr val="002060"/>
                </a:solidFill>
              </a:rPr>
              <a:t>из</a:t>
            </a:r>
            <a:r>
              <a:rPr lang="en-US" dirty="0">
                <a:solidFill>
                  <a:srgbClr val="002060"/>
                </a:solidFill>
              </a:rPr>
              <a:t> </a:t>
            </a:r>
            <a:r>
              <a:rPr lang="en-US" dirty="0" err="1">
                <a:solidFill>
                  <a:srgbClr val="002060"/>
                </a:solidFill>
              </a:rPr>
              <a:t>Француске</a:t>
            </a:r>
            <a:r>
              <a:rPr lang="en-US" dirty="0">
                <a:solidFill>
                  <a:srgbClr val="002060"/>
                </a:solidFill>
              </a:rPr>
              <a:t> </a:t>
            </a:r>
            <a:r>
              <a:rPr lang="en-US" dirty="0" err="1">
                <a:solidFill>
                  <a:srgbClr val="002060"/>
                </a:solidFill>
              </a:rPr>
              <a:t>је</a:t>
            </a:r>
            <a:r>
              <a:rPr lang="en-US" dirty="0">
                <a:solidFill>
                  <a:srgbClr val="002060"/>
                </a:solidFill>
              </a:rPr>
              <a:t> 25.05.2014</a:t>
            </a:r>
            <a:r>
              <a:rPr lang="sr-Cyrl-RS" dirty="0">
                <a:solidFill>
                  <a:srgbClr val="002060"/>
                </a:solidFill>
              </a:rPr>
              <a:t>.</a:t>
            </a:r>
            <a:r>
              <a:rPr lang="en-US" dirty="0">
                <a:solidFill>
                  <a:srgbClr val="002060"/>
                </a:solidFill>
              </a:rPr>
              <a:t> </a:t>
            </a:r>
            <a:r>
              <a:rPr lang="en-US" dirty="0" err="1">
                <a:solidFill>
                  <a:srgbClr val="002060"/>
                </a:solidFill>
              </a:rPr>
              <a:t>године</a:t>
            </a:r>
            <a:r>
              <a:rPr lang="en-US" dirty="0">
                <a:solidFill>
                  <a:srgbClr val="002060"/>
                </a:solidFill>
              </a:rPr>
              <a:t>, </a:t>
            </a:r>
            <a:r>
              <a:rPr lang="en-US" dirty="0" err="1">
                <a:solidFill>
                  <a:srgbClr val="002060"/>
                </a:solidFill>
              </a:rPr>
              <a:t>на</a:t>
            </a:r>
            <a:r>
              <a:rPr lang="en-US" dirty="0">
                <a:solidFill>
                  <a:srgbClr val="002060"/>
                </a:solidFill>
              </a:rPr>
              <a:t> </a:t>
            </a:r>
            <a:r>
              <a:rPr lang="en-US" dirty="0" err="1">
                <a:solidFill>
                  <a:srgbClr val="002060"/>
                </a:solidFill>
              </a:rPr>
              <a:t>захтев</a:t>
            </a:r>
            <a:r>
              <a:rPr lang="en-US" dirty="0">
                <a:solidFill>
                  <a:srgbClr val="002060"/>
                </a:solidFill>
              </a:rPr>
              <a:t> </a:t>
            </a:r>
            <a:r>
              <a:rPr lang="en-US" dirty="0" err="1">
                <a:solidFill>
                  <a:srgbClr val="002060"/>
                </a:solidFill>
              </a:rPr>
              <a:t>Министарства</a:t>
            </a:r>
            <a:r>
              <a:rPr lang="en-US" dirty="0">
                <a:solidFill>
                  <a:srgbClr val="002060"/>
                </a:solidFill>
              </a:rPr>
              <a:t> </a:t>
            </a:r>
            <a:r>
              <a:rPr lang="en-US" dirty="0" err="1">
                <a:solidFill>
                  <a:srgbClr val="002060"/>
                </a:solidFill>
              </a:rPr>
              <a:t>здравља</a:t>
            </a:r>
            <a:r>
              <a:rPr lang="en-US" dirty="0">
                <a:solidFill>
                  <a:srgbClr val="002060"/>
                </a:solidFill>
              </a:rPr>
              <a:t> у </a:t>
            </a:r>
            <a:r>
              <a:rPr lang="en-US" dirty="0" err="1">
                <a:solidFill>
                  <a:srgbClr val="002060"/>
                </a:solidFill>
              </a:rPr>
              <a:t>Србију</a:t>
            </a:r>
            <a:r>
              <a:rPr lang="en-US" dirty="0">
                <a:solidFill>
                  <a:srgbClr val="002060"/>
                </a:solidFill>
              </a:rPr>
              <a:t> </a:t>
            </a:r>
            <a:r>
              <a:rPr lang="en-US" dirty="0" err="1">
                <a:solidFill>
                  <a:srgbClr val="002060"/>
                </a:solidFill>
              </a:rPr>
              <a:t>стигао</a:t>
            </a:r>
            <a:r>
              <a:rPr lang="en-US" dirty="0">
                <a:solidFill>
                  <a:srgbClr val="002060"/>
                </a:solidFill>
              </a:rPr>
              <a:t> </a:t>
            </a:r>
            <a:r>
              <a:rPr lang="en-US" dirty="0" err="1">
                <a:solidFill>
                  <a:srgbClr val="002060"/>
                </a:solidFill>
              </a:rPr>
              <a:t>тим</a:t>
            </a:r>
            <a:r>
              <a:rPr lang="en-US" dirty="0">
                <a:solidFill>
                  <a:srgbClr val="002060"/>
                </a:solidFill>
              </a:rPr>
              <a:t>*(</a:t>
            </a:r>
            <a:r>
              <a:rPr lang="en-US" dirty="0" err="1">
                <a:solidFill>
                  <a:srgbClr val="002060"/>
                </a:solidFill>
              </a:rPr>
              <a:t>од</a:t>
            </a:r>
            <a:r>
              <a:rPr lang="en-US" dirty="0">
                <a:solidFill>
                  <a:srgbClr val="002060"/>
                </a:solidFill>
              </a:rPr>
              <a:t> 40 </a:t>
            </a:r>
            <a:r>
              <a:rPr lang="sr-Cyrl-RS" dirty="0">
                <a:solidFill>
                  <a:srgbClr val="002060"/>
                </a:solidFill>
              </a:rPr>
              <a:t>ч</a:t>
            </a:r>
            <a:r>
              <a:rPr lang="en-US" dirty="0" err="1">
                <a:solidFill>
                  <a:srgbClr val="002060"/>
                </a:solidFill>
              </a:rPr>
              <a:t>ланова</a:t>
            </a:r>
            <a:r>
              <a:rPr lang="en-US" dirty="0">
                <a:solidFill>
                  <a:srgbClr val="002060"/>
                </a:solidFill>
              </a:rPr>
              <a:t>) </a:t>
            </a:r>
            <a:r>
              <a:rPr lang="en-US" dirty="0" err="1">
                <a:solidFill>
                  <a:srgbClr val="002060"/>
                </a:solidFill>
              </a:rPr>
              <a:t>за</a:t>
            </a:r>
            <a:r>
              <a:rPr lang="en-US" dirty="0">
                <a:solidFill>
                  <a:srgbClr val="002060"/>
                </a:solidFill>
              </a:rPr>
              <a:t> </a:t>
            </a:r>
            <a:r>
              <a:rPr lang="en-US" dirty="0" err="1">
                <a:solidFill>
                  <a:srgbClr val="002060"/>
                </a:solidFill>
              </a:rPr>
              <a:t>мобилно</a:t>
            </a:r>
            <a:r>
              <a:rPr lang="en-US" dirty="0">
                <a:solidFill>
                  <a:srgbClr val="002060"/>
                </a:solidFill>
              </a:rPr>
              <a:t> </a:t>
            </a:r>
            <a:r>
              <a:rPr lang="en-US" dirty="0" err="1">
                <a:solidFill>
                  <a:srgbClr val="002060"/>
                </a:solidFill>
              </a:rPr>
              <a:t>пречишћавање</a:t>
            </a:r>
            <a:r>
              <a:rPr lang="en-US" dirty="0">
                <a:solidFill>
                  <a:srgbClr val="002060"/>
                </a:solidFill>
              </a:rPr>
              <a:t> </a:t>
            </a:r>
            <a:r>
              <a:rPr lang="en-US" dirty="0" err="1">
                <a:solidFill>
                  <a:srgbClr val="002060"/>
                </a:solidFill>
              </a:rPr>
              <a:t>воде</a:t>
            </a:r>
            <a:r>
              <a:rPr lang="en-US" dirty="0">
                <a:solidFill>
                  <a:srgbClr val="002060"/>
                </a:solidFill>
              </a:rPr>
              <a:t>, </a:t>
            </a:r>
            <a:r>
              <a:rPr lang="en-US" dirty="0" err="1">
                <a:solidFill>
                  <a:srgbClr val="002060"/>
                </a:solidFill>
              </a:rPr>
              <a:t>као</a:t>
            </a:r>
            <a:r>
              <a:rPr lang="en-US" dirty="0">
                <a:solidFill>
                  <a:srgbClr val="002060"/>
                </a:solidFill>
              </a:rPr>
              <a:t> и</a:t>
            </a:r>
            <a:r>
              <a:rPr lang="sr-Cyrl-RS" dirty="0">
                <a:solidFill>
                  <a:srgbClr val="002060"/>
                </a:solidFill>
              </a:rPr>
              <a:t> иностране екипе са </a:t>
            </a:r>
            <a:r>
              <a:rPr lang="en-US" dirty="0" err="1">
                <a:solidFill>
                  <a:srgbClr val="002060"/>
                </a:solidFill>
              </a:rPr>
              <a:t>пумп</a:t>
            </a:r>
            <a:r>
              <a:rPr lang="sr-Cyrl-RS" dirty="0">
                <a:solidFill>
                  <a:srgbClr val="002060"/>
                </a:solidFill>
              </a:rPr>
              <a:t>ама </a:t>
            </a:r>
            <a:r>
              <a:rPr lang="en-US" dirty="0">
                <a:solidFill>
                  <a:srgbClr val="002060"/>
                </a:solidFill>
              </a:rPr>
              <a:t>в</a:t>
            </a:r>
            <a:r>
              <a:rPr lang="sr-Cyrl-RS" dirty="0">
                <a:solidFill>
                  <a:srgbClr val="002060"/>
                </a:solidFill>
              </a:rPr>
              <a:t>еликог </a:t>
            </a:r>
            <a:r>
              <a:rPr lang="en-US" dirty="0" err="1">
                <a:solidFill>
                  <a:srgbClr val="002060"/>
                </a:solidFill>
              </a:rPr>
              <a:t>капацитета</a:t>
            </a:r>
            <a:r>
              <a:rPr lang="en-US" dirty="0">
                <a:solidFill>
                  <a:srgbClr val="002060"/>
                </a:solidFill>
              </a:rPr>
              <a:t> </a:t>
            </a:r>
            <a:r>
              <a:rPr lang="sr-Cyrl-RS" dirty="0">
                <a:solidFill>
                  <a:srgbClr val="002060"/>
                </a:solidFill>
              </a:rPr>
              <a:t>(пр. </a:t>
            </a:r>
            <a:r>
              <a:rPr lang="en-US" dirty="0" err="1">
                <a:solidFill>
                  <a:srgbClr val="002060"/>
                </a:solidFill>
              </a:rPr>
              <a:t>ме</a:t>
            </a:r>
            <a:r>
              <a:rPr lang="sr-Cyrl-RS" dirty="0">
                <a:solidFill>
                  <a:srgbClr val="002060"/>
                </a:solidFill>
              </a:rPr>
              <a:t>ђ</a:t>
            </a:r>
            <a:r>
              <a:rPr lang="en-US" dirty="0" err="1">
                <a:solidFill>
                  <a:srgbClr val="002060"/>
                </a:solidFill>
              </a:rPr>
              <a:t>ународн</a:t>
            </a:r>
            <a:r>
              <a:rPr lang="sr-Cyrl-RS" dirty="0">
                <a:solidFill>
                  <a:srgbClr val="002060"/>
                </a:solidFill>
              </a:rPr>
              <a:t>и </a:t>
            </a:r>
            <a:r>
              <a:rPr lang="en-US" dirty="0" err="1">
                <a:solidFill>
                  <a:srgbClr val="002060"/>
                </a:solidFill>
              </a:rPr>
              <a:t>тим</a:t>
            </a:r>
            <a:r>
              <a:rPr lang="en-US" dirty="0">
                <a:solidFill>
                  <a:srgbClr val="002060"/>
                </a:solidFill>
              </a:rPr>
              <a:t> </a:t>
            </a:r>
            <a:r>
              <a:rPr lang="en-US" dirty="0" err="1">
                <a:solidFill>
                  <a:srgbClr val="002060"/>
                </a:solidFill>
              </a:rPr>
              <a:t>из</a:t>
            </a:r>
            <a:r>
              <a:rPr lang="en-US" dirty="0">
                <a:solidFill>
                  <a:srgbClr val="002060"/>
                </a:solidFill>
              </a:rPr>
              <a:t> </a:t>
            </a:r>
            <a:r>
              <a:rPr lang="en-US" dirty="0" err="1">
                <a:solidFill>
                  <a:srgbClr val="002060"/>
                </a:solidFill>
              </a:rPr>
              <a:t>Бугарске</a:t>
            </a:r>
            <a:r>
              <a:rPr lang="en-US" dirty="0">
                <a:solidFill>
                  <a:srgbClr val="002060"/>
                </a:solidFill>
              </a:rPr>
              <a:t> и </a:t>
            </a:r>
            <a:r>
              <a:rPr lang="en-US" dirty="0" err="1">
                <a:solidFill>
                  <a:srgbClr val="002060"/>
                </a:solidFill>
              </a:rPr>
              <a:t>Нема</a:t>
            </a:r>
            <a:r>
              <a:rPr lang="sr-Cyrl-RS" dirty="0">
                <a:solidFill>
                  <a:srgbClr val="002060"/>
                </a:solidFill>
              </a:rPr>
              <a:t>ч</a:t>
            </a:r>
            <a:r>
              <a:rPr lang="en-US" dirty="0" err="1">
                <a:solidFill>
                  <a:srgbClr val="002060"/>
                </a:solidFill>
              </a:rPr>
              <a:t>ке</a:t>
            </a:r>
            <a:r>
              <a:rPr lang="sr-Cyrl-RS" dirty="0">
                <a:solidFill>
                  <a:srgbClr val="002060"/>
                </a:solidFill>
              </a:rPr>
              <a:t>)</a:t>
            </a:r>
            <a:r>
              <a:rPr lang="en-US" dirty="0">
                <a:solidFill>
                  <a:srgbClr val="002060"/>
                </a:solidFill>
              </a:rPr>
              <a:t>. </a:t>
            </a:r>
            <a:endParaRPr lang="en-US" dirty="0"/>
          </a:p>
        </p:txBody>
      </p:sp>
      <p:sp>
        <p:nvSpPr>
          <p:cNvPr id="4" name="Slide Number Placeholder 3"/>
          <p:cNvSpPr>
            <a:spLocks noGrp="1"/>
          </p:cNvSpPr>
          <p:nvPr>
            <p:ph type="sldNum" sz="quarter" idx="5"/>
          </p:nvPr>
        </p:nvSpPr>
        <p:spPr/>
        <p:txBody>
          <a:bodyPr/>
          <a:lstStyle/>
          <a:p>
            <a:fld id="{6EB20518-9BB2-4434-A278-8A179472FF69}" type="slidenum">
              <a:rPr lang="en-US" smtClean="0"/>
              <a:pPr/>
              <a:t>22</a:t>
            </a:fld>
            <a:endParaRPr lang="en-US"/>
          </a:p>
        </p:txBody>
      </p:sp>
    </p:spTree>
    <p:extLst>
      <p:ext uri="{BB962C8B-B14F-4D97-AF65-F5344CB8AC3E}">
        <p14:creationId xmlns="" xmlns:p14="http://schemas.microsoft.com/office/powerpoint/2010/main" val="1287727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Cyrl-RS" dirty="0"/>
              <a:t>Сектор за ванредне ситуације </a:t>
            </a:r>
            <a:endParaRPr lang="en-US" dirty="0"/>
          </a:p>
        </p:txBody>
      </p:sp>
      <p:sp>
        <p:nvSpPr>
          <p:cNvPr id="4" name="Slide Number Placeholder 3"/>
          <p:cNvSpPr>
            <a:spLocks noGrp="1"/>
          </p:cNvSpPr>
          <p:nvPr>
            <p:ph type="sldNum" sz="quarter" idx="5"/>
          </p:nvPr>
        </p:nvSpPr>
        <p:spPr/>
        <p:txBody>
          <a:bodyPr/>
          <a:lstStyle/>
          <a:p>
            <a:fld id="{6EB20518-9BB2-4434-A278-8A179472FF69}" type="slidenum">
              <a:rPr lang="en-US" smtClean="0"/>
              <a:pPr/>
              <a:t>25</a:t>
            </a:fld>
            <a:endParaRPr lang="en-US"/>
          </a:p>
        </p:txBody>
      </p:sp>
    </p:spTree>
    <p:extLst>
      <p:ext uri="{BB962C8B-B14F-4D97-AF65-F5344CB8AC3E}">
        <p14:creationId xmlns="" xmlns:p14="http://schemas.microsoft.com/office/powerpoint/2010/main" val="2213663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Катастрофе не </a:t>
            </a:r>
            <a:r>
              <a:rPr lang="ru-RU" dirty="0" err="1"/>
              <a:t>познају</a:t>
            </a:r>
            <a:r>
              <a:rPr lang="ru-RU" dirty="0"/>
              <a:t> границе и могу </a:t>
            </a:r>
            <a:r>
              <a:rPr lang="ru-RU" dirty="0" err="1"/>
              <a:t>погодити</a:t>
            </a:r>
            <a:r>
              <a:rPr lang="ru-RU" dirty="0"/>
              <a:t> </a:t>
            </a:r>
            <a:r>
              <a:rPr lang="ru-RU" dirty="0" err="1"/>
              <a:t>једну</a:t>
            </a:r>
            <a:r>
              <a:rPr lang="ru-RU" dirty="0"/>
              <a:t> или </a:t>
            </a:r>
            <a:r>
              <a:rPr lang="ru-RU" dirty="0" err="1"/>
              <a:t>више</a:t>
            </a:r>
            <a:r>
              <a:rPr lang="ru-RU" dirty="0"/>
              <a:t> </a:t>
            </a:r>
            <a:r>
              <a:rPr lang="ru-RU" dirty="0" err="1"/>
              <a:t>земаља</a:t>
            </a:r>
            <a:r>
              <a:rPr lang="ru-RU" dirty="0"/>
              <a:t> </a:t>
            </a:r>
            <a:r>
              <a:rPr lang="ru-RU" dirty="0" err="1"/>
              <a:t>истовремено</a:t>
            </a:r>
            <a:r>
              <a:rPr lang="ru-RU" dirty="0"/>
              <a:t> без </a:t>
            </a:r>
            <a:r>
              <a:rPr lang="ru-RU" dirty="0" err="1"/>
              <a:t>упозорења</a:t>
            </a:r>
            <a:r>
              <a:rPr lang="ru-RU" dirty="0"/>
              <a:t>. </a:t>
            </a:r>
            <a:r>
              <a:rPr lang="ru-RU" dirty="0" err="1"/>
              <a:t>Имати</a:t>
            </a:r>
            <a:r>
              <a:rPr lang="ru-RU" dirty="0"/>
              <a:t> добро </a:t>
            </a:r>
            <a:r>
              <a:rPr lang="ru-RU" dirty="0" err="1"/>
              <a:t>координисан</a:t>
            </a:r>
            <a:r>
              <a:rPr lang="ru-RU" dirty="0"/>
              <a:t> </a:t>
            </a:r>
            <a:r>
              <a:rPr lang="ru-RU" dirty="0" err="1"/>
              <a:t>заједнички</a:t>
            </a:r>
            <a:r>
              <a:rPr lang="ru-RU" dirty="0"/>
              <a:t> </a:t>
            </a:r>
            <a:r>
              <a:rPr lang="ru-RU" dirty="0" err="1"/>
              <a:t>одговор</a:t>
            </a:r>
            <a:r>
              <a:rPr lang="ru-RU" dirty="0"/>
              <a:t> </a:t>
            </a:r>
            <a:r>
              <a:rPr lang="ru-RU" dirty="0" err="1"/>
              <a:t>значи</a:t>
            </a:r>
            <a:r>
              <a:rPr lang="ru-RU" dirty="0"/>
              <a:t> да </a:t>
            </a:r>
            <a:r>
              <a:rPr lang="ru-RU" dirty="0" err="1"/>
              <a:t>када</a:t>
            </a:r>
            <a:r>
              <a:rPr lang="ru-RU" dirty="0"/>
              <a:t> су </a:t>
            </a:r>
            <a:r>
              <a:rPr lang="ru-RU" dirty="0" err="1"/>
              <a:t>националне</a:t>
            </a:r>
            <a:r>
              <a:rPr lang="ru-RU" dirty="0"/>
              <a:t> власти </a:t>
            </a:r>
            <a:r>
              <a:rPr lang="ru-RU" dirty="0" err="1"/>
              <a:t>преоптерећене</a:t>
            </a:r>
            <a:r>
              <a:rPr lang="ru-RU" dirty="0"/>
              <a:t>, </a:t>
            </a:r>
            <a:r>
              <a:rPr lang="ru-RU" dirty="0" err="1"/>
              <a:t>оне</a:t>
            </a:r>
            <a:r>
              <a:rPr lang="ru-RU" dirty="0"/>
              <a:t> </a:t>
            </a:r>
            <a:r>
              <a:rPr lang="ru-RU" dirty="0" err="1"/>
              <a:t>имају</a:t>
            </a:r>
            <a:r>
              <a:rPr lang="ru-RU" dirty="0"/>
              <a:t> </a:t>
            </a:r>
            <a:r>
              <a:rPr lang="ru-RU" dirty="0" err="1"/>
              <a:t>једну</a:t>
            </a:r>
            <a:r>
              <a:rPr lang="ru-RU" dirty="0"/>
              <a:t> тачку контакта, а не </a:t>
            </a:r>
            <a:r>
              <a:rPr lang="ru-RU" dirty="0" err="1"/>
              <a:t>више</a:t>
            </a:r>
            <a:r>
              <a:rPr lang="ru-RU" dirty="0"/>
              <a:t> </a:t>
            </a:r>
            <a:r>
              <a:rPr lang="ru-RU" dirty="0" err="1"/>
              <a:t>њих</a:t>
            </a:r>
            <a:r>
              <a:rPr lang="ru-RU" dirty="0"/>
              <a:t>. </a:t>
            </a:r>
            <a:r>
              <a:rPr lang="ru-RU" dirty="0" err="1"/>
              <a:t>Заједнички</a:t>
            </a:r>
            <a:r>
              <a:rPr lang="ru-RU" dirty="0"/>
              <a:t> приступ </a:t>
            </a:r>
            <a:r>
              <a:rPr lang="ru-RU" dirty="0" err="1"/>
              <a:t>додатно</a:t>
            </a:r>
            <a:r>
              <a:rPr lang="ru-RU" dirty="0"/>
              <a:t> </a:t>
            </a:r>
            <a:r>
              <a:rPr lang="ru-RU" dirty="0" err="1"/>
              <a:t>помаже</a:t>
            </a:r>
            <a:r>
              <a:rPr lang="ru-RU" dirty="0"/>
              <a:t> да се </a:t>
            </a:r>
            <a:r>
              <a:rPr lang="ru-RU" dirty="0" err="1"/>
              <a:t>обједине</a:t>
            </a:r>
            <a:r>
              <a:rPr lang="ru-RU" dirty="0"/>
              <a:t> </a:t>
            </a:r>
            <a:r>
              <a:rPr lang="ru-RU" dirty="0" err="1"/>
              <a:t>стручност</a:t>
            </a:r>
            <a:r>
              <a:rPr lang="ru-RU" dirty="0"/>
              <a:t> и </a:t>
            </a:r>
            <a:r>
              <a:rPr lang="ru-RU" dirty="0" err="1"/>
              <a:t>капацитети</a:t>
            </a:r>
            <a:r>
              <a:rPr lang="ru-RU" dirty="0"/>
              <a:t> </a:t>
            </a:r>
            <a:r>
              <a:rPr lang="ru-RU" dirty="0" err="1"/>
              <a:t>оних</a:t>
            </a:r>
            <a:r>
              <a:rPr lang="ru-RU" dirty="0"/>
              <a:t> </a:t>
            </a:r>
            <a:r>
              <a:rPr lang="ru-RU" dirty="0" err="1"/>
              <a:t>који</a:t>
            </a:r>
            <a:r>
              <a:rPr lang="ru-RU" dirty="0"/>
              <a:t> </a:t>
            </a:r>
            <a:r>
              <a:rPr lang="ru-RU" dirty="0" err="1"/>
              <a:t>прве</a:t>
            </a:r>
            <a:r>
              <a:rPr lang="ru-RU" dirty="0"/>
              <a:t> </a:t>
            </a:r>
            <a:r>
              <a:rPr lang="ru-RU" dirty="0" err="1"/>
              <a:t>реагују</a:t>
            </a:r>
            <a:r>
              <a:rPr lang="ru-RU" dirty="0"/>
              <a:t>, </a:t>
            </a:r>
            <a:r>
              <a:rPr lang="ru-RU" dirty="0" err="1"/>
              <a:t>избегава</a:t>
            </a:r>
            <a:r>
              <a:rPr lang="ru-RU" dirty="0"/>
              <a:t> се </a:t>
            </a:r>
            <a:r>
              <a:rPr lang="ru-RU" dirty="0" err="1"/>
              <a:t>дуплирање</a:t>
            </a:r>
            <a:r>
              <a:rPr lang="ru-RU" dirty="0"/>
              <a:t> напора за </a:t>
            </a:r>
            <a:r>
              <a:rPr lang="ru-RU" dirty="0" err="1"/>
              <a:t>пружање</a:t>
            </a:r>
            <a:r>
              <a:rPr lang="ru-RU" dirty="0"/>
              <a:t> </a:t>
            </a:r>
            <a:r>
              <a:rPr lang="ru-RU" dirty="0" err="1"/>
              <a:t>помоћи</a:t>
            </a:r>
            <a:r>
              <a:rPr lang="ru-RU" dirty="0"/>
              <a:t> и </a:t>
            </a:r>
            <a:r>
              <a:rPr lang="ru-RU" dirty="0" err="1"/>
              <a:t>осигурава</a:t>
            </a:r>
            <a:r>
              <a:rPr lang="ru-RU" dirty="0"/>
              <a:t> да </a:t>
            </a:r>
            <a:r>
              <a:rPr lang="ru-RU" dirty="0" err="1"/>
              <a:t>помоћ</a:t>
            </a:r>
            <a:r>
              <a:rPr lang="ru-RU" dirty="0"/>
              <a:t> </a:t>
            </a:r>
            <a:r>
              <a:rPr lang="ru-RU" dirty="0" err="1"/>
              <a:t>задовољава</a:t>
            </a:r>
            <a:r>
              <a:rPr lang="ru-RU" dirty="0"/>
              <a:t> потребе </a:t>
            </a:r>
            <a:r>
              <a:rPr lang="ru-RU" dirty="0" err="1"/>
              <a:t>погођених</a:t>
            </a:r>
            <a:r>
              <a:rPr lang="ru-RU" dirty="0"/>
              <a:t>.</a:t>
            </a:r>
            <a:endParaRPr lang="sr-Latn-RS" dirty="0"/>
          </a:p>
          <a:p>
            <a:endParaRPr lang="sr-Latn-RS" dirty="0"/>
          </a:p>
          <a:p>
            <a:r>
              <a:rPr lang="ru-RU" dirty="0" err="1"/>
              <a:t>Удруживањем</a:t>
            </a:r>
            <a:r>
              <a:rPr lang="ru-RU" dirty="0"/>
              <a:t> </a:t>
            </a:r>
            <a:r>
              <a:rPr lang="ru-RU" dirty="0" err="1"/>
              <a:t>капацитета</a:t>
            </a:r>
            <a:r>
              <a:rPr lang="ru-RU" dirty="0"/>
              <a:t> и способности </a:t>
            </a:r>
            <a:r>
              <a:rPr lang="ru-RU" dirty="0" err="1"/>
              <a:t>цивилне</a:t>
            </a:r>
            <a:r>
              <a:rPr lang="ru-RU" dirty="0"/>
              <a:t> </a:t>
            </a:r>
            <a:r>
              <a:rPr lang="ru-RU" dirty="0" err="1"/>
              <a:t>заштите</a:t>
            </a:r>
            <a:r>
              <a:rPr lang="ru-RU" dirty="0"/>
              <a:t>, </a:t>
            </a:r>
            <a:r>
              <a:rPr lang="ru-RU" dirty="0" err="1"/>
              <a:t>омогућава</a:t>
            </a:r>
            <a:r>
              <a:rPr lang="ru-RU" dirty="0"/>
              <a:t> </a:t>
            </a:r>
            <a:r>
              <a:rPr lang="ru-RU" dirty="0" err="1"/>
              <a:t>снажнији</a:t>
            </a:r>
            <a:r>
              <a:rPr lang="ru-RU" dirty="0"/>
              <a:t> и </a:t>
            </a:r>
            <a:r>
              <a:rPr lang="ru-RU" dirty="0" err="1"/>
              <a:t>кохерентнији</a:t>
            </a:r>
            <a:r>
              <a:rPr lang="ru-RU" dirty="0"/>
              <a:t> </a:t>
            </a:r>
            <a:r>
              <a:rPr lang="ru-RU" dirty="0" err="1"/>
              <a:t>колективни</a:t>
            </a:r>
            <a:r>
              <a:rPr lang="ru-RU" dirty="0"/>
              <a:t> </a:t>
            </a:r>
            <a:r>
              <a:rPr lang="ru-RU" dirty="0" err="1"/>
              <a:t>одговор</a:t>
            </a:r>
            <a:r>
              <a:rPr lang="ru-RU" dirty="0"/>
              <a:t>. </a:t>
            </a:r>
            <a:endParaRPr lang="sr-Latn-RS" dirty="0"/>
          </a:p>
          <a:p>
            <a:r>
              <a:rPr lang="ru-RU" dirty="0" err="1"/>
              <a:t>Поред</a:t>
            </a:r>
            <a:r>
              <a:rPr lang="ru-RU" dirty="0"/>
              <a:t> </a:t>
            </a:r>
            <a:r>
              <a:rPr lang="ru-RU" dirty="0" err="1"/>
              <a:t>држава</a:t>
            </a:r>
            <a:r>
              <a:rPr lang="ru-RU" dirty="0"/>
              <a:t> </a:t>
            </a:r>
            <a:r>
              <a:rPr lang="ru-RU" dirty="0" err="1"/>
              <a:t>чланица</a:t>
            </a:r>
            <a:r>
              <a:rPr lang="ru-RU" dirty="0"/>
              <a:t> ЕУ, </a:t>
            </a:r>
            <a:r>
              <a:rPr lang="ru-RU" dirty="0" err="1"/>
              <a:t>тренутно</a:t>
            </a:r>
            <a:r>
              <a:rPr lang="ru-RU" dirty="0"/>
              <a:t> </a:t>
            </a:r>
            <a:r>
              <a:rPr lang="ru-RU" dirty="0" err="1"/>
              <a:t>постоји</a:t>
            </a:r>
            <a:r>
              <a:rPr lang="ru-RU" dirty="0"/>
              <a:t> 6 </a:t>
            </a:r>
            <a:r>
              <a:rPr lang="ru-RU" dirty="0" err="1"/>
              <a:t>држава</a:t>
            </a:r>
            <a:r>
              <a:rPr lang="ru-RU" dirty="0"/>
              <a:t> </a:t>
            </a:r>
            <a:r>
              <a:rPr lang="ru-RU" dirty="0" err="1"/>
              <a:t>учесница</a:t>
            </a:r>
            <a:r>
              <a:rPr lang="ru-RU" dirty="0"/>
              <a:t> Механизма (</a:t>
            </a:r>
            <a:r>
              <a:rPr lang="ru-RU" dirty="0" err="1"/>
              <a:t>Исланд</a:t>
            </a:r>
            <a:r>
              <a:rPr lang="ru-RU" dirty="0"/>
              <a:t>, </a:t>
            </a:r>
            <a:r>
              <a:rPr lang="ru-RU" dirty="0" err="1"/>
              <a:t>Норвешка</a:t>
            </a:r>
            <a:r>
              <a:rPr lang="ru-RU" dirty="0"/>
              <a:t>, </a:t>
            </a:r>
            <a:r>
              <a:rPr lang="ru-RU" dirty="0" err="1"/>
              <a:t>Србија</a:t>
            </a:r>
            <a:r>
              <a:rPr lang="ru-RU" dirty="0"/>
              <a:t>, </a:t>
            </a:r>
            <a:r>
              <a:rPr lang="ru-RU" dirty="0" err="1"/>
              <a:t>Северна</a:t>
            </a:r>
            <a:r>
              <a:rPr lang="ru-RU" dirty="0"/>
              <a:t> </a:t>
            </a:r>
            <a:r>
              <a:rPr lang="ru-RU" dirty="0" err="1"/>
              <a:t>Македонија</a:t>
            </a:r>
            <a:r>
              <a:rPr lang="ru-RU" dirty="0"/>
              <a:t>, </a:t>
            </a:r>
            <a:r>
              <a:rPr lang="ru-RU" dirty="0" err="1"/>
              <a:t>Црна</a:t>
            </a:r>
            <a:r>
              <a:rPr lang="ru-RU" dirty="0"/>
              <a:t> Гора и </a:t>
            </a:r>
            <a:r>
              <a:rPr lang="ru-RU" dirty="0" err="1"/>
              <a:t>Турска</a:t>
            </a:r>
            <a:r>
              <a:rPr lang="ru-RU" dirty="0"/>
              <a:t>). </a:t>
            </a:r>
            <a:endParaRPr lang="sr-Latn-RS" dirty="0"/>
          </a:p>
          <a:p>
            <a:endParaRPr lang="sr-Latn-RS" dirty="0"/>
          </a:p>
          <a:p>
            <a:r>
              <a:rPr lang="ru-RU" dirty="0"/>
              <a:t>Од </a:t>
            </a:r>
            <a:r>
              <a:rPr lang="ru-RU" dirty="0" err="1"/>
              <a:t>свог</a:t>
            </a:r>
            <a:r>
              <a:rPr lang="ru-RU" dirty="0"/>
              <a:t> </a:t>
            </a:r>
            <a:r>
              <a:rPr lang="ru-RU" dirty="0" err="1"/>
              <a:t>оснивања</a:t>
            </a:r>
            <a:r>
              <a:rPr lang="ru-RU" dirty="0"/>
              <a:t> 2001. године, </a:t>
            </a:r>
            <a:r>
              <a:rPr lang="ru-RU" dirty="0" err="1"/>
              <a:t>Механизам</a:t>
            </a:r>
            <a:r>
              <a:rPr lang="ru-RU" dirty="0"/>
              <a:t> ЕУ за </a:t>
            </a:r>
            <a:r>
              <a:rPr lang="ru-RU" dirty="0" err="1"/>
              <a:t>цивилну</a:t>
            </a:r>
            <a:r>
              <a:rPr lang="ru-RU" dirty="0"/>
              <a:t> </a:t>
            </a:r>
            <a:r>
              <a:rPr lang="ru-RU" dirty="0" err="1"/>
              <a:t>заштиту</a:t>
            </a:r>
            <a:r>
              <a:rPr lang="ru-RU" dirty="0"/>
              <a:t> </a:t>
            </a:r>
            <a:r>
              <a:rPr lang="ru-RU" dirty="0" err="1"/>
              <a:t>је</a:t>
            </a:r>
            <a:r>
              <a:rPr lang="ru-RU" dirty="0"/>
              <a:t> </a:t>
            </a:r>
            <a:r>
              <a:rPr lang="ru-RU" dirty="0" err="1"/>
              <a:t>одговорио</a:t>
            </a:r>
            <a:r>
              <a:rPr lang="ru-RU" dirty="0"/>
              <a:t> на </a:t>
            </a:r>
            <a:r>
              <a:rPr lang="ru-RU" dirty="0" err="1"/>
              <a:t>преко</a:t>
            </a:r>
            <a:r>
              <a:rPr lang="ru-RU" dirty="0"/>
              <a:t> 500 </a:t>
            </a:r>
            <a:r>
              <a:rPr lang="ru-RU" dirty="0" err="1"/>
              <a:t>захтева</a:t>
            </a:r>
            <a:r>
              <a:rPr lang="ru-RU" dirty="0"/>
              <a:t> за </a:t>
            </a:r>
            <a:r>
              <a:rPr lang="ru-RU" dirty="0" err="1"/>
              <a:t>помоћ</a:t>
            </a:r>
            <a:r>
              <a:rPr lang="ru-RU" dirty="0"/>
              <a:t> </a:t>
            </a:r>
            <a:r>
              <a:rPr lang="ru-RU" dirty="0" err="1"/>
              <a:t>унутар</a:t>
            </a:r>
            <a:r>
              <a:rPr lang="ru-RU" dirty="0"/>
              <a:t> и </a:t>
            </a:r>
            <a:r>
              <a:rPr lang="ru-RU" dirty="0" err="1"/>
              <a:t>ван</a:t>
            </a:r>
            <a:r>
              <a:rPr lang="ru-RU" dirty="0"/>
              <a:t> ЕУ.</a:t>
            </a:r>
            <a:endParaRPr lang="sr-Latn-RS" dirty="0"/>
          </a:p>
          <a:p>
            <a:endParaRPr lang="sr-Latn-RS" dirty="0"/>
          </a:p>
          <a:p>
            <a:r>
              <a:rPr lang="ru-RU" dirty="0" err="1"/>
              <a:t>Механизам</a:t>
            </a:r>
            <a:r>
              <a:rPr lang="ru-RU" dirty="0"/>
              <a:t> </a:t>
            </a:r>
            <a:r>
              <a:rPr lang="ru-RU" dirty="0" err="1"/>
              <a:t>такође</a:t>
            </a:r>
            <a:r>
              <a:rPr lang="ru-RU" dirty="0"/>
              <a:t> </a:t>
            </a:r>
            <a:r>
              <a:rPr lang="ru-RU" dirty="0" err="1"/>
              <a:t>помаже</a:t>
            </a:r>
            <a:r>
              <a:rPr lang="ru-RU" dirty="0"/>
              <a:t> у </a:t>
            </a:r>
            <a:r>
              <a:rPr lang="ru-RU" dirty="0" err="1"/>
              <a:t>координацији</a:t>
            </a:r>
            <a:r>
              <a:rPr lang="ru-RU" dirty="0"/>
              <a:t> активности </a:t>
            </a:r>
            <a:r>
              <a:rPr lang="ru-RU" dirty="0" err="1"/>
              <a:t>националних</a:t>
            </a:r>
            <a:r>
              <a:rPr lang="ru-RU" dirty="0"/>
              <a:t> власти у </a:t>
            </a:r>
            <a:r>
              <a:rPr lang="ru-RU" dirty="0" err="1"/>
              <a:t>припреми</a:t>
            </a:r>
            <a:r>
              <a:rPr lang="ru-RU" dirty="0"/>
              <a:t> за катастрофе и </a:t>
            </a:r>
            <a:r>
              <a:rPr lang="ru-RU" dirty="0" err="1"/>
              <a:t>превенцији</a:t>
            </a:r>
            <a:r>
              <a:rPr lang="ru-RU" dirty="0"/>
              <a:t> и </a:t>
            </a:r>
            <a:r>
              <a:rPr lang="ru-RU" dirty="0" err="1"/>
              <a:t>доприноси</a:t>
            </a:r>
            <a:r>
              <a:rPr lang="ru-RU" dirty="0"/>
              <a:t> </a:t>
            </a:r>
            <a:r>
              <a:rPr lang="ru-RU" dirty="0" err="1"/>
              <a:t>размени</a:t>
            </a:r>
            <a:r>
              <a:rPr lang="ru-RU" dirty="0"/>
              <a:t> </a:t>
            </a:r>
            <a:r>
              <a:rPr lang="ru-RU" dirty="0" err="1"/>
              <a:t>најбољих</a:t>
            </a:r>
            <a:r>
              <a:rPr lang="ru-RU" dirty="0"/>
              <a:t> </a:t>
            </a:r>
            <a:r>
              <a:rPr lang="ru-RU" dirty="0" err="1"/>
              <a:t>пракси</a:t>
            </a:r>
            <a:r>
              <a:rPr lang="ru-RU" dirty="0"/>
              <a:t>. </a:t>
            </a:r>
            <a:r>
              <a:rPr lang="ru-RU" dirty="0" err="1"/>
              <a:t>Ово</a:t>
            </a:r>
            <a:r>
              <a:rPr lang="ru-RU" dirty="0"/>
              <a:t> </a:t>
            </a:r>
            <a:r>
              <a:rPr lang="ru-RU" dirty="0" err="1"/>
              <a:t>олакшава</a:t>
            </a:r>
            <a:r>
              <a:rPr lang="ru-RU" dirty="0"/>
              <a:t> </a:t>
            </a:r>
            <a:r>
              <a:rPr lang="ru-RU" dirty="0" err="1"/>
              <a:t>континуирани</a:t>
            </a:r>
            <a:r>
              <a:rPr lang="ru-RU" dirty="0"/>
              <a:t> </a:t>
            </a:r>
            <a:r>
              <a:rPr lang="ru-RU" dirty="0" err="1"/>
              <a:t>развој</a:t>
            </a:r>
            <a:r>
              <a:rPr lang="ru-RU" dirty="0"/>
              <a:t> </a:t>
            </a:r>
            <a:r>
              <a:rPr lang="ru-RU" dirty="0" err="1"/>
              <a:t>виших</a:t>
            </a:r>
            <a:r>
              <a:rPr lang="ru-RU" dirty="0"/>
              <a:t> </a:t>
            </a:r>
            <a:r>
              <a:rPr lang="ru-RU" dirty="0" err="1"/>
              <a:t>заједничких</a:t>
            </a:r>
            <a:r>
              <a:rPr lang="ru-RU" dirty="0"/>
              <a:t> </a:t>
            </a:r>
            <a:r>
              <a:rPr lang="ru-RU" dirty="0" err="1"/>
              <a:t>стандарда</a:t>
            </a:r>
            <a:r>
              <a:rPr lang="ru-RU" dirty="0"/>
              <a:t> </a:t>
            </a:r>
            <a:r>
              <a:rPr lang="ru-RU" dirty="0" err="1"/>
              <a:t>омогућавајући</a:t>
            </a:r>
            <a:r>
              <a:rPr lang="ru-RU" dirty="0"/>
              <a:t> </a:t>
            </a:r>
            <a:r>
              <a:rPr lang="ru-RU" dirty="0" err="1"/>
              <a:t>тимовима</a:t>
            </a:r>
            <a:r>
              <a:rPr lang="ru-RU" dirty="0"/>
              <a:t> да </a:t>
            </a:r>
            <a:r>
              <a:rPr lang="ru-RU" dirty="0" err="1"/>
              <a:t>боље</a:t>
            </a:r>
            <a:r>
              <a:rPr lang="ru-RU" dirty="0"/>
              <a:t> </a:t>
            </a:r>
            <a:r>
              <a:rPr lang="ru-RU" dirty="0" err="1"/>
              <a:t>разумеју</a:t>
            </a:r>
            <a:r>
              <a:rPr lang="ru-RU" dirty="0"/>
              <a:t> различите приступе и раде </a:t>
            </a:r>
            <a:r>
              <a:rPr lang="ru-RU" dirty="0" err="1"/>
              <a:t>наизменично</a:t>
            </a:r>
            <a:r>
              <a:rPr lang="ru-RU" dirty="0"/>
              <a:t> </a:t>
            </a:r>
            <a:r>
              <a:rPr lang="ru-RU" dirty="0" err="1"/>
              <a:t>када</a:t>
            </a:r>
            <a:r>
              <a:rPr lang="ru-RU" dirty="0"/>
              <a:t> </a:t>
            </a:r>
            <a:r>
              <a:rPr lang="ru-RU" dirty="0" err="1"/>
              <a:t>дође</a:t>
            </a:r>
            <a:r>
              <a:rPr lang="ru-RU" dirty="0"/>
              <a:t> до катастрофе.</a:t>
            </a:r>
            <a:endParaRPr lang="en-US" dirty="0"/>
          </a:p>
        </p:txBody>
      </p:sp>
      <p:sp>
        <p:nvSpPr>
          <p:cNvPr id="4" name="Slide Number Placeholder 3"/>
          <p:cNvSpPr>
            <a:spLocks noGrp="1"/>
          </p:cNvSpPr>
          <p:nvPr>
            <p:ph type="sldNum" sz="quarter" idx="5"/>
          </p:nvPr>
        </p:nvSpPr>
        <p:spPr/>
        <p:txBody>
          <a:bodyPr/>
          <a:lstStyle/>
          <a:p>
            <a:fld id="{6EB20518-9BB2-4434-A278-8A179472FF69}" type="slidenum">
              <a:rPr lang="en-US" smtClean="0"/>
              <a:pPr/>
              <a:t>26</a:t>
            </a:fld>
            <a:endParaRPr lang="en-US"/>
          </a:p>
        </p:txBody>
      </p:sp>
    </p:spTree>
    <p:extLst>
      <p:ext uri="{BB962C8B-B14F-4D97-AF65-F5344CB8AC3E}">
        <p14:creationId xmlns="" xmlns:p14="http://schemas.microsoft.com/office/powerpoint/2010/main" val="3645256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B20518-9BB2-4434-A278-8A179472FF69}" type="slidenum">
              <a:rPr lang="en-US" smtClean="0"/>
              <a:pPr/>
              <a:t>29</a:t>
            </a:fld>
            <a:endParaRPr lang="en-US"/>
          </a:p>
        </p:txBody>
      </p:sp>
    </p:spTree>
    <p:extLst>
      <p:ext uri="{BB962C8B-B14F-4D97-AF65-F5344CB8AC3E}">
        <p14:creationId xmlns="" xmlns:p14="http://schemas.microsoft.com/office/powerpoint/2010/main" val="4251812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Cyrl-RS" dirty="0"/>
              <a:t>Уједињене нације су организација која је највише укључена у ублажавање катастрофа широм света, спремност на њих, одговор на њих и опоравак од њих. Сматра се најбоље опремљеним за то због својих јаких односа са већином земаља, посебно са земљама у развоју у којима је помоћ најпотребнија. </a:t>
            </a:r>
          </a:p>
          <a:p>
            <a:endParaRPr lang="sr-Cyrl-RS" dirty="0"/>
          </a:p>
          <a:p>
            <a:r>
              <a:rPr lang="sr-Cyrl-RS" dirty="0"/>
              <a:t>Када се догоде катастрофе, УН је једна од првих организација која се мобилише и остаје у погођеним земљама током периода опоравка дуги низ година. </a:t>
            </a:r>
          </a:p>
          <a:p>
            <a:endParaRPr lang="en-US" dirty="0"/>
          </a:p>
        </p:txBody>
      </p:sp>
      <p:sp>
        <p:nvSpPr>
          <p:cNvPr id="4" name="Slide Number Placeholder 3"/>
          <p:cNvSpPr>
            <a:spLocks noGrp="1"/>
          </p:cNvSpPr>
          <p:nvPr>
            <p:ph type="sldNum" sz="quarter" idx="5"/>
          </p:nvPr>
        </p:nvSpPr>
        <p:spPr/>
        <p:txBody>
          <a:bodyPr/>
          <a:lstStyle/>
          <a:p>
            <a:fld id="{6EB20518-9BB2-4434-A278-8A179472FF69}" type="slidenum">
              <a:rPr lang="en-US" smtClean="0"/>
              <a:pPr/>
              <a:t>30</a:t>
            </a:fld>
            <a:endParaRPr lang="en-US"/>
          </a:p>
        </p:txBody>
      </p:sp>
    </p:spTree>
    <p:extLst>
      <p:ext uri="{BB962C8B-B14F-4D97-AF65-F5344CB8AC3E}">
        <p14:creationId xmlns="" xmlns:p14="http://schemas.microsoft.com/office/powerpoint/2010/main" val="1084714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en-US" sz="1200" b="0" i="0" u="none" strike="noStrike" kern="1200" cap="none" spc="0" normalizeH="0" baseline="0" noProof="0" dirty="0" err="1">
                <a:ln>
                  <a:noFill/>
                </a:ln>
                <a:solidFill>
                  <a:srgbClr val="002060"/>
                </a:solidFill>
                <a:effectLst/>
                <a:uLnTx/>
                <a:uFillTx/>
                <a:latin typeface="+mn-lt"/>
                <a:ea typeface="+mn-ea"/>
                <a:cs typeface="+mn-cs"/>
              </a:rPr>
              <a:t>Индивидуалн</a:t>
            </a:r>
            <a:r>
              <a:rPr kumimoji="0" lang="sr-Cyrl-RS" altLang="en-US" sz="1200" b="0" i="0" u="none" strike="noStrike" kern="1200" cap="none" spc="0" normalizeH="0" baseline="0" noProof="0" dirty="0">
                <a:ln>
                  <a:noFill/>
                </a:ln>
                <a:solidFill>
                  <a:srgbClr val="002060"/>
                </a:solidFill>
                <a:effectLst/>
                <a:uLnTx/>
                <a:uFillTx/>
                <a:latin typeface="+mn-lt"/>
                <a:ea typeface="+mn-ea"/>
                <a:cs typeface="+mn-cs"/>
              </a:rPr>
              <a:t>и акциони</a:t>
            </a:r>
            <a:r>
              <a:rPr kumimoji="0" lang="ru-RU" altLang="en-US" sz="1200" b="0" i="0" u="none" strike="noStrike" kern="1200" cap="none" spc="0" normalizeH="0" baseline="0" noProof="0" dirty="0">
                <a:ln>
                  <a:noFill/>
                </a:ln>
                <a:solidFill>
                  <a:srgbClr val="002060"/>
                </a:solidFill>
                <a:effectLst/>
                <a:uLnTx/>
                <a:uFillTx/>
                <a:latin typeface="+mn-lt"/>
                <a:ea typeface="+mn-ea"/>
                <a:cs typeface="+mn-cs"/>
              </a:rPr>
              <a:t> план партнерства </a:t>
            </a:r>
            <a:r>
              <a:rPr kumimoji="0" lang="ru-RU" altLang="en-US" sz="1200" b="0" i="0" u="none" strike="noStrike" kern="1200" cap="none" spc="0" normalizeH="0" baseline="0" noProof="0" dirty="0" err="1">
                <a:ln>
                  <a:noFill/>
                </a:ln>
                <a:solidFill>
                  <a:srgbClr val="002060"/>
                </a:solidFill>
                <a:effectLst/>
                <a:uLnTx/>
                <a:uFillTx/>
                <a:latin typeface="+mn-lt"/>
                <a:ea typeface="+mn-ea"/>
                <a:cs typeface="+mn-cs"/>
              </a:rPr>
              <a:t>између</a:t>
            </a:r>
            <a:r>
              <a:rPr kumimoji="0" lang="ru-RU" altLang="en-US" sz="1200" b="0" i="0" u="none" strike="noStrike" kern="1200" cap="none" spc="0" normalizeH="0" baseline="0" noProof="0" dirty="0">
                <a:ln>
                  <a:noFill/>
                </a:ln>
                <a:solidFill>
                  <a:srgbClr val="002060"/>
                </a:solidFill>
                <a:effectLst/>
                <a:uLnTx/>
                <a:uFillTx/>
                <a:latin typeface="+mn-lt"/>
                <a:ea typeface="+mn-ea"/>
                <a:cs typeface="+mn-cs"/>
              </a:rPr>
              <a:t> </a:t>
            </a:r>
            <a:r>
              <a:rPr kumimoji="0" lang="ru-RU" altLang="en-US" sz="1200" b="0" i="0" u="none" strike="noStrike" kern="1200" cap="none" spc="0" normalizeH="0" baseline="0" noProof="0" dirty="0" err="1">
                <a:ln>
                  <a:noFill/>
                </a:ln>
                <a:solidFill>
                  <a:srgbClr val="002060"/>
                </a:solidFill>
                <a:effectLst/>
                <a:uLnTx/>
                <a:uFillTx/>
                <a:latin typeface="+mn-lt"/>
                <a:ea typeface="+mn-ea"/>
                <a:cs typeface="+mn-cs"/>
              </a:rPr>
              <a:t>Србије</a:t>
            </a:r>
            <a:r>
              <a:rPr kumimoji="0" lang="ru-RU" altLang="en-US" sz="1200" b="0" i="0" u="none" strike="noStrike" kern="1200" cap="none" spc="0" normalizeH="0" baseline="0" noProof="0" dirty="0">
                <a:ln>
                  <a:noFill/>
                </a:ln>
                <a:solidFill>
                  <a:srgbClr val="002060"/>
                </a:solidFill>
                <a:effectLst/>
                <a:uLnTx/>
                <a:uFillTx/>
                <a:latin typeface="+mn-lt"/>
                <a:ea typeface="+mn-ea"/>
                <a:cs typeface="+mn-cs"/>
              </a:rPr>
              <a:t> и НАТО (ИПАП), </a:t>
            </a:r>
            <a:endParaRPr kumimoji="0" lang="en-US" altLang="en-US" sz="1200" b="0" i="0" u="none" strike="noStrike" kern="1200" cap="none" spc="0" normalizeH="0" baseline="0" noProof="0" dirty="0">
              <a:ln>
                <a:noFill/>
              </a:ln>
              <a:solidFill>
                <a:srgbClr val="002060"/>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EB20518-9BB2-4434-A278-8A179472FF69}" type="slidenum">
              <a:rPr lang="en-US" smtClean="0"/>
              <a:pPr/>
              <a:t>34</a:t>
            </a:fld>
            <a:endParaRPr lang="en-US"/>
          </a:p>
        </p:txBody>
      </p:sp>
    </p:spTree>
    <p:extLst>
      <p:ext uri="{BB962C8B-B14F-4D97-AF65-F5344CB8AC3E}">
        <p14:creationId xmlns="" xmlns:p14="http://schemas.microsoft.com/office/powerpoint/2010/main" val="3812920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Поред</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наведеног</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међународна</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помоћ</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може</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бити</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у виду </a:t>
            </a: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међународних</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тимова</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за </a:t>
            </a: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координацију</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и </a:t>
            </a: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процену</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и у виду </a:t>
            </a: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међународних</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тимова</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у </a:t>
            </a: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саветодавним</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мисијама</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за </a:t>
            </a: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специфичне</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ситуације</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и опасности.</a:t>
            </a:r>
          </a:p>
          <a:p>
            <a:endParaRPr lang="en-US" dirty="0"/>
          </a:p>
        </p:txBody>
      </p:sp>
      <p:sp>
        <p:nvSpPr>
          <p:cNvPr id="4" name="Slide Number Placeholder 3"/>
          <p:cNvSpPr>
            <a:spLocks noGrp="1"/>
          </p:cNvSpPr>
          <p:nvPr>
            <p:ph type="sldNum" sz="quarter" idx="5"/>
          </p:nvPr>
        </p:nvSpPr>
        <p:spPr/>
        <p:txBody>
          <a:bodyPr/>
          <a:lstStyle/>
          <a:p>
            <a:fld id="{6EB20518-9BB2-4434-A278-8A179472FF69}" type="slidenum">
              <a:rPr lang="en-US" smtClean="0"/>
              <a:pPr/>
              <a:t>9</a:t>
            </a:fld>
            <a:endParaRPr lang="en-US"/>
          </a:p>
        </p:txBody>
      </p:sp>
    </p:spTree>
    <p:extLst>
      <p:ext uri="{BB962C8B-B14F-4D97-AF65-F5344CB8AC3E}">
        <p14:creationId xmlns="" xmlns:p14="http://schemas.microsoft.com/office/powerpoint/2010/main" val="1351403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Поред</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наведеног</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међународна</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помоћ</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може</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бити</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у виду </a:t>
            </a: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међународних</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тимова</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за </a:t>
            </a: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координацију</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и </a:t>
            </a: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процену</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и у виду </a:t>
            </a: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међународних</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тимова</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у </a:t>
            </a: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саветодавним</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мисијама</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за </a:t>
            </a: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специфичне</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ситуације</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и опасности.</a:t>
            </a:r>
          </a:p>
          <a:p>
            <a:endParaRPr lang="en-US" dirty="0"/>
          </a:p>
        </p:txBody>
      </p:sp>
      <p:sp>
        <p:nvSpPr>
          <p:cNvPr id="4" name="Slide Number Placeholder 3"/>
          <p:cNvSpPr>
            <a:spLocks noGrp="1"/>
          </p:cNvSpPr>
          <p:nvPr>
            <p:ph type="sldNum" sz="quarter" idx="5"/>
          </p:nvPr>
        </p:nvSpPr>
        <p:spPr/>
        <p:txBody>
          <a:bodyPr/>
          <a:lstStyle/>
          <a:p>
            <a:fld id="{6EB20518-9BB2-4434-A278-8A179472FF69}" type="slidenum">
              <a:rPr lang="en-US" smtClean="0"/>
              <a:pPr/>
              <a:t>10</a:t>
            </a:fld>
            <a:endParaRPr lang="en-US"/>
          </a:p>
        </p:txBody>
      </p:sp>
    </p:spTree>
    <p:extLst>
      <p:ext uri="{BB962C8B-B14F-4D97-AF65-F5344CB8AC3E}">
        <p14:creationId xmlns="" xmlns:p14="http://schemas.microsoft.com/office/powerpoint/2010/main" val="3708734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u-RU" dirty="0">
                <a:solidFill>
                  <a:srgbClr val="4472C4">
                    <a:lumMod val="50000"/>
                  </a:srgbClr>
                </a:solidFill>
                <a:latin typeface="Calibri"/>
              </a:rPr>
              <a:t>М</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еђународни</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тимови</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се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укључују</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у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свеукупни</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национални</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одговор</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и</a:t>
            </a:r>
            <a:r>
              <a:rPr lang="ru-RU" dirty="0">
                <a:solidFill>
                  <a:srgbClr val="4472C4">
                    <a:lumMod val="50000"/>
                  </a:srgbClr>
                </a:solidFill>
                <a:latin typeface="Calibri"/>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укључују</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у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национални</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локални</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систем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координације</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и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руковођења</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субјектима</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и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снагама</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заштите</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и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спасавања</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ru-RU" dirty="0">
              <a:solidFill>
                <a:srgbClr val="4472C4">
                  <a:lumMod val="50000"/>
                </a:srgbClr>
              </a:solidFill>
              <a:latin typeface="Calibri"/>
            </a:endParaRPr>
          </a:p>
          <a:p>
            <a:pPr algn="just" eaLnBrk="1" fontAlgn="auto" hangingPunct="1">
              <a:spcAft>
                <a:spcPts val="0"/>
              </a:spcAft>
              <a:defRPr/>
            </a:pP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Међународни</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тимови</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су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специјализовани</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и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стручно</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оспособљени</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опремљени</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и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обучени</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тимови</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за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специфичне</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опасности у складу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са</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прописима</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и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стандардима</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земаља</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из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којих</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долазе</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са</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дефинисаним</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безбедносним</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и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сигурносним</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процедурама</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за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деловање</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sz="1600" b="0" i="0" u="none" strike="noStrike" kern="1200" cap="none" spc="0" normalizeH="0" baseline="0" noProof="0" dirty="0" err="1">
                <a:ln>
                  <a:noFill/>
                </a:ln>
                <a:solidFill>
                  <a:srgbClr val="4472C4">
                    <a:lumMod val="50000"/>
                  </a:srgbClr>
                </a:solidFill>
                <a:effectLst/>
                <a:uLnTx/>
                <a:uFillTx/>
                <a:latin typeface="Calibri"/>
                <a:ea typeface="+mn-ea"/>
                <a:cs typeface="+mn-cs"/>
              </a:rPr>
              <a:t>Међународни</a:t>
            </a:r>
            <a:r>
              <a:rPr kumimoji="0" lang="ru-RU" sz="1600"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sz="1600" b="0" i="0" u="none" strike="noStrike" kern="1200" cap="none" spc="0" normalizeH="0" baseline="0" noProof="0" dirty="0" err="1">
                <a:ln>
                  <a:noFill/>
                </a:ln>
                <a:solidFill>
                  <a:srgbClr val="4472C4">
                    <a:lumMod val="50000"/>
                  </a:srgbClr>
                </a:solidFill>
                <a:effectLst/>
                <a:uLnTx/>
                <a:uFillTx/>
                <a:latin typeface="Calibri"/>
                <a:ea typeface="+mn-ea"/>
                <a:cs typeface="+mn-cs"/>
              </a:rPr>
              <a:t>тимови</a:t>
            </a:r>
            <a:r>
              <a:rPr kumimoji="0" lang="ru-RU" sz="1600" b="0" i="0" u="none" strike="noStrike" kern="1200" cap="none" spc="0" normalizeH="0" baseline="0" noProof="0" dirty="0">
                <a:ln>
                  <a:noFill/>
                </a:ln>
                <a:solidFill>
                  <a:srgbClr val="4472C4">
                    <a:lumMod val="50000"/>
                  </a:srgbClr>
                </a:solidFill>
                <a:effectLst/>
                <a:uLnTx/>
                <a:uFillTx/>
                <a:latin typeface="Calibri"/>
                <a:ea typeface="+mn-ea"/>
                <a:cs typeface="+mn-cs"/>
              </a:rPr>
              <a:t> су </a:t>
            </a:r>
            <a:r>
              <a:rPr kumimoji="0" lang="ru-RU" sz="1600" b="0" i="0" u="none" strike="noStrike" kern="1200" cap="none" spc="0" normalizeH="0" baseline="0" noProof="0" dirty="0" err="1">
                <a:ln>
                  <a:noFill/>
                </a:ln>
                <a:solidFill>
                  <a:srgbClr val="4472C4">
                    <a:lumMod val="50000"/>
                  </a:srgbClr>
                </a:solidFill>
                <a:effectLst/>
                <a:uLnTx/>
                <a:uFillTx/>
                <a:latin typeface="Calibri"/>
                <a:ea typeface="+mn-ea"/>
                <a:cs typeface="+mn-cs"/>
              </a:rPr>
              <a:t>генерално</a:t>
            </a:r>
            <a:r>
              <a:rPr kumimoji="0" lang="ru-RU" sz="1600"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sz="1600" b="0" i="0" u="none" strike="noStrike" kern="1200" cap="none" spc="0" normalizeH="0" baseline="0" noProof="0" dirty="0" err="1">
                <a:ln>
                  <a:noFill/>
                </a:ln>
                <a:solidFill>
                  <a:srgbClr val="4472C4">
                    <a:lumMod val="50000"/>
                  </a:srgbClr>
                </a:solidFill>
                <a:effectLst/>
                <a:uLnTx/>
                <a:uFillTx/>
                <a:latin typeface="Calibri"/>
                <a:ea typeface="+mn-ea"/>
                <a:cs typeface="+mn-cs"/>
              </a:rPr>
              <a:t>самодовољни</a:t>
            </a:r>
            <a:r>
              <a:rPr kumimoji="0" lang="ru-RU" sz="1600" b="0" i="0" u="none" strike="noStrike" kern="1200" cap="none" spc="0" normalizeH="0" baseline="0" noProof="0" dirty="0">
                <a:ln>
                  <a:noFill/>
                </a:ln>
                <a:solidFill>
                  <a:srgbClr val="4472C4">
                    <a:lumMod val="50000"/>
                  </a:srgbClr>
                </a:solidFill>
                <a:effectLst/>
                <a:uLnTx/>
                <a:uFillTx/>
                <a:latin typeface="Calibri"/>
                <a:ea typeface="+mn-ea"/>
                <a:cs typeface="+mn-cs"/>
              </a:rPr>
              <a:t> за период од 3-7 дана. </a:t>
            </a:r>
          </a:p>
          <a:p>
            <a:pPr algn="just" eaLnBrk="1" fontAlgn="auto" hangingPunct="1">
              <a:spcAft>
                <a:spcPts val="0"/>
              </a:spcAft>
              <a:defRPr/>
            </a:pPr>
            <a:endParaRPr lang="ru-RU" dirty="0">
              <a:solidFill>
                <a:srgbClr val="4472C4">
                  <a:lumMod val="50000"/>
                </a:srgbClr>
              </a:solidFill>
              <a:latin typeface="Calibri"/>
            </a:endParaRPr>
          </a:p>
          <a:p>
            <a:pPr algn="just" eaLnBrk="1" fontAlgn="auto" hangingPunct="1">
              <a:spcAft>
                <a:spcPts val="0"/>
              </a:spcAft>
              <a:defRPr/>
            </a:pP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Одговорни</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су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земљи</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која</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их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је</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упутила</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АЛИ у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међународним</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мисијама</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поступају</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у складу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са</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националним</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прописима</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земље</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домаћина</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ru-RU" dirty="0">
              <a:solidFill>
                <a:srgbClr val="4472C4">
                  <a:lumMod val="50000"/>
                </a:srgbClr>
              </a:solidFill>
              <a:latin typeface="Calibri"/>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b="0" i="0" u="none" strike="noStrike" kern="1200" cap="none" spc="0" normalizeH="0" baseline="0" noProof="0" dirty="0">
              <a:ln>
                <a:noFill/>
              </a:ln>
              <a:solidFill>
                <a:srgbClr val="4472C4">
                  <a:lumMod val="50000"/>
                </a:srgbClr>
              </a:solidFill>
              <a:effectLst/>
              <a:uLnTx/>
              <a:uFillTx/>
              <a:latin typeface="Calibri"/>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Међународни</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тимови</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су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ангажовани</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у складу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са</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потребама</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земље</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домаћина</a:t>
            </a:r>
            <a:r>
              <a:rPr lang="ru-RU" dirty="0">
                <a:solidFill>
                  <a:srgbClr val="4472C4">
                    <a:lumMod val="50000"/>
                  </a:srgbClr>
                </a:solidFill>
                <a:latin typeface="Calibri"/>
              </a:rPr>
              <a:t>.</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У складу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са</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својим</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капацитетима</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и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ресурсима</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за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одговор</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сходно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процени</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вође</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међународног</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тима</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о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испуњености</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услова</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за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сврсисходно</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безбедно и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сигурно</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извршење</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задатака</a:t>
            </a:r>
            <a:r>
              <a:rPr lang="ru-RU" dirty="0">
                <a:solidFill>
                  <a:srgbClr val="4472C4">
                    <a:lumMod val="50000"/>
                  </a:srgbClr>
                </a:solidFill>
                <a:latin typeface="Calibri"/>
              </a:rPr>
              <a:t>, </a:t>
            </a:r>
            <a:r>
              <a:rPr lang="ru-RU" dirty="0" err="1">
                <a:solidFill>
                  <a:srgbClr val="4472C4">
                    <a:lumMod val="50000"/>
                  </a:srgbClr>
                </a:solidFill>
                <a:latin typeface="Calibri"/>
              </a:rPr>
              <a:t>ангажовани</a:t>
            </a:r>
            <a:r>
              <a:rPr lang="ru-RU" dirty="0">
                <a:solidFill>
                  <a:srgbClr val="4472C4">
                    <a:lumMod val="50000"/>
                  </a:srgbClr>
                </a:solidFill>
                <a:latin typeface="Calibri"/>
              </a:rPr>
              <a:t> су на </a:t>
            </a:r>
            <a:r>
              <a:rPr lang="ru-RU" dirty="0" err="1">
                <a:solidFill>
                  <a:srgbClr val="4472C4">
                    <a:lumMod val="50000"/>
                  </a:srgbClr>
                </a:solidFill>
                <a:latin typeface="Calibri"/>
              </a:rPr>
              <a:t>отклањању</a:t>
            </a:r>
            <a:r>
              <a:rPr lang="ru-RU" dirty="0">
                <a:solidFill>
                  <a:srgbClr val="4472C4">
                    <a:lumMod val="50000"/>
                  </a:srgbClr>
                </a:solidFill>
                <a:latin typeface="Calibri"/>
              </a:rPr>
              <a:t> </a:t>
            </a:r>
            <a:r>
              <a:rPr lang="ru-RU" dirty="0" err="1">
                <a:solidFill>
                  <a:srgbClr val="4472C4">
                    <a:lumMod val="50000"/>
                  </a:srgbClr>
                </a:solidFill>
                <a:latin typeface="Calibri"/>
              </a:rPr>
              <a:t>последица</a:t>
            </a:r>
            <a:r>
              <a:rPr lang="ru-RU" dirty="0">
                <a:solidFill>
                  <a:srgbClr val="4472C4">
                    <a:lumMod val="50000"/>
                  </a:srgbClr>
                </a:solidFill>
                <a:latin typeface="Calibri"/>
              </a:rPr>
              <a:t>.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У том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смислу</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потребно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је</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омогућити</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вођи</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међународног</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тима</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присуство</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на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координационим</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састанцима</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оперативног</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карактера</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унутар</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рада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штабова</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за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ванредне</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ситуације</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и других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стручно</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оперативних</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тимова</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за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руковођење</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интервенцијом</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у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циљу</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омогућавања</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директне</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b="0" i="0" u="none" strike="noStrike" kern="1200" cap="none" spc="0" normalizeH="0" baseline="0" noProof="0" dirty="0" err="1">
                <a:ln>
                  <a:noFill/>
                </a:ln>
                <a:solidFill>
                  <a:srgbClr val="4472C4">
                    <a:lumMod val="50000"/>
                  </a:srgbClr>
                </a:solidFill>
                <a:effectLst/>
                <a:uLnTx/>
                <a:uFillTx/>
                <a:latin typeface="Calibri"/>
                <a:ea typeface="+mn-ea"/>
                <a:cs typeface="+mn-cs"/>
              </a:rPr>
              <a:t>комуникације</a:t>
            </a:r>
            <a:r>
              <a:rPr kumimoji="0" lang="ru-RU" b="0" i="0" u="none" strike="noStrike" kern="1200" cap="none" spc="0" normalizeH="0" baseline="0" noProof="0" dirty="0">
                <a:ln>
                  <a:noFill/>
                </a:ln>
                <a:solidFill>
                  <a:srgbClr val="4472C4">
                    <a:lumMod val="50000"/>
                  </a:srgbClr>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Поред</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наведеног</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међународна</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помоћ</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може</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бити</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у виду </a:t>
            </a: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међународних</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тимова</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за </a:t>
            </a: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координацију</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и </a:t>
            </a: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процену</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и у виду </a:t>
            </a: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међународних</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тимова</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у </a:t>
            </a: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саветодавним</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мисијама</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за </a:t>
            </a: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специфичне</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a:t>
            </a:r>
            <a:r>
              <a:rPr kumimoji="0" lang="ru-RU" sz="1200" b="0" i="0" u="none" strike="noStrike" kern="1200" cap="none" spc="0" normalizeH="0" baseline="0" noProof="0" dirty="0" err="1">
                <a:ln>
                  <a:noFill/>
                </a:ln>
                <a:solidFill>
                  <a:srgbClr val="4472C4">
                    <a:lumMod val="50000"/>
                  </a:srgbClr>
                </a:solidFill>
                <a:effectLst/>
                <a:uLnTx/>
                <a:uFillTx/>
                <a:latin typeface="+mn-lt"/>
                <a:ea typeface="+mn-ea"/>
                <a:cs typeface="+mn-cs"/>
              </a:rPr>
              <a:t>ситуације</a:t>
            </a:r>
            <a:r>
              <a:rPr kumimoji="0" lang="ru-RU" sz="1200" b="0" i="0" u="none" strike="noStrike" kern="1200" cap="none" spc="0" normalizeH="0" baseline="0" noProof="0" dirty="0">
                <a:ln>
                  <a:noFill/>
                </a:ln>
                <a:solidFill>
                  <a:srgbClr val="4472C4">
                    <a:lumMod val="50000"/>
                  </a:srgbClr>
                </a:solidFill>
                <a:effectLst/>
                <a:uLnTx/>
                <a:uFillTx/>
                <a:latin typeface="+mn-lt"/>
                <a:ea typeface="+mn-ea"/>
                <a:cs typeface="+mn-cs"/>
              </a:rPr>
              <a:t> и опасности.</a:t>
            </a:r>
          </a:p>
          <a:p>
            <a:endParaRPr lang="en-US" dirty="0"/>
          </a:p>
        </p:txBody>
      </p:sp>
      <p:sp>
        <p:nvSpPr>
          <p:cNvPr id="4" name="Slide Number Placeholder 3"/>
          <p:cNvSpPr>
            <a:spLocks noGrp="1"/>
          </p:cNvSpPr>
          <p:nvPr>
            <p:ph type="sldNum" sz="quarter" idx="5"/>
          </p:nvPr>
        </p:nvSpPr>
        <p:spPr/>
        <p:txBody>
          <a:bodyPr/>
          <a:lstStyle/>
          <a:p>
            <a:fld id="{6EB20518-9BB2-4434-A278-8A179472FF69}" type="slidenum">
              <a:rPr lang="en-US" smtClean="0"/>
              <a:pPr/>
              <a:t>12</a:t>
            </a:fld>
            <a:endParaRPr lang="en-US"/>
          </a:p>
        </p:txBody>
      </p:sp>
    </p:spTree>
    <p:extLst>
      <p:ext uri="{BB962C8B-B14F-4D97-AF65-F5344CB8AC3E}">
        <p14:creationId xmlns="" xmlns:p14="http://schemas.microsoft.com/office/powerpoint/2010/main" val="2587735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Cyrl-RS" dirty="0"/>
              <a:t>Присуство на састанцима или штаба или на оперативним састанцима у оквиру руковођења ситуацијом а у циљу ефикасног укључивања међународних капацитета у одговор на ВС. </a:t>
            </a:r>
            <a:endParaRPr lang="ru-RU" dirty="0"/>
          </a:p>
          <a:p>
            <a:r>
              <a:rPr lang="ru-RU" dirty="0" err="1"/>
              <a:t>Значај</a:t>
            </a:r>
            <a:r>
              <a:rPr lang="ru-RU" dirty="0"/>
              <a:t> </a:t>
            </a:r>
            <a:r>
              <a:rPr lang="ru-RU" dirty="0" err="1"/>
              <a:t>постојања</a:t>
            </a:r>
            <a:r>
              <a:rPr lang="ru-RU" dirty="0"/>
              <a:t> </a:t>
            </a:r>
            <a:r>
              <a:rPr lang="ru-RU" dirty="0" err="1"/>
              <a:t>ажурних</a:t>
            </a:r>
            <a:r>
              <a:rPr lang="ru-RU" dirty="0"/>
              <a:t> </a:t>
            </a:r>
            <a:r>
              <a:rPr lang="ru-RU" dirty="0" err="1"/>
              <a:t>докумената</a:t>
            </a:r>
            <a:r>
              <a:rPr lang="ru-RU" dirty="0"/>
              <a:t>, </a:t>
            </a:r>
            <a:r>
              <a:rPr lang="ru-RU" dirty="0" err="1"/>
              <a:t>као</a:t>
            </a:r>
            <a:r>
              <a:rPr lang="ru-RU" dirty="0"/>
              <a:t> </a:t>
            </a:r>
            <a:r>
              <a:rPr lang="ru-RU" dirty="0" err="1"/>
              <a:t>што</a:t>
            </a:r>
            <a:r>
              <a:rPr lang="ru-RU" dirty="0"/>
              <a:t> су </a:t>
            </a:r>
            <a:r>
              <a:rPr lang="ru-RU" dirty="0" err="1"/>
              <a:t>Процена</a:t>
            </a:r>
            <a:r>
              <a:rPr lang="ru-RU" dirty="0"/>
              <a:t> </a:t>
            </a:r>
            <a:r>
              <a:rPr lang="ru-RU" dirty="0" err="1"/>
              <a:t>ризика</a:t>
            </a:r>
            <a:r>
              <a:rPr lang="ru-RU" dirty="0"/>
              <a:t> од катастрофа и План </a:t>
            </a:r>
            <a:r>
              <a:rPr lang="ru-RU" dirty="0" err="1"/>
              <a:t>заштите</a:t>
            </a:r>
            <a:r>
              <a:rPr lang="ru-RU" dirty="0"/>
              <a:t> и </a:t>
            </a:r>
            <a:r>
              <a:rPr lang="ru-RU" dirty="0" err="1"/>
              <a:t>спасавања</a:t>
            </a:r>
            <a:r>
              <a:rPr lang="ru-RU" dirty="0"/>
              <a:t>, на </a:t>
            </a:r>
            <a:r>
              <a:rPr lang="ru-RU" dirty="0" err="1"/>
              <a:t>нивоу</a:t>
            </a:r>
            <a:r>
              <a:rPr lang="ru-RU" dirty="0"/>
              <a:t> </a:t>
            </a:r>
            <a:r>
              <a:rPr lang="ru-RU" dirty="0" err="1"/>
              <a:t>локалне</a:t>
            </a:r>
            <a:r>
              <a:rPr lang="ru-RU" dirty="0"/>
              <a:t> </a:t>
            </a:r>
            <a:r>
              <a:rPr lang="ru-RU" dirty="0" err="1"/>
              <a:t>самоуправе</a:t>
            </a:r>
            <a:r>
              <a:rPr lang="ru-RU" dirty="0"/>
              <a:t> на </a:t>
            </a:r>
            <a:r>
              <a:rPr lang="ru-RU" dirty="0" err="1"/>
              <a:t>чију</a:t>
            </a:r>
            <a:r>
              <a:rPr lang="ru-RU" dirty="0"/>
              <a:t> </a:t>
            </a:r>
            <a:r>
              <a:rPr lang="ru-RU" dirty="0" err="1"/>
              <a:t>територију</a:t>
            </a:r>
            <a:r>
              <a:rPr lang="ru-RU" dirty="0"/>
              <a:t> </a:t>
            </a:r>
            <a:r>
              <a:rPr lang="ru-RU" dirty="0" err="1"/>
              <a:t>пристиже</a:t>
            </a:r>
            <a:r>
              <a:rPr lang="ru-RU" dirty="0"/>
              <a:t> </a:t>
            </a:r>
            <a:r>
              <a:rPr lang="ru-RU" dirty="0" err="1"/>
              <a:t>међународни</a:t>
            </a:r>
            <a:r>
              <a:rPr lang="ru-RU" dirty="0"/>
              <a:t> </a:t>
            </a:r>
            <a:r>
              <a:rPr lang="ru-RU" dirty="0" err="1"/>
              <a:t>тим</a:t>
            </a:r>
            <a:r>
              <a:rPr lang="ru-RU" dirty="0"/>
              <a:t>;</a:t>
            </a:r>
          </a:p>
          <a:p>
            <a:endParaRPr lang="sr-Cyrl-RS" dirty="0"/>
          </a:p>
          <a:p>
            <a:pPr marL="342900" lvl="0" indent="-342900" algn="l" eaLnBrk="1" fontAlgn="auto" hangingPunct="1">
              <a:lnSpc>
                <a:spcPct val="100000"/>
              </a:lnSpc>
              <a:spcBef>
                <a:spcPct val="20000"/>
              </a:spcBef>
              <a:spcAft>
                <a:spcPts val="0"/>
              </a:spcAft>
              <a:buFont typeface="Wingdings" panose="05000000000000000000" pitchFamily="2" charset="2"/>
              <a:buChar char="ü"/>
              <a:defRPr/>
            </a:pPr>
            <a:endParaRPr lang="ru-RU" dirty="0">
              <a:solidFill>
                <a:srgbClr val="002060"/>
              </a:solidFill>
              <a:cs typeface="Arial" charset="0"/>
            </a:endParaRPr>
          </a:p>
          <a:p>
            <a:pPr marL="342900" lvl="0" indent="-342900" algn="l" eaLnBrk="1" fontAlgn="auto" hangingPunct="1">
              <a:lnSpc>
                <a:spcPct val="100000"/>
              </a:lnSpc>
              <a:spcBef>
                <a:spcPct val="20000"/>
              </a:spcBef>
              <a:spcAft>
                <a:spcPts val="0"/>
              </a:spcAft>
              <a:buFont typeface="Wingdings" panose="05000000000000000000" pitchFamily="2" charset="2"/>
              <a:buChar char="ü"/>
              <a:defRPr/>
            </a:pPr>
            <a:r>
              <a:rPr lang="ru-RU" dirty="0" err="1">
                <a:solidFill>
                  <a:srgbClr val="002060"/>
                </a:solidFill>
                <a:cs typeface="Arial" charset="0"/>
              </a:rPr>
              <a:t>Користити</a:t>
            </a:r>
            <a:r>
              <a:rPr lang="ru-RU" dirty="0">
                <a:solidFill>
                  <a:srgbClr val="002060"/>
                </a:solidFill>
                <a:cs typeface="Arial" charset="0"/>
              </a:rPr>
              <a:t> </a:t>
            </a:r>
            <a:r>
              <a:rPr lang="ru-RU" dirty="0" err="1">
                <a:solidFill>
                  <a:srgbClr val="002060"/>
                </a:solidFill>
                <a:cs typeface="Arial" charset="0"/>
              </a:rPr>
              <a:t>искуства</a:t>
            </a:r>
            <a:r>
              <a:rPr lang="ru-RU" dirty="0">
                <a:solidFill>
                  <a:srgbClr val="002060"/>
                </a:solidFill>
                <a:cs typeface="Arial" charset="0"/>
              </a:rPr>
              <a:t> </a:t>
            </a:r>
            <a:r>
              <a:rPr lang="ru-RU" dirty="0" err="1">
                <a:solidFill>
                  <a:srgbClr val="002060"/>
                </a:solidFill>
                <a:cs typeface="Arial" charset="0"/>
              </a:rPr>
              <a:t>чланова</a:t>
            </a:r>
            <a:r>
              <a:rPr lang="ru-RU" dirty="0">
                <a:solidFill>
                  <a:srgbClr val="002060"/>
                </a:solidFill>
                <a:cs typeface="Arial" charset="0"/>
              </a:rPr>
              <a:t> </a:t>
            </a:r>
            <a:r>
              <a:rPr lang="ru-RU" dirty="0" err="1">
                <a:solidFill>
                  <a:srgbClr val="002060"/>
                </a:solidFill>
                <a:cs typeface="Arial" charset="0"/>
              </a:rPr>
              <a:t>међународног</a:t>
            </a:r>
            <a:r>
              <a:rPr lang="ru-RU" dirty="0">
                <a:solidFill>
                  <a:srgbClr val="002060"/>
                </a:solidFill>
                <a:cs typeface="Arial" charset="0"/>
              </a:rPr>
              <a:t> </a:t>
            </a:r>
            <a:r>
              <a:rPr lang="ru-RU" dirty="0" err="1">
                <a:solidFill>
                  <a:srgbClr val="002060"/>
                </a:solidFill>
                <a:cs typeface="Arial" charset="0"/>
              </a:rPr>
              <a:t>тима</a:t>
            </a:r>
            <a:r>
              <a:rPr lang="ru-RU" dirty="0">
                <a:solidFill>
                  <a:srgbClr val="002060"/>
                </a:solidFill>
                <a:cs typeface="Arial" charset="0"/>
              </a:rPr>
              <a:t> за </a:t>
            </a:r>
            <a:r>
              <a:rPr lang="ru-RU" dirty="0" err="1">
                <a:solidFill>
                  <a:srgbClr val="002060"/>
                </a:solidFill>
                <a:cs typeface="Arial" charset="0"/>
              </a:rPr>
              <a:t>решавање</a:t>
            </a:r>
            <a:r>
              <a:rPr lang="ru-RU" dirty="0">
                <a:solidFill>
                  <a:srgbClr val="002060"/>
                </a:solidFill>
                <a:cs typeface="Arial" charset="0"/>
              </a:rPr>
              <a:t> </a:t>
            </a:r>
            <a:r>
              <a:rPr lang="ru-RU" dirty="0" err="1">
                <a:solidFill>
                  <a:srgbClr val="002060"/>
                </a:solidFill>
                <a:cs typeface="Arial" charset="0"/>
              </a:rPr>
              <a:t>конкретних</a:t>
            </a:r>
            <a:r>
              <a:rPr lang="ru-RU" dirty="0">
                <a:solidFill>
                  <a:srgbClr val="002060"/>
                </a:solidFill>
                <a:cs typeface="Arial" charset="0"/>
              </a:rPr>
              <a:t> </a:t>
            </a:r>
            <a:r>
              <a:rPr lang="ru-RU" dirty="0" err="1">
                <a:solidFill>
                  <a:srgbClr val="002060"/>
                </a:solidFill>
                <a:cs typeface="Arial" charset="0"/>
              </a:rPr>
              <a:t>ситуација</a:t>
            </a:r>
            <a:r>
              <a:rPr lang="ru-RU" dirty="0">
                <a:solidFill>
                  <a:srgbClr val="002060"/>
                </a:solidFill>
                <a:cs typeface="Arial" charset="0"/>
              </a:rPr>
              <a:t>, а </a:t>
            </a:r>
            <a:r>
              <a:rPr lang="ru-RU" dirty="0" err="1">
                <a:solidFill>
                  <a:srgbClr val="002060"/>
                </a:solidFill>
                <a:cs typeface="Arial" charset="0"/>
              </a:rPr>
              <a:t>која</a:t>
            </a:r>
            <a:r>
              <a:rPr lang="ru-RU" dirty="0">
                <a:solidFill>
                  <a:srgbClr val="002060"/>
                </a:solidFill>
                <a:cs typeface="Arial" charset="0"/>
              </a:rPr>
              <a:t> су </a:t>
            </a:r>
            <a:r>
              <a:rPr lang="ru-RU" dirty="0" err="1">
                <a:solidFill>
                  <a:srgbClr val="002060"/>
                </a:solidFill>
                <a:cs typeface="Arial" charset="0"/>
              </a:rPr>
              <a:t>базирану</a:t>
            </a:r>
            <a:r>
              <a:rPr lang="ru-RU" dirty="0">
                <a:solidFill>
                  <a:srgbClr val="002060"/>
                </a:solidFill>
                <a:cs typeface="Arial" charset="0"/>
              </a:rPr>
              <a:t> на </a:t>
            </a:r>
            <a:r>
              <a:rPr lang="ru-RU" dirty="0" err="1">
                <a:solidFill>
                  <a:srgbClr val="002060"/>
                </a:solidFill>
                <a:cs typeface="Arial" charset="0"/>
              </a:rPr>
              <a:t>вишегодишњем</a:t>
            </a:r>
            <a:r>
              <a:rPr lang="ru-RU" dirty="0">
                <a:solidFill>
                  <a:srgbClr val="002060"/>
                </a:solidFill>
                <a:cs typeface="Arial" charset="0"/>
              </a:rPr>
              <a:t> раду приликом </a:t>
            </a:r>
            <a:r>
              <a:rPr lang="ru-RU" dirty="0" err="1">
                <a:solidFill>
                  <a:srgbClr val="002060"/>
                </a:solidFill>
                <a:cs typeface="Arial" charset="0"/>
              </a:rPr>
              <a:t>сложених</a:t>
            </a:r>
            <a:r>
              <a:rPr lang="ru-RU" dirty="0">
                <a:solidFill>
                  <a:srgbClr val="002060"/>
                </a:solidFill>
                <a:cs typeface="Arial" charset="0"/>
              </a:rPr>
              <a:t> </a:t>
            </a:r>
            <a:r>
              <a:rPr lang="ru-RU" dirty="0" err="1">
                <a:solidFill>
                  <a:srgbClr val="002060"/>
                </a:solidFill>
                <a:cs typeface="Arial" charset="0"/>
              </a:rPr>
              <a:t>акција</a:t>
            </a:r>
            <a:r>
              <a:rPr lang="ru-RU" dirty="0">
                <a:solidFill>
                  <a:srgbClr val="002060"/>
                </a:solidFill>
                <a:cs typeface="Arial" charset="0"/>
              </a:rPr>
              <a:t> </a:t>
            </a:r>
            <a:r>
              <a:rPr lang="ru-RU" dirty="0" err="1">
                <a:solidFill>
                  <a:srgbClr val="002060"/>
                </a:solidFill>
                <a:cs typeface="Arial" charset="0"/>
              </a:rPr>
              <a:t>заштите</a:t>
            </a:r>
            <a:r>
              <a:rPr lang="ru-RU" dirty="0">
                <a:solidFill>
                  <a:srgbClr val="002060"/>
                </a:solidFill>
                <a:cs typeface="Arial" charset="0"/>
              </a:rPr>
              <a:t> и </a:t>
            </a:r>
            <a:r>
              <a:rPr lang="ru-RU" dirty="0" err="1">
                <a:solidFill>
                  <a:srgbClr val="002060"/>
                </a:solidFill>
                <a:cs typeface="Arial" charset="0"/>
              </a:rPr>
              <a:t>спасавања</a:t>
            </a:r>
            <a:r>
              <a:rPr lang="ru-RU" dirty="0">
                <a:solidFill>
                  <a:srgbClr val="002060"/>
                </a:solidFill>
                <a:cs typeface="Arial" charset="0"/>
              </a:rPr>
              <a:t> </a:t>
            </a:r>
            <a:r>
              <a:rPr lang="ru-RU" dirty="0" err="1">
                <a:solidFill>
                  <a:srgbClr val="002060"/>
                </a:solidFill>
                <a:cs typeface="Arial" charset="0"/>
              </a:rPr>
              <a:t>широм</a:t>
            </a:r>
            <a:r>
              <a:rPr lang="ru-RU" dirty="0">
                <a:solidFill>
                  <a:srgbClr val="002060"/>
                </a:solidFill>
                <a:cs typeface="Arial" charset="0"/>
              </a:rPr>
              <a:t> света;</a:t>
            </a:r>
          </a:p>
          <a:p>
            <a:endParaRPr lang="en-US" dirty="0"/>
          </a:p>
        </p:txBody>
      </p:sp>
      <p:sp>
        <p:nvSpPr>
          <p:cNvPr id="4" name="Slide Number Placeholder 3"/>
          <p:cNvSpPr>
            <a:spLocks noGrp="1"/>
          </p:cNvSpPr>
          <p:nvPr>
            <p:ph type="sldNum" sz="quarter" idx="5"/>
          </p:nvPr>
        </p:nvSpPr>
        <p:spPr/>
        <p:txBody>
          <a:bodyPr/>
          <a:lstStyle/>
          <a:p>
            <a:fld id="{6EB20518-9BB2-4434-A278-8A179472FF69}" type="slidenum">
              <a:rPr lang="en-US" smtClean="0"/>
              <a:pPr/>
              <a:t>13</a:t>
            </a:fld>
            <a:endParaRPr lang="en-US"/>
          </a:p>
        </p:txBody>
      </p:sp>
    </p:spTree>
    <p:extLst>
      <p:ext uri="{BB962C8B-B14F-4D97-AF65-F5344CB8AC3E}">
        <p14:creationId xmlns="" xmlns:p14="http://schemas.microsoft.com/office/powerpoint/2010/main" val="3634021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err="1"/>
              <a:t>Међународним</a:t>
            </a:r>
            <a:r>
              <a:rPr lang="ru-RU" dirty="0"/>
              <a:t> </a:t>
            </a:r>
            <a:r>
              <a:rPr lang="ru-RU" dirty="0" err="1"/>
              <a:t>тимовима</a:t>
            </a:r>
            <a:r>
              <a:rPr lang="ru-RU" dirty="0"/>
              <a:t> се </a:t>
            </a:r>
            <a:r>
              <a:rPr lang="ru-RU" dirty="0" err="1"/>
              <a:t>пружа</a:t>
            </a:r>
            <a:r>
              <a:rPr lang="ru-RU" dirty="0"/>
              <a:t> </a:t>
            </a:r>
            <a:r>
              <a:rPr lang="ru-RU" dirty="0" err="1"/>
              <a:t>основна</a:t>
            </a:r>
            <a:r>
              <a:rPr lang="ru-RU" dirty="0"/>
              <a:t> </a:t>
            </a:r>
            <a:r>
              <a:rPr lang="ru-RU" dirty="0" err="1"/>
              <a:t>подршка</a:t>
            </a:r>
            <a:r>
              <a:rPr lang="ru-RU" dirty="0"/>
              <a:t> </a:t>
            </a:r>
            <a:r>
              <a:rPr lang="ru-RU" dirty="0" err="1"/>
              <a:t>земље</a:t>
            </a:r>
            <a:r>
              <a:rPr lang="ru-RU" dirty="0"/>
              <a:t> </a:t>
            </a:r>
            <a:r>
              <a:rPr lang="ru-RU" dirty="0" err="1"/>
              <a:t>домаћина</a:t>
            </a:r>
            <a:r>
              <a:rPr lang="ru-RU" dirty="0"/>
              <a:t> у </a:t>
            </a:r>
            <a:r>
              <a:rPr lang="ru-RU" dirty="0" err="1"/>
              <a:t>смислу</a:t>
            </a:r>
            <a:r>
              <a:rPr lang="ru-RU" dirty="0"/>
              <a:t> </a:t>
            </a:r>
            <a:r>
              <a:rPr lang="ru-RU" dirty="0" err="1"/>
              <a:t>подршке</a:t>
            </a:r>
            <a:r>
              <a:rPr lang="ru-RU" dirty="0"/>
              <a:t> за </a:t>
            </a:r>
            <a:r>
              <a:rPr lang="ru-RU" dirty="0" err="1"/>
              <a:t>њихово</a:t>
            </a:r>
            <a:r>
              <a:rPr lang="ru-RU" dirty="0"/>
              <a:t> </a:t>
            </a:r>
            <a:r>
              <a:rPr lang="ru-RU" dirty="0" err="1"/>
              <a:t>ефикасно</a:t>
            </a:r>
            <a:r>
              <a:rPr lang="ru-RU" dirty="0"/>
              <a:t> и </a:t>
            </a:r>
            <a:r>
              <a:rPr lang="ru-RU" dirty="0" err="1"/>
              <a:t>ефектно</a:t>
            </a:r>
            <a:r>
              <a:rPr lang="ru-RU" dirty="0"/>
              <a:t> </a:t>
            </a:r>
            <a:r>
              <a:rPr lang="ru-RU" dirty="0" err="1"/>
              <a:t>ангажовање</a:t>
            </a:r>
            <a:r>
              <a:rPr lang="ru-RU" dirty="0"/>
              <a:t> на </a:t>
            </a:r>
            <a:r>
              <a:rPr lang="ru-RU" dirty="0" err="1"/>
              <a:t>угроженом</a:t>
            </a:r>
            <a:r>
              <a:rPr lang="ru-RU" dirty="0"/>
              <a:t> </a:t>
            </a:r>
            <a:r>
              <a:rPr lang="ru-RU" dirty="0" err="1"/>
              <a:t>подручју</a:t>
            </a:r>
            <a:r>
              <a:rPr lang="ru-RU" dirty="0"/>
              <a:t>. </a:t>
            </a:r>
            <a:r>
              <a:rPr lang="ru-RU" dirty="0" err="1"/>
              <a:t>Подршка</a:t>
            </a:r>
            <a:r>
              <a:rPr lang="ru-RU" dirty="0"/>
              <a:t> </a:t>
            </a:r>
            <a:r>
              <a:rPr lang="ru-RU" dirty="0" err="1"/>
              <a:t>земље</a:t>
            </a:r>
            <a:r>
              <a:rPr lang="ru-RU" dirty="0"/>
              <a:t> </a:t>
            </a:r>
            <a:r>
              <a:rPr lang="ru-RU" dirty="0" err="1"/>
              <a:t>домаћина</a:t>
            </a:r>
            <a:r>
              <a:rPr lang="ru-RU" dirty="0"/>
              <a:t> се </a:t>
            </a:r>
            <a:r>
              <a:rPr lang="ru-RU" dirty="0" err="1"/>
              <a:t>односи</a:t>
            </a:r>
            <a:r>
              <a:rPr lang="ru-RU" dirty="0"/>
              <a:t> на </a:t>
            </a:r>
            <a:r>
              <a:rPr lang="ru-RU" dirty="0" err="1"/>
              <a:t>убрзане</a:t>
            </a:r>
            <a:r>
              <a:rPr lang="ru-RU" dirty="0"/>
              <a:t> процедуре приликом </a:t>
            </a:r>
            <a:r>
              <a:rPr lang="ru-RU" dirty="0" err="1"/>
              <a:t>преласка</a:t>
            </a:r>
            <a:r>
              <a:rPr lang="ru-RU" dirty="0"/>
              <a:t> </a:t>
            </a:r>
            <a:r>
              <a:rPr lang="ru-RU" dirty="0" err="1"/>
              <a:t>државне</a:t>
            </a:r>
            <a:r>
              <a:rPr lang="ru-RU" dirty="0"/>
              <a:t> границе (граница, </a:t>
            </a:r>
            <a:r>
              <a:rPr lang="ru-RU" dirty="0" err="1"/>
              <a:t>царина</a:t>
            </a:r>
            <a:r>
              <a:rPr lang="ru-RU" dirty="0"/>
              <a:t>, </a:t>
            </a:r>
            <a:r>
              <a:rPr lang="ru-RU" dirty="0" err="1"/>
              <a:t>пратња</a:t>
            </a:r>
            <a:r>
              <a:rPr lang="ru-RU" dirty="0"/>
              <a:t>), </a:t>
            </a:r>
            <a:r>
              <a:rPr lang="ru-RU" dirty="0" err="1"/>
              <a:t>затим</a:t>
            </a:r>
            <a:r>
              <a:rPr lang="ru-RU" dirty="0"/>
              <a:t> </a:t>
            </a:r>
            <a:r>
              <a:rPr lang="ru-RU" dirty="0" err="1"/>
              <a:t>пружање</a:t>
            </a:r>
            <a:r>
              <a:rPr lang="ru-RU" dirty="0"/>
              <a:t> </a:t>
            </a:r>
            <a:r>
              <a:rPr lang="ru-RU" dirty="0" err="1"/>
              <a:t>информација</a:t>
            </a:r>
            <a:r>
              <a:rPr lang="ru-RU" dirty="0"/>
              <a:t> о </a:t>
            </a:r>
            <a:r>
              <a:rPr lang="ru-RU" dirty="0" err="1"/>
              <a:t>тренутној</a:t>
            </a:r>
            <a:r>
              <a:rPr lang="ru-RU" dirty="0"/>
              <a:t> </a:t>
            </a:r>
            <a:r>
              <a:rPr lang="ru-RU" dirty="0" err="1"/>
              <a:t>ситуацији</a:t>
            </a:r>
            <a:r>
              <a:rPr lang="ru-RU" dirty="0"/>
              <a:t> и </a:t>
            </a:r>
            <a:r>
              <a:rPr lang="ru-RU" dirty="0" err="1"/>
              <a:t>ангажованим</a:t>
            </a:r>
            <a:r>
              <a:rPr lang="ru-RU" dirty="0"/>
              <a:t> </a:t>
            </a:r>
            <a:r>
              <a:rPr lang="ru-RU" dirty="0" err="1"/>
              <a:t>снагама</a:t>
            </a:r>
            <a:r>
              <a:rPr lang="ru-RU" dirty="0"/>
              <a:t>, </a:t>
            </a:r>
            <a:r>
              <a:rPr lang="ru-RU" dirty="0" err="1"/>
              <a:t>информација</a:t>
            </a:r>
            <a:r>
              <a:rPr lang="ru-RU" dirty="0"/>
              <a:t> о </a:t>
            </a:r>
            <a:r>
              <a:rPr lang="ru-RU" dirty="0" err="1"/>
              <a:t>сигурности</a:t>
            </a:r>
            <a:r>
              <a:rPr lang="ru-RU" dirty="0"/>
              <a:t> и безбедности на </a:t>
            </a:r>
            <a:r>
              <a:rPr lang="ru-RU" dirty="0" err="1"/>
              <a:t>терену</a:t>
            </a:r>
            <a:r>
              <a:rPr lang="ru-RU" dirty="0"/>
              <a:t> и </a:t>
            </a:r>
            <a:r>
              <a:rPr lang="ru-RU" dirty="0" err="1"/>
              <a:t>потенцијалним</a:t>
            </a:r>
            <a:r>
              <a:rPr lang="ru-RU" dirty="0"/>
              <a:t> </a:t>
            </a:r>
            <a:r>
              <a:rPr lang="ru-RU" dirty="0" err="1"/>
              <a:t>опасностима</a:t>
            </a:r>
            <a:r>
              <a:rPr lang="ru-RU" dirty="0"/>
              <a:t>, </a:t>
            </a:r>
            <a:r>
              <a:rPr lang="ru-RU" dirty="0" err="1"/>
              <a:t>помоћни</a:t>
            </a:r>
            <a:r>
              <a:rPr lang="ru-RU" dirty="0"/>
              <a:t> </a:t>
            </a:r>
            <a:r>
              <a:rPr lang="ru-RU" dirty="0" err="1"/>
              <a:t>материјали</a:t>
            </a:r>
            <a:r>
              <a:rPr lang="ru-RU" dirty="0"/>
              <a:t> (мапе), радио </a:t>
            </a:r>
            <a:r>
              <a:rPr lang="ru-RU" dirty="0" err="1"/>
              <a:t>фреквенције</a:t>
            </a:r>
            <a:r>
              <a:rPr lang="ru-RU" dirty="0"/>
              <a:t>, простор за </a:t>
            </a:r>
            <a:r>
              <a:rPr lang="ru-RU" dirty="0" err="1"/>
              <a:t>смештај</a:t>
            </a:r>
            <a:r>
              <a:rPr lang="ru-RU" dirty="0"/>
              <a:t>, </a:t>
            </a:r>
            <a:r>
              <a:rPr lang="ru-RU" dirty="0" err="1"/>
              <a:t>исхрану</a:t>
            </a:r>
            <a:r>
              <a:rPr lang="ru-RU" dirty="0"/>
              <a:t>, </a:t>
            </a:r>
            <a:r>
              <a:rPr lang="ru-RU" dirty="0" err="1"/>
              <a:t>хигјенско-санитарне</a:t>
            </a:r>
            <a:r>
              <a:rPr lang="ru-RU" dirty="0"/>
              <a:t> </a:t>
            </a:r>
            <a:r>
              <a:rPr lang="ru-RU" dirty="0" err="1"/>
              <a:t>услове</a:t>
            </a:r>
            <a:r>
              <a:rPr lang="ru-RU" dirty="0"/>
              <a:t>, </a:t>
            </a:r>
            <a:r>
              <a:rPr lang="ru-RU" dirty="0" err="1"/>
              <a:t>гориво</a:t>
            </a:r>
            <a:r>
              <a:rPr lang="ru-RU" dirty="0"/>
              <a:t>, </a:t>
            </a:r>
            <a:r>
              <a:rPr lang="ru-RU" dirty="0" err="1"/>
              <a:t>прву</a:t>
            </a:r>
            <a:r>
              <a:rPr lang="ru-RU" dirty="0"/>
              <a:t> </a:t>
            </a:r>
            <a:r>
              <a:rPr lang="ru-RU" dirty="0" err="1"/>
              <a:t>помоћ</a:t>
            </a:r>
            <a:r>
              <a:rPr lang="ru-RU" dirty="0"/>
              <a:t>, </a:t>
            </a:r>
            <a:r>
              <a:rPr lang="ru-RU" dirty="0" err="1"/>
              <a:t>неопходне</a:t>
            </a:r>
            <a:r>
              <a:rPr lang="ru-RU" dirty="0"/>
              <a:t> </a:t>
            </a:r>
            <a:r>
              <a:rPr lang="ru-RU" dirty="0" err="1"/>
              <a:t>основне</a:t>
            </a:r>
            <a:r>
              <a:rPr lang="ru-RU" dirty="0"/>
              <a:t> контакте и др., а у складу </a:t>
            </a:r>
            <a:r>
              <a:rPr lang="ru-RU" dirty="0" err="1"/>
              <a:t>са</a:t>
            </a:r>
            <a:r>
              <a:rPr lang="ru-RU" dirty="0"/>
              <a:t> </a:t>
            </a:r>
            <a:r>
              <a:rPr lang="ru-RU" dirty="0" err="1"/>
              <a:t>степеном</a:t>
            </a:r>
            <a:r>
              <a:rPr lang="ru-RU" dirty="0"/>
              <a:t> </a:t>
            </a:r>
            <a:r>
              <a:rPr lang="ru-RU" dirty="0" err="1"/>
              <a:t>самодовољности</a:t>
            </a:r>
            <a:r>
              <a:rPr lang="ru-RU" dirty="0"/>
              <a:t> </a:t>
            </a:r>
            <a:r>
              <a:rPr lang="ru-RU" dirty="0" err="1"/>
              <a:t>међународног</a:t>
            </a:r>
            <a:r>
              <a:rPr lang="ru-RU" dirty="0"/>
              <a:t> </a:t>
            </a:r>
            <a:r>
              <a:rPr lang="ru-RU" dirty="0" err="1"/>
              <a:t>тима</a:t>
            </a:r>
            <a:r>
              <a:rPr lang="ru-RU" dirty="0"/>
              <a:t>, </a:t>
            </a:r>
            <a:r>
              <a:rPr lang="ru-RU" dirty="0" err="1"/>
              <a:t>односно</a:t>
            </a:r>
            <a:r>
              <a:rPr lang="ru-RU" dirty="0"/>
              <a:t> </a:t>
            </a:r>
            <a:r>
              <a:rPr lang="ru-RU" dirty="0" err="1"/>
              <a:t>могућности</a:t>
            </a:r>
            <a:r>
              <a:rPr lang="ru-RU" dirty="0"/>
              <a:t> </a:t>
            </a:r>
            <a:r>
              <a:rPr lang="ru-RU" dirty="0" err="1"/>
              <a:t>земље</a:t>
            </a:r>
            <a:r>
              <a:rPr lang="ru-RU" dirty="0"/>
              <a:t> </a:t>
            </a:r>
            <a:r>
              <a:rPr lang="ru-RU" dirty="0" err="1"/>
              <a:t>домаћина</a:t>
            </a:r>
            <a:r>
              <a:rPr lang="ru-RU" dirty="0"/>
              <a:t> (</a:t>
            </a:r>
            <a:r>
              <a:rPr lang="ru-RU" dirty="0" err="1"/>
              <a:t>надлежног</a:t>
            </a:r>
            <a:r>
              <a:rPr lang="ru-RU" dirty="0"/>
              <a:t> штаба за </a:t>
            </a:r>
            <a:r>
              <a:rPr lang="ru-RU" dirty="0" err="1"/>
              <a:t>ванредне</a:t>
            </a:r>
            <a:r>
              <a:rPr lang="ru-RU" dirty="0"/>
              <a:t> </a:t>
            </a:r>
            <a:r>
              <a:rPr lang="ru-RU" dirty="0" err="1"/>
              <a:t>ситуације</a:t>
            </a:r>
            <a:r>
              <a:rPr lang="ru-RU" dirty="0"/>
              <a:t>). </a:t>
            </a:r>
          </a:p>
          <a:p>
            <a:endParaRPr lang="ru-RU" dirty="0"/>
          </a:p>
          <a:p>
            <a:r>
              <a:rPr lang="ru-RU" dirty="0" err="1"/>
              <a:t>Препорука</a:t>
            </a:r>
            <a:r>
              <a:rPr lang="ru-RU" dirty="0"/>
              <a:t> </a:t>
            </a:r>
            <a:r>
              <a:rPr lang="ru-RU" dirty="0" err="1"/>
              <a:t>је</a:t>
            </a:r>
            <a:r>
              <a:rPr lang="ru-RU" dirty="0"/>
              <a:t> да се у току </a:t>
            </a:r>
            <a:r>
              <a:rPr lang="ru-RU" dirty="0" err="1"/>
              <a:t>процеса</a:t>
            </a:r>
            <a:r>
              <a:rPr lang="ru-RU" dirty="0"/>
              <a:t> </a:t>
            </a:r>
            <a:r>
              <a:rPr lang="ru-RU" dirty="0" err="1"/>
              <a:t>припреме</a:t>
            </a:r>
            <a:r>
              <a:rPr lang="ru-RU" dirty="0"/>
              <a:t> плана </a:t>
            </a:r>
            <a:r>
              <a:rPr lang="ru-RU" dirty="0" err="1"/>
              <a:t>заштите</a:t>
            </a:r>
            <a:r>
              <a:rPr lang="ru-RU" dirty="0"/>
              <a:t> и </a:t>
            </a:r>
            <a:r>
              <a:rPr lang="ru-RU" dirty="0" err="1"/>
              <a:t>спасавања</a:t>
            </a:r>
            <a:r>
              <a:rPr lang="ru-RU" dirty="0"/>
              <a:t> </a:t>
            </a:r>
            <a:r>
              <a:rPr lang="ru-RU" dirty="0" err="1"/>
              <a:t>дефинишу</a:t>
            </a:r>
            <a:r>
              <a:rPr lang="ru-RU" dirty="0"/>
              <a:t> </a:t>
            </a:r>
            <a:r>
              <a:rPr lang="ru-RU" dirty="0" err="1"/>
              <a:t>потенцијалне</a:t>
            </a:r>
            <a:r>
              <a:rPr lang="ru-RU" dirty="0"/>
              <a:t> </a:t>
            </a:r>
            <a:r>
              <a:rPr lang="ru-RU" dirty="0" err="1"/>
              <a:t>локације</a:t>
            </a:r>
            <a:r>
              <a:rPr lang="ru-RU" dirty="0"/>
              <a:t> за </a:t>
            </a:r>
            <a:r>
              <a:rPr lang="ru-RU" dirty="0" err="1"/>
              <a:t>безбедан</a:t>
            </a:r>
            <a:r>
              <a:rPr lang="ru-RU" dirty="0"/>
              <a:t> прихват и </a:t>
            </a:r>
            <a:r>
              <a:rPr lang="ru-RU" dirty="0" err="1"/>
              <a:t>смештај</a:t>
            </a:r>
            <a:r>
              <a:rPr lang="ru-RU" dirty="0"/>
              <a:t> </a:t>
            </a:r>
            <a:r>
              <a:rPr lang="ru-RU" dirty="0" err="1"/>
              <a:t>међународних</a:t>
            </a:r>
            <a:r>
              <a:rPr lang="ru-RU" dirty="0"/>
              <a:t> </a:t>
            </a:r>
            <a:r>
              <a:rPr lang="ru-RU" dirty="0" err="1"/>
              <a:t>тимова</a:t>
            </a:r>
            <a:r>
              <a:rPr lang="ru-RU" dirty="0"/>
              <a:t>.</a:t>
            </a:r>
            <a:endParaRPr lang="en-US" dirty="0"/>
          </a:p>
        </p:txBody>
      </p:sp>
      <p:sp>
        <p:nvSpPr>
          <p:cNvPr id="4" name="Slide Number Placeholder 3"/>
          <p:cNvSpPr>
            <a:spLocks noGrp="1"/>
          </p:cNvSpPr>
          <p:nvPr>
            <p:ph type="sldNum" sz="quarter" idx="5"/>
          </p:nvPr>
        </p:nvSpPr>
        <p:spPr/>
        <p:txBody>
          <a:bodyPr/>
          <a:lstStyle/>
          <a:p>
            <a:fld id="{6EB20518-9BB2-4434-A278-8A179472FF69}" type="slidenum">
              <a:rPr lang="en-US" smtClean="0"/>
              <a:pPr/>
              <a:t>14</a:t>
            </a:fld>
            <a:endParaRPr lang="en-US"/>
          </a:p>
        </p:txBody>
      </p:sp>
    </p:spTree>
    <p:extLst>
      <p:ext uri="{BB962C8B-B14F-4D97-AF65-F5344CB8AC3E}">
        <p14:creationId xmlns="" xmlns:p14="http://schemas.microsoft.com/office/powerpoint/2010/main" val="4038846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err="1"/>
              <a:t>Република</a:t>
            </a:r>
            <a:r>
              <a:rPr lang="ru-RU" dirty="0"/>
              <a:t> </a:t>
            </a:r>
            <a:r>
              <a:rPr lang="ru-RU" dirty="0" err="1"/>
              <a:t>Србија</a:t>
            </a:r>
            <a:r>
              <a:rPr lang="ru-RU" dirty="0"/>
              <a:t> </a:t>
            </a:r>
            <a:r>
              <a:rPr lang="ru-RU" dirty="0" err="1"/>
              <a:t>је</a:t>
            </a:r>
            <a:r>
              <a:rPr lang="ru-RU" dirty="0"/>
              <a:t> </a:t>
            </a:r>
            <a:r>
              <a:rPr lang="ru-RU" dirty="0" err="1"/>
              <a:t>примила</a:t>
            </a:r>
            <a:r>
              <a:rPr lang="ru-RU" dirty="0"/>
              <a:t> и </a:t>
            </a:r>
            <a:r>
              <a:rPr lang="ru-RU" dirty="0" err="1"/>
              <a:t>хуманитарну</a:t>
            </a:r>
            <a:r>
              <a:rPr lang="ru-RU" dirty="0"/>
              <a:t> и </a:t>
            </a:r>
            <a:r>
              <a:rPr lang="ru-RU" dirty="0" err="1"/>
              <a:t>финансијску</a:t>
            </a:r>
            <a:r>
              <a:rPr lang="ru-RU" dirty="0"/>
              <a:t> </a:t>
            </a:r>
            <a:r>
              <a:rPr lang="ru-RU" dirty="0" err="1"/>
              <a:t>помоћ</a:t>
            </a:r>
            <a:r>
              <a:rPr lang="ru-RU" dirty="0"/>
              <a:t> од </a:t>
            </a:r>
            <a:r>
              <a:rPr lang="ru-RU" dirty="0" err="1"/>
              <a:t>великог</a:t>
            </a:r>
            <a:r>
              <a:rPr lang="ru-RU" dirty="0"/>
              <a:t> </a:t>
            </a:r>
            <a:r>
              <a:rPr lang="ru-RU" dirty="0" err="1"/>
              <a:t>броја</a:t>
            </a:r>
            <a:r>
              <a:rPr lang="ru-RU" dirty="0"/>
              <a:t> </a:t>
            </a:r>
            <a:r>
              <a:rPr lang="ru-RU" dirty="0" err="1"/>
              <a:t>земаља</a:t>
            </a:r>
            <a:r>
              <a:rPr lang="ru-RU" dirty="0"/>
              <a:t>, </a:t>
            </a:r>
            <a:r>
              <a:rPr lang="ru-RU" dirty="0" err="1"/>
              <a:t>међународних</a:t>
            </a:r>
            <a:r>
              <a:rPr lang="ru-RU" dirty="0"/>
              <a:t> </a:t>
            </a:r>
            <a:r>
              <a:rPr lang="ru-RU" dirty="0" err="1"/>
              <a:t>организација</a:t>
            </a:r>
            <a:r>
              <a:rPr lang="ru-RU" dirty="0"/>
              <a:t> и </a:t>
            </a:r>
            <a:r>
              <a:rPr lang="ru-RU" dirty="0" err="1"/>
              <a:t>приватних</a:t>
            </a:r>
            <a:r>
              <a:rPr lang="ru-RU" dirty="0"/>
              <a:t> донатора. </a:t>
            </a:r>
          </a:p>
          <a:p>
            <a:endParaRPr lang="en-US" dirty="0"/>
          </a:p>
        </p:txBody>
      </p:sp>
      <p:sp>
        <p:nvSpPr>
          <p:cNvPr id="4" name="Slide Number Placeholder 3"/>
          <p:cNvSpPr>
            <a:spLocks noGrp="1"/>
          </p:cNvSpPr>
          <p:nvPr>
            <p:ph type="sldNum" sz="quarter" idx="5"/>
          </p:nvPr>
        </p:nvSpPr>
        <p:spPr/>
        <p:txBody>
          <a:bodyPr/>
          <a:lstStyle/>
          <a:p>
            <a:fld id="{6EB20518-9BB2-4434-A278-8A179472FF69}" type="slidenum">
              <a:rPr lang="en-US" smtClean="0"/>
              <a:pPr/>
              <a:t>17</a:t>
            </a:fld>
            <a:endParaRPr lang="en-US"/>
          </a:p>
        </p:txBody>
      </p:sp>
    </p:spTree>
    <p:extLst>
      <p:ext uri="{BB962C8B-B14F-4D97-AF65-F5344CB8AC3E}">
        <p14:creationId xmlns="" xmlns:p14="http://schemas.microsoft.com/office/powerpoint/2010/main" val="2261534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ru-RU" dirty="0" err="1"/>
              <a:t>Република</a:t>
            </a:r>
            <a:r>
              <a:rPr lang="ru-RU" dirty="0"/>
              <a:t> </a:t>
            </a:r>
            <a:r>
              <a:rPr lang="ru-RU" dirty="0" err="1"/>
              <a:t>Србија</a:t>
            </a:r>
            <a:r>
              <a:rPr lang="ru-RU" dirty="0"/>
              <a:t> </a:t>
            </a:r>
            <a:r>
              <a:rPr lang="ru-RU" dirty="0" err="1"/>
              <a:t>је</a:t>
            </a:r>
            <a:r>
              <a:rPr lang="ru-RU" dirty="0"/>
              <a:t> </a:t>
            </a:r>
            <a:r>
              <a:rPr lang="ru-RU" dirty="0" err="1"/>
              <a:t>примила</a:t>
            </a:r>
            <a:r>
              <a:rPr lang="ru-RU" dirty="0"/>
              <a:t> и </a:t>
            </a:r>
            <a:r>
              <a:rPr lang="ru-RU" dirty="0" err="1"/>
              <a:t>хуманитарну</a:t>
            </a:r>
            <a:r>
              <a:rPr lang="ru-RU" dirty="0"/>
              <a:t> и </a:t>
            </a:r>
            <a:r>
              <a:rPr lang="ru-RU" dirty="0" err="1"/>
              <a:t>финансијску</a:t>
            </a:r>
            <a:r>
              <a:rPr lang="ru-RU" dirty="0"/>
              <a:t> </a:t>
            </a:r>
            <a:r>
              <a:rPr lang="ru-RU" dirty="0" err="1"/>
              <a:t>помоћ</a:t>
            </a:r>
            <a:r>
              <a:rPr lang="ru-RU" dirty="0"/>
              <a:t> од </a:t>
            </a:r>
            <a:r>
              <a:rPr lang="ru-RU" dirty="0" err="1"/>
              <a:t>великог</a:t>
            </a:r>
            <a:r>
              <a:rPr lang="ru-RU" dirty="0"/>
              <a:t> </a:t>
            </a:r>
            <a:r>
              <a:rPr lang="ru-RU" dirty="0" err="1"/>
              <a:t>броја</a:t>
            </a:r>
            <a:r>
              <a:rPr lang="ru-RU" dirty="0"/>
              <a:t> </a:t>
            </a:r>
            <a:r>
              <a:rPr lang="ru-RU" dirty="0" err="1"/>
              <a:t>земаља</a:t>
            </a:r>
            <a:r>
              <a:rPr lang="ru-RU" dirty="0"/>
              <a:t>, </a:t>
            </a:r>
            <a:r>
              <a:rPr lang="ru-RU" dirty="0" err="1"/>
              <a:t>међународних</a:t>
            </a:r>
            <a:r>
              <a:rPr lang="ru-RU" dirty="0"/>
              <a:t> </a:t>
            </a:r>
            <a:r>
              <a:rPr lang="ru-RU" dirty="0" err="1"/>
              <a:t>организација</a:t>
            </a:r>
            <a:r>
              <a:rPr lang="ru-RU" dirty="0"/>
              <a:t> и </a:t>
            </a:r>
            <a:r>
              <a:rPr lang="ru-RU" dirty="0" err="1"/>
              <a:t>приватних</a:t>
            </a:r>
            <a:r>
              <a:rPr lang="ru-RU" dirty="0"/>
              <a:t> донатора. </a:t>
            </a:r>
            <a:endParaRPr lang="en-US" dirty="0"/>
          </a:p>
          <a:p>
            <a:r>
              <a:rPr lang="en-US" sz="1800" b="0" i="0" u="none" strike="noStrike" dirty="0">
                <a:solidFill>
                  <a:srgbClr val="000000"/>
                </a:solidFill>
                <a:effectLst/>
                <a:latin typeface="Arial" panose="020B0604020202020204" pitchFamily="34" charset="0"/>
              </a:rPr>
              <a:t>3BUGARSKA</a:t>
            </a:r>
            <a:r>
              <a:rPr lang="en-US" dirty="0"/>
              <a:t> </a:t>
            </a:r>
            <a:r>
              <a:rPr lang="en-US" sz="1800" b="0" i="0" u="none" strike="noStrike" dirty="0">
                <a:solidFill>
                  <a:srgbClr val="000000"/>
                </a:solidFill>
                <a:effectLst/>
                <a:latin typeface="Arial" panose="020B0604020202020204" pitchFamily="34" charset="0"/>
              </a:rPr>
              <a:t>28</a:t>
            </a:r>
            <a:r>
              <a:rPr lang="en-US" dirty="0"/>
              <a:t> </a:t>
            </a:r>
          </a:p>
          <a:p>
            <a:r>
              <a:rPr lang="en-US" sz="1800" b="0" i="0" u="none" strike="noStrike" dirty="0">
                <a:solidFill>
                  <a:srgbClr val="000000"/>
                </a:solidFill>
                <a:effectLst/>
                <a:latin typeface="Arial" panose="020B0604020202020204" pitchFamily="34" charset="0"/>
              </a:rPr>
              <a:t>11 x </a:t>
            </a:r>
            <a:r>
              <a:rPr lang="en-US" sz="1800" b="0" i="0" u="none" strike="noStrike" dirty="0" err="1">
                <a:solidFill>
                  <a:srgbClr val="000000"/>
                </a:solidFill>
                <a:effectLst/>
                <a:latin typeface="Arial" panose="020B0604020202020204" pitchFamily="34" charset="0"/>
              </a:rPr>
              <a:t>pumpa</a:t>
            </a:r>
            <a:r>
              <a:rPr lang="en-US" sz="1800" b="0" i="0" u="none" strike="noStrike" dirty="0">
                <a:solidFill>
                  <a:srgbClr val="000000"/>
                </a:solidFill>
                <a:effectLst/>
                <a:latin typeface="Arial" panose="020B0604020202020204" pitchFamily="34" charset="0"/>
              </a:rPr>
              <a:t> 1.600 l/min</a:t>
            </a:r>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Arial" panose="020B0604020202020204" pitchFamily="34" charset="0"/>
              </a:rPr>
              <a:t>13 x </a:t>
            </a:r>
            <a:r>
              <a:rPr lang="en-US" sz="1800" b="0" i="0" u="none" strike="noStrike" dirty="0" err="1">
                <a:solidFill>
                  <a:srgbClr val="000000"/>
                </a:solidFill>
                <a:effectLst/>
                <a:latin typeface="Arial" panose="020B0604020202020204" pitchFamily="34" charset="0"/>
              </a:rPr>
              <a:t>pumpa</a:t>
            </a:r>
            <a:r>
              <a:rPr lang="en-US" sz="1800" b="0" i="0" u="none" strike="noStrike" dirty="0">
                <a:solidFill>
                  <a:srgbClr val="000000"/>
                </a:solidFill>
                <a:effectLst/>
                <a:latin typeface="Arial" panose="020B0604020202020204" pitchFamily="34" charset="0"/>
              </a:rPr>
              <a:t> 600 l/min</a:t>
            </a:r>
            <a:r>
              <a:rPr lang="en-US" dirty="0"/>
              <a:t> </a:t>
            </a:r>
            <a:r>
              <a:rPr lang="en-US" sz="1800" b="0" i="0" u="none" strike="noStrike" dirty="0">
                <a:solidFill>
                  <a:srgbClr val="000000"/>
                </a:solidFill>
                <a:effectLst/>
                <a:latin typeface="Arial" panose="020B0604020202020204" pitchFamily="34" charset="0"/>
              </a:rPr>
              <a:t>2 x </a:t>
            </a:r>
            <a:r>
              <a:rPr lang="en-US" sz="1800" b="0" i="0" u="none" strike="noStrike" dirty="0" err="1">
                <a:solidFill>
                  <a:srgbClr val="000000"/>
                </a:solidFill>
                <a:effectLst/>
                <a:latin typeface="Arial" panose="020B0604020202020204" pitchFamily="34" charset="0"/>
              </a:rPr>
              <a:t>čamac</a:t>
            </a:r>
            <a:r>
              <a:rPr lang="en-US" sz="1800" b="0" i="0" u="none" strike="noStrike" dirty="0">
                <a:solidFill>
                  <a:srgbClr val="000000"/>
                </a:solidFill>
                <a:effectLst/>
                <a:latin typeface="Arial" panose="020B0604020202020204" pitchFamily="34" charset="0"/>
              </a:rPr>
              <a:t/>
            </a:r>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Arial" panose="020B0604020202020204" pitchFamily="34" charset="0"/>
              </a:rPr>
              <a:t>3 x </a:t>
            </a:r>
            <a:r>
              <a:rPr lang="en-US" sz="1800" b="0" i="0" u="none" strike="noStrike" dirty="0" err="1">
                <a:solidFill>
                  <a:srgbClr val="000000"/>
                </a:solidFill>
                <a:effectLst/>
                <a:latin typeface="Arial" panose="020B0604020202020204" pitchFamily="34" charset="0"/>
              </a:rPr>
              <a:t>čamac</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sa</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vanbrodskim</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motorom</a:t>
            </a:r>
            <a:r>
              <a:rPr lang="en-US" sz="1800" b="0" i="0" u="none" strike="noStrike" dirty="0">
                <a:solidFill>
                  <a:srgbClr val="000000"/>
                </a:solidFill>
                <a:effectLst/>
                <a:latin typeface="Arial" panose="020B0604020202020204" pitchFamily="34" charset="0"/>
              </a:rPr>
              <a:t/>
            </a:r>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Arial" panose="020B0604020202020204" pitchFamily="34" charset="0"/>
              </a:rPr>
              <a:t>2 x </a:t>
            </a:r>
            <a:r>
              <a:rPr lang="en-US" sz="1800" b="0" i="0" u="none" strike="noStrike" dirty="0" err="1">
                <a:solidFill>
                  <a:srgbClr val="000000"/>
                </a:solidFill>
                <a:effectLst/>
                <a:latin typeface="Arial" panose="020B0604020202020204" pitchFamily="34" charset="0"/>
              </a:rPr>
              <a:t>vatrogasno</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vozilo</a:t>
            </a:r>
            <a:r>
              <a:rPr lang="en-US" dirty="0"/>
              <a:t> </a:t>
            </a:r>
            <a:r>
              <a:rPr lang="en-US" sz="1800" b="0" i="0" u="none" strike="noStrike" dirty="0">
                <a:solidFill>
                  <a:srgbClr val="000000"/>
                </a:solidFill>
                <a:effectLst/>
                <a:latin typeface="Arial" panose="020B0604020202020204" pitchFamily="34" charset="0"/>
              </a:rPr>
              <a:t> </a:t>
            </a:r>
            <a:r>
              <a:rPr lang="en-US" dirty="0"/>
              <a:t> </a:t>
            </a:r>
          </a:p>
          <a:p>
            <a:r>
              <a:rPr lang="en-US" sz="1800" b="0" i="0" u="none" strike="noStrike" dirty="0" err="1">
                <a:solidFill>
                  <a:srgbClr val="000000"/>
                </a:solidFill>
                <a:effectLst/>
                <a:latin typeface="Arial" panose="020B0604020202020204" pitchFamily="34" charset="0"/>
              </a:rPr>
              <a:t>Jagodina</a:t>
            </a:r>
            <a:r>
              <a:rPr lang="en-US" sz="1800" b="0" i="0" u="none" strike="noStrike" dirty="0">
                <a:solidFill>
                  <a:srgbClr val="000000"/>
                </a:solidFill>
                <a:effectLst/>
                <a:latin typeface="Arial" panose="020B0604020202020204" pitchFamily="34" charset="0"/>
              </a:rPr>
              <a:t/>
            </a:r>
            <a:br>
              <a:rPr lang="en-US" sz="1800" b="0" i="0" u="none" strike="noStrike" dirty="0">
                <a:solidFill>
                  <a:srgbClr val="000000"/>
                </a:solidFill>
                <a:effectLst/>
                <a:latin typeface="Arial" panose="020B0604020202020204" pitchFamily="34" charset="0"/>
              </a:rPr>
            </a:br>
            <a:r>
              <a:rPr lang="en-US" sz="1800" b="0" i="0" u="none" strike="noStrike" dirty="0" err="1">
                <a:solidFill>
                  <a:srgbClr val="000000"/>
                </a:solidFill>
                <a:effectLst/>
                <a:latin typeface="Arial" panose="020B0604020202020204" pitchFamily="34" charset="0"/>
              </a:rPr>
              <a:t>Paraćin</a:t>
            </a:r>
            <a:r>
              <a:rPr lang="en-US" dirty="0"/>
              <a:t> </a:t>
            </a:r>
            <a:r>
              <a:rPr lang="en-US" sz="1800" b="0" i="0" u="none" strike="noStrike" dirty="0" err="1">
                <a:solidFill>
                  <a:srgbClr val="000000"/>
                </a:solidFill>
                <a:effectLst/>
                <a:latin typeface="Arial" panose="020B0604020202020204" pitchFamily="34" charset="0"/>
              </a:rPr>
              <a:t>Jagodina</a:t>
            </a:r>
            <a:r>
              <a:rPr lang="en-US" sz="1800" b="0" i="0" u="none" strike="noStrike" dirty="0">
                <a:solidFill>
                  <a:srgbClr val="000000"/>
                </a:solidFill>
                <a:effectLst/>
                <a:latin typeface="Arial" panose="020B0604020202020204" pitchFamily="34" charset="0"/>
              </a:rPr>
              <a:t/>
            </a:r>
            <a:br>
              <a:rPr lang="en-US" sz="1800" b="0" i="0" u="none" strike="noStrike" dirty="0">
                <a:solidFill>
                  <a:srgbClr val="000000"/>
                </a:solidFill>
                <a:effectLst/>
                <a:latin typeface="Arial" panose="020B0604020202020204" pitchFamily="34" charset="0"/>
              </a:rPr>
            </a:br>
            <a:r>
              <a:rPr lang="en-US" sz="1800" b="0" i="0" u="none" strike="noStrike" dirty="0" err="1">
                <a:solidFill>
                  <a:srgbClr val="000000"/>
                </a:solidFill>
                <a:effectLst/>
                <a:latin typeface="Arial" panose="020B0604020202020204" pitchFamily="34" charset="0"/>
              </a:rPr>
              <a:t>Paraćin</a:t>
            </a:r>
            <a:r>
              <a:rPr lang="en-US" dirty="0"/>
              <a:t> </a:t>
            </a:r>
            <a:r>
              <a:rPr lang="en-US" sz="1800" b="0" i="0" u="none" strike="noStrike" dirty="0" err="1">
                <a:solidFill>
                  <a:srgbClr val="000000"/>
                </a:solidFill>
                <a:effectLst/>
                <a:latin typeface="Arial" panose="020B0604020202020204" pitchFamily="34" charset="0"/>
              </a:rPr>
              <a:t>Jagodina</a:t>
            </a:r>
            <a:r>
              <a:rPr lang="en-US" sz="1800" b="0" i="0" u="none" strike="noStrike" dirty="0">
                <a:solidFill>
                  <a:srgbClr val="000000"/>
                </a:solidFill>
                <a:effectLst/>
                <a:latin typeface="Arial" panose="020B0604020202020204" pitchFamily="34" charset="0"/>
              </a:rPr>
              <a:t/>
            </a:r>
            <a:br>
              <a:rPr lang="en-US" sz="1800" b="0" i="0" u="none" strike="noStrike" dirty="0">
                <a:solidFill>
                  <a:srgbClr val="000000"/>
                </a:solidFill>
                <a:effectLst/>
                <a:latin typeface="Arial" panose="020B0604020202020204" pitchFamily="34" charset="0"/>
              </a:rPr>
            </a:br>
            <a:r>
              <a:rPr lang="en-US" sz="1800" b="0" i="0" u="none" strike="noStrike" dirty="0" err="1">
                <a:solidFill>
                  <a:srgbClr val="000000"/>
                </a:solidFill>
                <a:effectLst/>
                <a:latin typeface="Arial" panose="020B0604020202020204" pitchFamily="34" charset="0"/>
              </a:rPr>
              <a:t>Paraćin</a:t>
            </a:r>
            <a:r>
              <a:rPr lang="en-US" dirty="0"/>
              <a:t> </a:t>
            </a:r>
            <a:r>
              <a:rPr lang="en-US" sz="1800" b="0" i="0" u="none" strike="noStrike" dirty="0" err="1">
                <a:solidFill>
                  <a:srgbClr val="000000"/>
                </a:solidFill>
                <a:effectLst/>
                <a:latin typeface="Arial" panose="020B0604020202020204" pitchFamily="34" charset="0"/>
              </a:rPr>
              <a:t>Jagodina</a:t>
            </a:r>
            <a:r>
              <a:rPr lang="en-US" dirty="0"/>
              <a:t> </a:t>
            </a:r>
            <a:r>
              <a:rPr lang="en-US" sz="1800" b="0" i="0" u="none" strike="noStrike" dirty="0" err="1">
                <a:solidFill>
                  <a:srgbClr val="000000"/>
                </a:solidFill>
                <a:effectLst/>
                <a:latin typeface="Arial" panose="020B0604020202020204" pitchFamily="34" charset="0"/>
              </a:rPr>
              <a:t>Jagodina</a:t>
            </a:r>
            <a:r>
              <a:rPr lang="en-US" dirty="0"/>
              <a:t> </a:t>
            </a:r>
            <a:r>
              <a:rPr lang="en-US" sz="1800" b="0" i="0" u="none" strike="noStrike" dirty="0">
                <a:solidFill>
                  <a:srgbClr val="000000"/>
                </a:solidFill>
                <a:effectLst/>
                <a:latin typeface="Arial" panose="020B0604020202020204" pitchFamily="34" charset="0"/>
              </a:rPr>
              <a:t> </a:t>
            </a:r>
            <a:r>
              <a:rPr lang="en-US" dirty="0"/>
              <a:t> </a:t>
            </a:r>
          </a:p>
          <a:p>
            <a:endParaRPr lang="en-US" dirty="0"/>
          </a:p>
          <a:p>
            <a:r>
              <a:rPr lang="en-US" sz="1800" b="0" i="0" u="none" strike="noStrike" dirty="0">
                <a:solidFill>
                  <a:srgbClr val="000000"/>
                </a:solidFill>
                <a:effectLst/>
                <a:latin typeface="Arial" panose="020B0604020202020204" pitchFamily="34" charset="0"/>
              </a:rPr>
              <a:t>DANSKA</a:t>
            </a:r>
            <a:r>
              <a:rPr lang="en-US" dirty="0"/>
              <a:t> </a:t>
            </a:r>
            <a:r>
              <a:rPr lang="en-US" sz="1800" b="0" i="0" u="none" strike="noStrike" dirty="0">
                <a:solidFill>
                  <a:srgbClr val="000000"/>
                </a:solidFill>
                <a:effectLst/>
                <a:latin typeface="Arial" panose="020B0604020202020204" pitchFamily="34" charset="0"/>
              </a:rPr>
              <a:t>26</a:t>
            </a:r>
            <a:r>
              <a:rPr lang="en-US" dirty="0"/>
              <a:t> </a:t>
            </a:r>
          </a:p>
          <a:p>
            <a:r>
              <a:rPr lang="en-US" sz="1800" b="0" i="0" u="none" strike="noStrike" dirty="0">
                <a:solidFill>
                  <a:srgbClr val="000000"/>
                </a:solidFill>
                <a:effectLst/>
                <a:latin typeface="Arial" panose="020B0604020202020204" pitchFamily="34" charset="0"/>
              </a:rPr>
              <a:t>2 x </a:t>
            </a:r>
            <a:r>
              <a:rPr lang="en-US" sz="1800" b="0" i="0" u="none" strike="noStrike" dirty="0" err="1">
                <a:solidFill>
                  <a:srgbClr val="000000"/>
                </a:solidFill>
                <a:effectLst/>
                <a:latin typeface="Arial" panose="020B0604020202020204" pitchFamily="34" charset="0"/>
              </a:rPr>
              <a:t>pumpa</a:t>
            </a:r>
            <a:r>
              <a:rPr lang="en-US" sz="1800" b="0" i="0" u="none" strike="noStrike" dirty="0">
                <a:solidFill>
                  <a:srgbClr val="000000"/>
                </a:solidFill>
                <a:effectLst/>
                <a:latin typeface="Arial" panose="020B0604020202020204" pitchFamily="34" charset="0"/>
              </a:rPr>
              <a:t> 26.000 l/min</a:t>
            </a:r>
            <a:r>
              <a:rPr lang="en-US" dirty="0"/>
              <a:t> </a:t>
            </a:r>
            <a:r>
              <a:rPr lang="en-US" sz="1800" b="0" i="0" u="none" strike="noStrike" dirty="0">
                <a:solidFill>
                  <a:srgbClr val="000000"/>
                </a:solidFill>
                <a:effectLst/>
                <a:latin typeface="Arial" panose="020B0604020202020204" pitchFamily="34" charset="0"/>
              </a:rPr>
              <a:t>11 x </a:t>
            </a:r>
            <a:r>
              <a:rPr lang="en-US" sz="1800" b="0" i="0" u="none" strike="noStrike" dirty="0" err="1">
                <a:solidFill>
                  <a:srgbClr val="000000"/>
                </a:solidFill>
                <a:effectLst/>
                <a:latin typeface="Arial" panose="020B0604020202020204" pitchFamily="34" charset="0"/>
              </a:rPr>
              <a:t>kamion</a:t>
            </a:r>
            <a:r>
              <a:rPr lang="en-US" sz="1800" b="0" i="0" u="none" strike="noStrike" dirty="0">
                <a:solidFill>
                  <a:srgbClr val="000000"/>
                </a:solidFill>
                <a:effectLst/>
                <a:latin typeface="Arial" panose="020B0604020202020204" pitchFamily="34" charset="0"/>
              </a:rPr>
              <a:t/>
            </a:r>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Arial" panose="020B0604020202020204" pitchFamily="34" charset="0"/>
              </a:rPr>
              <a:t>2 x </a:t>
            </a:r>
            <a:r>
              <a:rPr lang="en-US" sz="1800" b="0" i="0" u="none" strike="noStrike" dirty="0" err="1">
                <a:solidFill>
                  <a:srgbClr val="000000"/>
                </a:solidFill>
                <a:effectLst/>
                <a:latin typeface="Arial" panose="020B0604020202020204" pitchFamily="34" charset="0"/>
              </a:rPr>
              <a:t>kamion</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sa</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dizalicom</a:t>
            </a:r>
            <a:r>
              <a:rPr lang="en-US" sz="1800" b="0" i="0" u="none" strike="noStrike" dirty="0">
                <a:solidFill>
                  <a:srgbClr val="000000"/>
                </a:solidFill>
                <a:effectLst/>
                <a:latin typeface="Arial" panose="020B0604020202020204" pitchFamily="34" charset="0"/>
              </a:rPr>
              <a:t/>
            </a:r>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Arial" panose="020B0604020202020204" pitchFamily="34" charset="0"/>
              </a:rPr>
              <a:t>2 x </a:t>
            </a:r>
            <a:r>
              <a:rPr lang="en-US" sz="1800" b="0" i="0" u="none" strike="noStrike" dirty="0" err="1">
                <a:solidFill>
                  <a:srgbClr val="000000"/>
                </a:solidFill>
                <a:effectLst/>
                <a:latin typeface="Arial" panose="020B0604020202020204" pitchFamily="34" charset="0"/>
              </a:rPr>
              <a:t>prikolica</a:t>
            </a:r>
            <a:r>
              <a:rPr lang="en-US" sz="1800" b="0" i="0" u="none" strike="noStrike" dirty="0">
                <a:solidFill>
                  <a:srgbClr val="000000"/>
                </a:solidFill>
                <a:effectLst/>
                <a:latin typeface="Arial" panose="020B0604020202020204" pitchFamily="34" charset="0"/>
              </a:rPr>
              <a:t/>
            </a:r>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Arial" panose="020B0604020202020204" pitchFamily="34" charset="0"/>
              </a:rPr>
              <a:t>1 x </a:t>
            </a:r>
            <a:r>
              <a:rPr lang="en-US" sz="1800" b="0" i="0" u="none" strike="noStrike" dirty="0" err="1">
                <a:solidFill>
                  <a:srgbClr val="000000"/>
                </a:solidFill>
                <a:effectLst/>
                <a:latin typeface="Arial" panose="020B0604020202020204" pitchFamily="34" charset="0"/>
              </a:rPr>
              <a:t>prikolica</a:t>
            </a:r>
            <a:r>
              <a:rPr lang="en-US" sz="1800" b="0" i="0" u="none" strike="noStrike" dirty="0">
                <a:solidFill>
                  <a:srgbClr val="000000"/>
                </a:solidFill>
                <a:effectLst/>
                <a:latin typeface="Arial" panose="020B0604020202020204" pitchFamily="34" charset="0"/>
              </a:rPr>
              <a:t> za ATV/Grizzly</a:t>
            </a:r>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Arial" panose="020B0604020202020204" pitchFamily="34" charset="0"/>
              </a:rPr>
              <a:t>1 x 60 kVA generator</a:t>
            </a:r>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Arial" panose="020B0604020202020204" pitchFamily="34" charset="0"/>
              </a:rPr>
              <a:t>1 x 40 kVA generator</a:t>
            </a:r>
            <a:r>
              <a:rPr lang="en-US" dirty="0"/>
              <a:t> </a:t>
            </a:r>
            <a:r>
              <a:rPr lang="en-US" sz="1800" b="0" i="0" u="none" strike="noStrike" dirty="0">
                <a:solidFill>
                  <a:srgbClr val="000000"/>
                </a:solidFill>
                <a:effectLst/>
                <a:latin typeface="Arial" panose="020B0604020202020204" pitchFamily="34" charset="0"/>
              </a:rPr>
              <a:t> </a:t>
            </a:r>
            <a:r>
              <a:rPr lang="en-US" dirty="0"/>
              <a:t> </a:t>
            </a:r>
            <a:r>
              <a:rPr lang="en-US" sz="1800" b="0" i="0" u="none" strike="noStrike" dirty="0">
                <a:solidFill>
                  <a:srgbClr val="000000"/>
                </a:solidFill>
                <a:effectLst/>
                <a:latin typeface="Arial" panose="020B0604020202020204" pitchFamily="34" charset="0"/>
              </a:rPr>
              <a:t> </a:t>
            </a:r>
            <a:r>
              <a:rPr lang="en-US" dirty="0"/>
              <a:t> </a:t>
            </a:r>
            <a:r>
              <a:rPr lang="en-US" sz="1800" b="0" i="0" u="none" strike="noStrike" dirty="0">
                <a:solidFill>
                  <a:srgbClr val="000000"/>
                </a:solidFill>
                <a:effectLst/>
                <a:latin typeface="Arial" panose="020B0604020202020204" pitchFamily="34" charset="0"/>
              </a:rPr>
              <a:t> </a:t>
            </a:r>
            <a:r>
              <a:rPr lang="en-US" dirty="0"/>
              <a:t> </a:t>
            </a:r>
            <a:r>
              <a:rPr lang="en-US" sz="1800" b="0" i="0" u="none" strike="noStrike" dirty="0">
                <a:solidFill>
                  <a:srgbClr val="000000"/>
                </a:solidFill>
                <a:effectLst/>
                <a:latin typeface="Arial" panose="020B0604020202020204" pitchFamily="34" charset="0"/>
              </a:rPr>
              <a:t> </a:t>
            </a:r>
            <a:r>
              <a:rPr lang="en-US" dirty="0"/>
              <a:t> </a:t>
            </a:r>
          </a:p>
          <a:p>
            <a:r>
              <a:rPr lang="en-US" sz="1800" b="0" i="0" u="none" strike="noStrike" dirty="0" err="1">
                <a:solidFill>
                  <a:srgbClr val="000000"/>
                </a:solidFill>
                <a:effectLst/>
                <a:latin typeface="Arial" panose="020B0604020202020204" pitchFamily="34" charset="0"/>
              </a:rPr>
              <a:t>Svilajnac</a:t>
            </a:r>
            <a:r>
              <a:rPr lang="en-US" dirty="0"/>
              <a:t> </a:t>
            </a:r>
            <a:r>
              <a:rPr lang="en-US" sz="1800" b="0" i="0" u="none" strike="noStrike" dirty="0" err="1">
                <a:solidFill>
                  <a:srgbClr val="000000"/>
                </a:solidFill>
                <a:effectLst/>
                <a:latin typeface="Arial" panose="020B0604020202020204" pitchFamily="34" charset="0"/>
              </a:rPr>
              <a:t>Svilajnac</a:t>
            </a:r>
            <a:r>
              <a:rPr lang="en-US" dirty="0"/>
              <a:t> </a:t>
            </a:r>
            <a:r>
              <a:rPr lang="en-US" sz="1800" b="0" i="0" u="none" strike="noStrike" dirty="0">
                <a:solidFill>
                  <a:srgbClr val="000000"/>
                </a:solidFill>
                <a:effectLst/>
                <a:latin typeface="Arial" panose="020B0604020202020204" pitchFamily="34" charset="0"/>
              </a:rPr>
              <a:t> </a:t>
            </a:r>
            <a:r>
              <a:rPr lang="en-US" dirty="0"/>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Times New Roman" panose="02020603050405020304" pitchFamily="18" charset="0"/>
                <a:ea typeface="Times New Roman" panose="02020603050405020304" pitchFamily="18" charset="0"/>
              </a:rPr>
              <a:t>M</a:t>
            </a:r>
            <a:r>
              <a:rPr lang="ru-RU" sz="1800" b="1" dirty="0" err="1">
                <a:effectLst/>
                <a:latin typeface="Times New Roman" panose="02020603050405020304" pitchFamily="18" charset="0"/>
                <a:ea typeface="Times New Roman" panose="02020603050405020304" pitchFamily="18" charset="0"/>
              </a:rPr>
              <a:t>еђународни</a:t>
            </a:r>
            <a:r>
              <a:rPr lang="ru-RU" sz="1800" b="1" dirty="0">
                <a:effectLst/>
                <a:latin typeface="Times New Roman" panose="02020603050405020304" pitchFamily="18" charset="0"/>
                <a:ea typeface="Times New Roman" panose="02020603050405020304" pitchFamily="18" charset="0"/>
              </a:rPr>
              <a:t> </a:t>
            </a:r>
            <a:r>
              <a:rPr lang="ru-RU" sz="1800" b="1" dirty="0" err="1">
                <a:effectLst/>
                <a:latin typeface="Times New Roman" panose="02020603050405020304" pitchFamily="18" charset="0"/>
                <a:ea typeface="Times New Roman" panose="02020603050405020304" pitchFamily="18" charset="0"/>
              </a:rPr>
              <a:t>тимови</a:t>
            </a:r>
            <a:r>
              <a:rPr lang="ru-RU" sz="1800" b="1" dirty="0">
                <a:effectLst/>
                <a:latin typeface="Times New Roman" panose="02020603050405020304" pitchFamily="18" charset="0"/>
                <a:ea typeface="Times New Roman" panose="02020603050405020304" pitchFamily="18" charset="0"/>
              </a:rPr>
              <a:t> за </a:t>
            </a:r>
            <a:r>
              <a:rPr lang="ru-RU" sz="1800" b="1" dirty="0" err="1">
                <a:effectLst/>
                <a:latin typeface="Times New Roman" panose="02020603050405020304" pitchFamily="18" charset="0"/>
                <a:ea typeface="Times New Roman" panose="02020603050405020304" pitchFamily="18" charset="0"/>
              </a:rPr>
              <a:t>пречишћавање</a:t>
            </a:r>
            <a:r>
              <a:rPr lang="ru-RU" sz="1800" b="1" dirty="0">
                <a:effectLst/>
                <a:latin typeface="Times New Roman" panose="02020603050405020304" pitchFamily="18" charset="0"/>
                <a:ea typeface="Times New Roman" panose="02020603050405020304" pitchFamily="18" charset="0"/>
              </a:rPr>
              <a:t> воде </a:t>
            </a:r>
            <a:endParaRPr lang="en-US" sz="1800" b="1"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800" b="1" dirty="0" err="1">
                <a:solidFill>
                  <a:srgbClr val="FF0000"/>
                </a:solidFill>
                <a:effectLst/>
                <a:latin typeface="Times New Roman" panose="02020603050405020304" pitchFamily="18" charset="0"/>
                <a:ea typeface="Times New Roman" panose="02020603050405020304" pitchFamily="18" charset="0"/>
              </a:rPr>
              <a:t>Француск</a:t>
            </a:r>
            <a:r>
              <a:rPr lang="en-US" sz="1800" b="1" dirty="0">
                <a:solidFill>
                  <a:srgbClr val="FF0000"/>
                </a:solidFill>
                <a:effectLst/>
                <a:latin typeface="Times New Roman" panose="02020603050405020304" pitchFamily="18" charset="0"/>
                <a:ea typeface="Times New Roman" panose="02020603050405020304" pitchFamily="18" charset="0"/>
              </a:rPr>
              <a:t>a</a:t>
            </a:r>
            <a:r>
              <a:rPr lang="ru-RU" sz="1800" b="1" dirty="0">
                <a:solidFill>
                  <a:srgbClr val="FF0000"/>
                </a:solidFill>
                <a:effectLst/>
                <a:latin typeface="Times New Roman" panose="02020603050405020304" pitchFamily="18" charset="0"/>
                <a:ea typeface="Times New Roman" panose="02020603050405020304" pitchFamily="18" charset="0"/>
              </a:rPr>
              <a:t> </a:t>
            </a:r>
            <a:r>
              <a:rPr lang="ru-RU" sz="1800" b="1" dirty="0" err="1">
                <a:solidFill>
                  <a:srgbClr val="FF0000"/>
                </a:solidFill>
                <a:effectLst/>
                <a:latin typeface="Times New Roman" panose="02020603050405020304" pitchFamily="18" charset="0"/>
                <a:ea typeface="Times New Roman" panose="02020603050405020304" pitchFamily="18" charset="0"/>
              </a:rPr>
              <a:t>ангажован</a:t>
            </a:r>
            <a:r>
              <a:rPr lang="ru-RU" sz="1800" b="1" dirty="0">
                <a:solidFill>
                  <a:srgbClr val="FF0000"/>
                </a:solidFill>
                <a:effectLst/>
                <a:latin typeface="Times New Roman" panose="02020603050405020304" pitchFamily="18" charset="0"/>
                <a:ea typeface="Times New Roman" panose="02020603050405020304" pitchFamily="18" charset="0"/>
              </a:rPr>
              <a:t> у </a:t>
            </a:r>
            <a:r>
              <a:rPr lang="ru-RU" sz="1800" b="1" dirty="0" err="1">
                <a:solidFill>
                  <a:srgbClr val="FF0000"/>
                </a:solidFill>
                <a:effectLst/>
                <a:latin typeface="Times New Roman" panose="02020603050405020304" pitchFamily="18" charset="0"/>
                <a:ea typeface="Times New Roman" panose="02020603050405020304" pitchFamily="18" charset="0"/>
              </a:rPr>
              <a:t>Свилајнцу</a:t>
            </a:r>
            <a:r>
              <a:rPr lang="ru-RU" sz="1800" b="1" dirty="0">
                <a:solidFill>
                  <a:srgbClr val="FF0000"/>
                </a:solidFill>
                <a:effectLst/>
                <a:latin typeface="Times New Roman" panose="02020603050405020304" pitchFamily="18" charset="0"/>
                <a:ea typeface="Times New Roman" panose="02020603050405020304" pitchFamily="18" charset="0"/>
              </a:rPr>
              <a:t> и </a:t>
            </a:r>
            <a:r>
              <a:rPr lang="ru-RU" sz="1800" b="1" dirty="0" err="1">
                <a:solidFill>
                  <a:srgbClr val="FF0000"/>
                </a:solidFill>
                <a:effectLst/>
                <a:latin typeface="Times New Roman" panose="02020603050405020304" pitchFamily="18" charset="0"/>
                <a:ea typeface="Times New Roman" panose="02020603050405020304" pitchFamily="18" charset="0"/>
              </a:rPr>
              <a:t>Ћуприји</a:t>
            </a:r>
            <a:r>
              <a:rPr lang="ru-RU" sz="1800" b="1" dirty="0">
                <a:solidFill>
                  <a:srgbClr val="FF0000"/>
                </a:solidFill>
                <a:effectLst/>
                <a:latin typeface="Times New Roman" panose="02020603050405020304" pitchFamily="18" charset="0"/>
                <a:ea typeface="Times New Roman" panose="02020603050405020304" pitchFamily="18" charset="0"/>
              </a:rPr>
              <a:t>. </a:t>
            </a:r>
            <a:endParaRPr lang="en-US" sz="1800" b="1" dirty="0">
              <a:solidFill>
                <a:srgbClr val="FF0000"/>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800" b="1" dirty="0">
                <a:solidFill>
                  <a:srgbClr val="FF0000"/>
                </a:solidFill>
                <a:effectLst/>
                <a:latin typeface="Times New Roman" panose="02020603050405020304" pitchFamily="18" charset="0"/>
                <a:ea typeface="Times New Roman" panose="02020603050405020304" pitchFamily="18" charset="0"/>
              </a:rPr>
              <a:t>Уз то, </a:t>
            </a:r>
            <a:r>
              <a:rPr lang="ru-RU" sz="1800" b="1" dirty="0" err="1">
                <a:solidFill>
                  <a:srgbClr val="FF0000"/>
                </a:solidFill>
                <a:effectLst/>
                <a:latin typeface="Times New Roman" panose="02020603050405020304" pitchFamily="18" charset="0"/>
                <a:ea typeface="Times New Roman" panose="02020603050405020304" pitchFamily="18" charset="0"/>
              </a:rPr>
              <a:t>француски</a:t>
            </a:r>
            <a:r>
              <a:rPr lang="ru-RU" sz="1800" b="1" dirty="0">
                <a:solidFill>
                  <a:srgbClr val="FF0000"/>
                </a:solidFill>
                <a:effectLst/>
                <a:latin typeface="Times New Roman" panose="02020603050405020304" pitchFamily="18" charset="0"/>
                <a:ea typeface="Times New Roman" panose="02020603050405020304" pitchFamily="18" charset="0"/>
              </a:rPr>
              <a:t> </a:t>
            </a:r>
            <a:r>
              <a:rPr lang="ru-RU" sz="1800" b="1" dirty="0" err="1">
                <a:solidFill>
                  <a:srgbClr val="FF0000"/>
                </a:solidFill>
                <a:effectLst/>
                <a:latin typeface="Times New Roman" panose="02020603050405020304" pitchFamily="18" charset="0"/>
                <a:ea typeface="Times New Roman" panose="02020603050405020304" pitchFamily="18" charset="0"/>
              </a:rPr>
              <a:t>тим</a:t>
            </a:r>
            <a:r>
              <a:rPr lang="ru-RU" sz="1800" b="1" dirty="0">
                <a:solidFill>
                  <a:srgbClr val="FF0000"/>
                </a:solidFill>
                <a:effectLst/>
                <a:latin typeface="Times New Roman" panose="02020603050405020304" pitchFamily="18" charset="0"/>
                <a:ea typeface="Times New Roman" panose="02020603050405020304" pitchFamily="18" charset="0"/>
              </a:rPr>
              <a:t> за </a:t>
            </a:r>
            <a:r>
              <a:rPr lang="ru-RU" sz="1800" b="1" dirty="0" err="1">
                <a:solidFill>
                  <a:srgbClr val="FF0000"/>
                </a:solidFill>
                <a:effectLst/>
                <a:latin typeface="Times New Roman" panose="02020603050405020304" pitchFamily="18" charset="0"/>
                <a:ea typeface="Times New Roman" panose="02020603050405020304" pitchFamily="18" charset="0"/>
              </a:rPr>
              <a:t>испумпавање</a:t>
            </a:r>
            <a:r>
              <a:rPr lang="ru-RU" sz="1800" b="1" dirty="0">
                <a:solidFill>
                  <a:srgbClr val="FF0000"/>
                </a:solidFill>
                <a:effectLst/>
                <a:latin typeface="Times New Roman" panose="02020603050405020304" pitchFamily="18" charset="0"/>
                <a:ea typeface="Times New Roman" panose="02020603050405020304" pitchFamily="18" charset="0"/>
              </a:rPr>
              <a:t> воде </a:t>
            </a:r>
            <a:r>
              <a:rPr lang="ru-RU" sz="1800" b="1" dirty="0" err="1">
                <a:solidFill>
                  <a:srgbClr val="FF0000"/>
                </a:solidFill>
                <a:effectLst/>
                <a:latin typeface="Times New Roman" panose="02020603050405020304" pitchFamily="18" charset="0"/>
                <a:ea typeface="Times New Roman" panose="02020603050405020304" pitchFamily="18" charset="0"/>
              </a:rPr>
              <a:t>налази</a:t>
            </a:r>
            <a:r>
              <a:rPr lang="ru-RU" sz="1800" b="1" dirty="0">
                <a:solidFill>
                  <a:srgbClr val="FF0000"/>
                </a:solidFill>
                <a:effectLst/>
                <a:latin typeface="Times New Roman" panose="02020603050405020304" pitchFamily="18" charset="0"/>
                <a:ea typeface="Times New Roman" panose="02020603050405020304" pitchFamily="18" charset="0"/>
              </a:rPr>
              <a:t> се на </a:t>
            </a:r>
            <a:r>
              <a:rPr lang="ru-RU" sz="1800" b="1" dirty="0" err="1">
                <a:solidFill>
                  <a:srgbClr val="FF0000"/>
                </a:solidFill>
                <a:effectLst/>
                <a:latin typeface="Times New Roman" panose="02020603050405020304" pitchFamily="18" charset="0"/>
                <a:ea typeface="Times New Roman" panose="02020603050405020304" pitchFamily="18" charset="0"/>
              </a:rPr>
              <a:t>територији</a:t>
            </a:r>
            <a:r>
              <a:rPr lang="ru-RU" sz="1800" b="1" dirty="0">
                <a:solidFill>
                  <a:srgbClr val="FF0000"/>
                </a:solidFill>
                <a:effectLst/>
                <a:latin typeface="Times New Roman" panose="02020603050405020304" pitchFamily="18" charset="0"/>
                <a:ea typeface="Times New Roman" panose="02020603050405020304" pitchFamily="18" charset="0"/>
              </a:rPr>
              <a:t> </a:t>
            </a:r>
            <a:r>
              <a:rPr lang="ru-RU" sz="1800" b="1" dirty="0" err="1">
                <a:solidFill>
                  <a:srgbClr val="FF0000"/>
                </a:solidFill>
                <a:effectLst/>
                <a:latin typeface="Times New Roman" panose="02020603050405020304" pitchFamily="18" charset="0"/>
                <a:ea typeface="Times New Roman" panose="02020603050405020304" pitchFamily="18" charset="0"/>
              </a:rPr>
              <a:t>Пожаревца</a:t>
            </a:r>
            <a:r>
              <a:rPr lang="ru-RU" sz="1800" b="1" dirty="0">
                <a:solidFill>
                  <a:srgbClr val="FF0000"/>
                </a:solidFill>
                <a:effectLst/>
                <a:latin typeface="Times New Roman" panose="02020603050405020304" pitchFamily="18" charset="0"/>
                <a:ea typeface="Times New Roman" panose="02020603050405020304" pitchFamily="18" charset="0"/>
              </a:rPr>
              <a:t> (</a:t>
            </a:r>
            <a:r>
              <a:rPr lang="ru-RU" sz="1800" b="1" dirty="0" err="1">
                <a:solidFill>
                  <a:srgbClr val="FF0000"/>
                </a:solidFill>
                <a:effectLst/>
                <a:latin typeface="Times New Roman" panose="02020603050405020304" pitchFamily="18" charset="0"/>
                <a:ea typeface="Times New Roman" panose="02020603050405020304" pitchFamily="18" charset="0"/>
              </a:rPr>
              <a:t>Маљуревац</a:t>
            </a:r>
            <a:r>
              <a:rPr lang="ru-RU" sz="1800" b="1" dirty="0">
                <a:solidFill>
                  <a:srgbClr val="FF0000"/>
                </a:solidFill>
                <a:effectLst/>
                <a:latin typeface="Times New Roman" panose="02020603050405020304" pitchFamily="18" charset="0"/>
                <a:ea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endParaRPr>
          </a:p>
          <a:p>
            <a:endParaRPr lang="ru-RU" dirty="0"/>
          </a:p>
          <a:p>
            <a:endParaRPr lang="en-US" dirty="0"/>
          </a:p>
        </p:txBody>
      </p:sp>
      <p:sp>
        <p:nvSpPr>
          <p:cNvPr id="4" name="Slide Number Placeholder 3"/>
          <p:cNvSpPr>
            <a:spLocks noGrp="1"/>
          </p:cNvSpPr>
          <p:nvPr>
            <p:ph type="sldNum" sz="quarter" idx="5"/>
          </p:nvPr>
        </p:nvSpPr>
        <p:spPr/>
        <p:txBody>
          <a:bodyPr/>
          <a:lstStyle/>
          <a:p>
            <a:fld id="{6EB20518-9BB2-4434-A278-8A179472FF69}" type="slidenum">
              <a:rPr lang="en-US" smtClean="0"/>
              <a:pPr/>
              <a:t>18</a:t>
            </a:fld>
            <a:endParaRPr lang="en-US"/>
          </a:p>
        </p:txBody>
      </p:sp>
    </p:spTree>
    <p:extLst>
      <p:ext uri="{BB962C8B-B14F-4D97-AF65-F5344CB8AC3E}">
        <p14:creationId xmlns="" xmlns:p14="http://schemas.microsoft.com/office/powerpoint/2010/main" val="2775779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err="1"/>
              <a:t>Република</a:t>
            </a:r>
            <a:r>
              <a:rPr lang="ru-RU" dirty="0"/>
              <a:t> </a:t>
            </a:r>
            <a:r>
              <a:rPr lang="ru-RU" dirty="0" err="1"/>
              <a:t>Србија</a:t>
            </a:r>
            <a:r>
              <a:rPr lang="ru-RU" dirty="0"/>
              <a:t> </a:t>
            </a:r>
            <a:r>
              <a:rPr lang="ru-RU" dirty="0" err="1"/>
              <a:t>је</a:t>
            </a:r>
            <a:r>
              <a:rPr lang="ru-RU" dirty="0"/>
              <a:t> </a:t>
            </a:r>
            <a:r>
              <a:rPr lang="ru-RU" dirty="0" err="1"/>
              <a:t>примила</a:t>
            </a:r>
            <a:r>
              <a:rPr lang="ru-RU" dirty="0"/>
              <a:t> и </a:t>
            </a:r>
            <a:r>
              <a:rPr lang="ru-RU" dirty="0" err="1"/>
              <a:t>хуманитарну</a:t>
            </a:r>
            <a:r>
              <a:rPr lang="ru-RU" dirty="0"/>
              <a:t> и </a:t>
            </a:r>
            <a:r>
              <a:rPr lang="ru-RU" dirty="0" err="1"/>
              <a:t>финансијску</a:t>
            </a:r>
            <a:r>
              <a:rPr lang="ru-RU" dirty="0"/>
              <a:t> </a:t>
            </a:r>
            <a:r>
              <a:rPr lang="ru-RU" dirty="0" err="1"/>
              <a:t>помоћ</a:t>
            </a:r>
            <a:r>
              <a:rPr lang="ru-RU" dirty="0"/>
              <a:t> од </a:t>
            </a:r>
            <a:r>
              <a:rPr lang="ru-RU" dirty="0" err="1"/>
              <a:t>великог</a:t>
            </a:r>
            <a:r>
              <a:rPr lang="ru-RU" dirty="0"/>
              <a:t> </a:t>
            </a:r>
            <a:r>
              <a:rPr lang="ru-RU" dirty="0" err="1"/>
              <a:t>броја</a:t>
            </a:r>
            <a:r>
              <a:rPr lang="ru-RU" dirty="0"/>
              <a:t> </a:t>
            </a:r>
            <a:r>
              <a:rPr lang="ru-RU" dirty="0" err="1"/>
              <a:t>земаља</a:t>
            </a:r>
            <a:r>
              <a:rPr lang="ru-RU" dirty="0"/>
              <a:t>, </a:t>
            </a:r>
            <a:r>
              <a:rPr lang="ru-RU" dirty="0" err="1"/>
              <a:t>међународних</a:t>
            </a:r>
            <a:r>
              <a:rPr lang="ru-RU" dirty="0"/>
              <a:t> </a:t>
            </a:r>
            <a:r>
              <a:rPr lang="ru-RU" dirty="0" err="1"/>
              <a:t>организација</a:t>
            </a:r>
            <a:r>
              <a:rPr lang="ru-RU" dirty="0"/>
              <a:t> и </a:t>
            </a:r>
            <a:r>
              <a:rPr lang="ru-RU" dirty="0" err="1"/>
              <a:t>приватних</a:t>
            </a:r>
            <a:r>
              <a:rPr lang="ru-RU" dirty="0"/>
              <a:t> донатора. </a:t>
            </a:r>
          </a:p>
          <a:p>
            <a:endParaRPr lang="en-US" dirty="0"/>
          </a:p>
        </p:txBody>
      </p:sp>
      <p:sp>
        <p:nvSpPr>
          <p:cNvPr id="4" name="Slide Number Placeholder 3"/>
          <p:cNvSpPr>
            <a:spLocks noGrp="1"/>
          </p:cNvSpPr>
          <p:nvPr>
            <p:ph type="sldNum" sz="quarter" idx="5"/>
          </p:nvPr>
        </p:nvSpPr>
        <p:spPr/>
        <p:txBody>
          <a:bodyPr/>
          <a:lstStyle/>
          <a:p>
            <a:fld id="{6EB20518-9BB2-4434-A278-8A179472FF69}" type="slidenum">
              <a:rPr lang="en-US" smtClean="0"/>
              <a:pPr/>
              <a:t>19</a:t>
            </a:fld>
            <a:endParaRPr lang="en-US"/>
          </a:p>
        </p:txBody>
      </p:sp>
    </p:spTree>
    <p:extLst>
      <p:ext uri="{BB962C8B-B14F-4D97-AF65-F5344CB8AC3E}">
        <p14:creationId xmlns="" xmlns:p14="http://schemas.microsoft.com/office/powerpoint/2010/main" val="139903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4BF2757-1196-49D1-944F-FEC6699FF1F9}" type="datetimeFigureOut">
              <a:rPr lang="en-US" smtClean="0"/>
              <a:pPr/>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E7B16F-4064-4EF6-8147-DEFACE5F8BC3}" type="slidenum">
              <a:rPr lang="en-US" smtClean="0"/>
              <a:pPr/>
              <a:t>‹#›</a:t>
            </a:fld>
            <a:endParaRPr lang="en-US"/>
          </a:p>
        </p:txBody>
      </p:sp>
    </p:spTree>
    <p:extLst>
      <p:ext uri="{BB962C8B-B14F-4D97-AF65-F5344CB8AC3E}">
        <p14:creationId xmlns="" xmlns:p14="http://schemas.microsoft.com/office/powerpoint/2010/main" val="2687241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BF2757-1196-49D1-944F-FEC6699FF1F9}" type="datetimeFigureOut">
              <a:rPr lang="en-US" smtClean="0"/>
              <a:pPr/>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E7B16F-4064-4EF6-8147-DEFACE5F8BC3}" type="slidenum">
              <a:rPr lang="en-US" smtClean="0"/>
              <a:pPr/>
              <a:t>‹#›</a:t>
            </a:fld>
            <a:endParaRPr lang="en-US"/>
          </a:p>
        </p:txBody>
      </p:sp>
    </p:spTree>
    <p:extLst>
      <p:ext uri="{BB962C8B-B14F-4D97-AF65-F5344CB8AC3E}">
        <p14:creationId xmlns="" xmlns:p14="http://schemas.microsoft.com/office/powerpoint/2010/main" val="3145145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BF2757-1196-49D1-944F-FEC6699FF1F9}" type="datetimeFigureOut">
              <a:rPr lang="en-US" smtClean="0"/>
              <a:pPr/>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E7B16F-4064-4EF6-8147-DEFACE5F8BC3}" type="slidenum">
              <a:rPr lang="en-US" smtClean="0"/>
              <a:pPr/>
              <a:t>‹#›</a:t>
            </a:fld>
            <a:endParaRPr lang="en-US"/>
          </a:p>
        </p:txBody>
      </p:sp>
    </p:spTree>
    <p:extLst>
      <p:ext uri="{BB962C8B-B14F-4D97-AF65-F5344CB8AC3E}">
        <p14:creationId xmlns="" xmlns:p14="http://schemas.microsoft.com/office/powerpoint/2010/main" val="142249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BF2757-1196-49D1-944F-FEC6699FF1F9}" type="datetimeFigureOut">
              <a:rPr lang="en-US" smtClean="0"/>
              <a:pPr/>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E7B16F-4064-4EF6-8147-DEFACE5F8BC3}" type="slidenum">
              <a:rPr lang="en-US" smtClean="0"/>
              <a:pPr/>
              <a:t>‹#›</a:t>
            </a:fld>
            <a:endParaRPr lang="en-US"/>
          </a:p>
        </p:txBody>
      </p:sp>
    </p:spTree>
    <p:extLst>
      <p:ext uri="{BB962C8B-B14F-4D97-AF65-F5344CB8AC3E}">
        <p14:creationId xmlns="" xmlns:p14="http://schemas.microsoft.com/office/powerpoint/2010/main" val="3367828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BF2757-1196-49D1-944F-FEC6699FF1F9}" type="datetimeFigureOut">
              <a:rPr lang="en-US" smtClean="0"/>
              <a:pPr/>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E7B16F-4064-4EF6-8147-DEFACE5F8BC3}" type="slidenum">
              <a:rPr lang="en-US" smtClean="0"/>
              <a:pPr/>
              <a:t>‹#›</a:t>
            </a:fld>
            <a:endParaRPr lang="en-US"/>
          </a:p>
        </p:txBody>
      </p:sp>
    </p:spTree>
    <p:extLst>
      <p:ext uri="{BB962C8B-B14F-4D97-AF65-F5344CB8AC3E}">
        <p14:creationId xmlns="" xmlns:p14="http://schemas.microsoft.com/office/powerpoint/2010/main" val="1901895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BF2757-1196-49D1-944F-FEC6699FF1F9}" type="datetimeFigureOut">
              <a:rPr lang="en-US" smtClean="0"/>
              <a:pPr/>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E7B16F-4064-4EF6-8147-DEFACE5F8BC3}" type="slidenum">
              <a:rPr lang="en-US" smtClean="0"/>
              <a:pPr/>
              <a:t>‹#›</a:t>
            </a:fld>
            <a:endParaRPr lang="en-US"/>
          </a:p>
        </p:txBody>
      </p:sp>
    </p:spTree>
    <p:extLst>
      <p:ext uri="{BB962C8B-B14F-4D97-AF65-F5344CB8AC3E}">
        <p14:creationId xmlns="" xmlns:p14="http://schemas.microsoft.com/office/powerpoint/2010/main" val="2509602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BF2757-1196-49D1-944F-FEC6699FF1F9}" type="datetimeFigureOut">
              <a:rPr lang="en-US" smtClean="0"/>
              <a:pPr/>
              <a:t>4/24/2023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E7B16F-4064-4EF6-8147-DEFACE5F8BC3}" type="slidenum">
              <a:rPr lang="en-US" smtClean="0"/>
              <a:pPr/>
              <a:t>‹#›</a:t>
            </a:fld>
            <a:endParaRPr lang="en-US"/>
          </a:p>
        </p:txBody>
      </p:sp>
    </p:spTree>
    <p:extLst>
      <p:ext uri="{BB962C8B-B14F-4D97-AF65-F5344CB8AC3E}">
        <p14:creationId xmlns="" xmlns:p14="http://schemas.microsoft.com/office/powerpoint/2010/main" val="3257395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BF2757-1196-49D1-944F-FEC6699FF1F9}" type="datetimeFigureOut">
              <a:rPr lang="en-US" smtClean="0"/>
              <a:pPr/>
              <a:t>4/24/2023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E7B16F-4064-4EF6-8147-DEFACE5F8BC3}" type="slidenum">
              <a:rPr lang="en-US" smtClean="0"/>
              <a:pPr/>
              <a:t>‹#›</a:t>
            </a:fld>
            <a:endParaRPr lang="en-US"/>
          </a:p>
        </p:txBody>
      </p:sp>
    </p:spTree>
    <p:extLst>
      <p:ext uri="{BB962C8B-B14F-4D97-AF65-F5344CB8AC3E}">
        <p14:creationId xmlns="" xmlns:p14="http://schemas.microsoft.com/office/powerpoint/2010/main" val="3414933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BF2757-1196-49D1-944F-FEC6699FF1F9}" type="datetimeFigureOut">
              <a:rPr lang="en-US" smtClean="0"/>
              <a:pPr/>
              <a:t>4/24/2023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E7B16F-4064-4EF6-8147-DEFACE5F8BC3}" type="slidenum">
              <a:rPr lang="en-US" smtClean="0"/>
              <a:pPr/>
              <a:t>‹#›</a:t>
            </a:fld>
            <a:endParaRPr lang="en-US"/>
          </a:p>
        </p:txBody>
      </p:sp>
    </p:spTree>
    <p:extLst>
      <p:ext uri="{BB962C8B-B14F-4D97-AF65-F5344CB8AC3E}">
        <p14:creationId xmlns="" xmlns:p14="http://schemas.microsoft.com/office/powerpoint/2010/main" val="3786757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BF2757-1196-49D1-944F-FEC6699FF1F9}" type="datetimeFigureOut">
              <a:rPr lang="en-US" smtClean="0"/>
              <a:pPr/>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E7B16F-4064-4EF6-8147-DEFACE5F8BC3}" type="slidenum">
              <a:rPr lang="en-US" smtClean="0"/>
              <a:pPr/>
              <a:t>‹#›</a:t>
            </a:fld>
            <a:endParaRPr lang="en-US"/>
          </a:p>
        </p:txBody>
      </p:sp>
    </p:spTree>
    <p:extLst>
      <p:ext uri="{BB962C8B-B14F-4D97-AF65-F5344CB8AC3E}">
        <p14:creationId xmlns="" xmlns:p14="http://schemas.microsoft.com/office/powerpoint/2010/main" val="3952971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BF2757-1196-49D1-944F-FEC6699FF1F9}" type="datetimeFigureOut">
              <a:rPr lang="en-US" smtClean="0"/>
              <a:pPr/>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E7B16F-4064-4EF6-8147-DEFACE5F8BC3}" type="slidenum">
              <a:rPr lang="en-US" smtClean="0"/>
              <a:pPr/>
              <a:t>‹#›</a:t>
            </a:fld>
            <a:endParaRPr lang="en-US"/>
          </a:p>
        </p:txBody>
      </p:sp>
    </p:spTree>
    <p:extLst>
      <p:ext uri="{BB962C8B-B14F-4D97-AF65-F5344CB8AC3E}">
        <p14:creationId xmlns="" xmlns:p14="http://schemas.microsoft.com/office/powerpoint/2010/main" val="1855967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BF2757-1196-49D1-944F-FEC6699FF1F9}" type="datetimeFigureOut">
              <a:rPr lang="en-US" smtClean="0"/>
              <a:pPr/>
              <a:t>4/24/2023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E7B16F-4064-4EF6-8147-DEFACE5F8BC3}" type="slidenum">
              <a:rPr lang="en-US" smtClean="0"/>
              <a:pPr/>
              <a:t>‹#›</a:t>
            </a:fld>
            <a:endParaRPr lang="en-US"/>
          </a:p>
        </p:txBody>
      </p:sp>
    </p:spTree>
    <p:extLst>
      <p:ext uri="{BB962C8B-B14F-4D97-AF65-F5344CB8AC3E}">
        <p14:creationId xmlns="" xmlns:p14="http://schemas.microsoft.com/office/powerpoint/2010/main" val="38997033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1.png"/><Relationship Id="rId4" Type="http://schemas.openxmlformats.org/officeDocument/2006/relationships/image" Target="../media/image29.jpeg"/><Relationship Id="rId9"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1.png"/><Relationship Id="rId5" Type="http://schemas.openxmlformats.org/officeDocument/2006/relationships/image" Target="../media/image41.png"/><Relationship Id="rId4" Type="http://schemas.microsoft.com/office/2007/relationships/media" Target="../media/media1.mp4"/></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8.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6.png"/><Relationship Id="rId7" Type="http://schemas.openxmlformats.org/officeDocument/2006/relationships/image" Target="../media/image44.gif"/><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8.png"/><Relationship Id="rId10" Type="http://schemas.openxmlformats.org/officeDocument/2006/relationships/image" Target="../media/image47.png"/><Relationship Id="rId4" Type="http://schemas.openxmlformats.org/officeDocument/2006/relationships/image" Target="../media/image7.png"/><Relationship Id="rId9"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1.png"/><Relationship Id="rId3" Type="http://schemas.openxmlformats.org/officeDocument/2006/relationships/image" Target="../media/image49.jpe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jpeg"/></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6.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jpeg"/><Relationship Id="rId3" Type="http://schemas.openxmlformats.org/officeDocument/2006/relationships/image" Target="../media/image69.jpeg"/><Relationship Id="rId7" Type="http://schemas.openxmlformats.org/officeDocument/2006/relationships/image" Target="../media/image73.png"/><Relationship Id="rId12" Type="http://schemas.openxmlformats.org/officeDocument/2006/relationships/image" Target="../media/image78.jpeg"/><Relationship Id="rId17" Type="http://schemas.openxmlformats.org/officeDocument/2006/relationships/image" Target="../media/image1.png"/><Relationship Id="rId2" Type="http://schemas.openxmlformats.org/officeDocument/2006/relationships/image" Target="../media/image68.png"/><Relationship Id="rId16"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jpe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jpe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7.jpeg"/></Relationships>
</file>

<file path=ppt/slides/_rels/slide4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445" y="86265"/>
            <a:ext cx="5267053" cy="1129495"/>
          </a:xfrm>
          <a:prstGeom prst="rect">
            <a:avLst/>
          </a:prstGeom>
        </p:spPr>
      </p:pic>
      <p:sp>
        <p:nvSpPr>
          <p:cNvPr id="9" name="Subtitle 17"/>
          <p:cNvSpPr txBox="1">
            <a:spLocks/>
          </p:cNvSpPr>
          <p:nvPr/>
        </p:nvSpPr>
        <p:spPr>
          <a:xfrm>
            <a:off x="1522413" y="5522185"/>
            <a:ext cx="9144000" cy="79503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err="1" smtClean="0">
                <a:solidFill>
                  <a:srgbClr val="C00000"/>
                </a:solidFill>
                <a:latin typeface="Open Sans" panose="020B0606030504020204" pitchFamily="34" charset="0"/>
                <a:ea typeface="Open Sans" panose="020B0606030504020204" pitchFamily="34" charset="0"/>
                <a:cs typeface="Open Sans" panose="020B0606030504020204" pitchFamily="34" charset="0"/>
              </a:rPr>
              <a:t>Zrenjanin</a:t>
            </a:r>
            <a:endParaRPr lang="sr-Latn-RS" dirty="0" smtClean="0">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r>
              <a:rPr lang="en-US" dirty="0" smtClean="0">
                <a:solidFill>
                  <a:schemeClr val="bg1">
                    <a:lumMod val="50000"/>
                  </a:schemeClr>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25-27.</a:t>
            </a:r>
            <a:r>
              <a:rPr lang="sr-Latn-RS" smtClean="0">
                <a:solidFill>
                  <a:schemeClr val="bg1">
                    <a:lumMod val="50000"/>
                  </a:schemeClr>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Aprilie,  2023</a:t>
            </a:r>
            <a:endParaRPr lang="sr-Latn-RS" dirty="0" smtClean="0">
              <a:solidFill>
                <a:schemeClr val="bg1">
                  <a:lumMod val="50000"/>
                </a:schemeClr>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p:cNvSpPr>
            <a:spLocks noGrp="1"/>
          </p:cNvSpPr>
          <p:nvPr>
            <p:ph type="ctrTitle"/>
          </p:nvPr>
        </p:nvSpPr>
        <p:spPr>
          <a:xfrm>
            <a:off x="1164566" y="1215760"/>
            <a:ext cx="10532853" cy="1470025"/>
          </a:xfrm>
        </p:spPr>
        <p:txBody>
          <a:bodyPr>
            <a:noAutofit/>
          </a:bodyPr>
          <a:lstStyle/>
          <a:p>
            <a:r>
              <a:rPr lang="sr-Latn-RS" sz="2600" b="1" dirty="0">
                <a:solidFill>
                  <a:srgbClr val="0070C0"/>
                </a:solidFill>
                <a:latin typeface="+mn-lt"/>
              </a:rPr>
              <a:t>Interreg-IPA Program </a:t>
            </a:r>
            <a:r>
              <a:rPr lang="sr-Latn-RS" sz="2600" b="1" dirty="0" smtClean="0">
                <a:solidFill>
                  <a:srgbClr val="0070C0"/>
                </a:solidFill>
                <a:latin typeface="+mn-lt"/>
              </a:rPr>
              <a:t>de cooperare transfrontalieră România-Serbia</a:t>
            </a:r>
            <a:endParaRPr lang="sr-Latn-RS" sz="2600" b="1" dirty="0">
              <a:solidFill>
                <a:srgbClr val="0070C0"/>
              </a:solidFill>
              <a:latin typeface="+mn-lt"/>
            </a:endParaRPr>
          </a:p>
        </p:txBody>
      </p:sp>
      <p:sp>
        <p:nvSpPr>
          <p:cNvPr id="7" name="Subtitle 17"/>
          <p:cNvSpPr txBox="1">
            <a:spLocks/>
          </p:cNvSpPr>
          <p:nvPr/>
        </p:nvSpPr>
        <p:spPr>
          <a:xfrm>
            <a:off x="1164566" y="2944830"/>
            <a:ext cx="9144000" cy="1728192"/>
          </a:xfrm>
          <a:prstGeom prst="rect">
            <a:avLst/>
          </a:prstGeom>
          <a:solidFill>
            <a:srgbClr val="0070C0"/>
          </a:solidFill>
          <a:ln>
            <a:noFill/>
          </a:ln>
        </p:spPr>
        <p:txBody>
          <a:bodyPr vert="horz" lIns="91440" tIns="457200" rIns="91440" bIns="0" rtlCol="0" anchor="ctr">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800" b="0" i="0" dirty="0" smtClean="0">
                <a:solidFill>
                  <a:srgbClr val="222222"/>
                </a:solidFill>
                <a:effectLst/>
                <a:latin typeface="Times New Roman" panose="02020603050405020304" pitchFamily="18" charset="0"/>
              </a:rPr>
              <a:t/>
            </a:r>
            <a:br>
              <a:rPr lang="en-US" sz="1800" b="0" i="0" dirty="0" smtClean="0">
                <a:solidFill>
                  <a:srgbClr val="222222"/>
                </a:solidFill>
                <a:effectLst/>
                <a:latin typeface="Times New Roman" panose="02020603050405020304" pitchFamily="18" charset="0"/>
              </a:rPr>
            </a:br>
            <a:r>
              <a:rPr lang="ro-RO" sz="4000" b="1" i="0" dirty="0" smtClean="0">
                <a:solidFill>
                  <a:schemeClr val="bg1"/>
                </a:solidFill>
                <a:effectLst/>
                <a:latin typeface="Times New Roman" panose="02020603050405020304" pitchFamily="18" charset="0"/>
              </a:rPr>
              <a:t>Sistemul transfrontalier de protecţie</a:t>
            </a:r>
            <a:endParaRPr lang="sr-Latn-RS" sz="3400" b="1" dirty="0">
              <a:solidFill>
                <a:schemeClr val="bg1">
                  <a:lumMod val="85000"/>
                </a:schemeClr>
              </a:solidFill>
              <a:effectLst>
                <a:outerShdw blurRad="38100" dist="38100" dir="2700000" algn="tl">
                  <a:srgbClr val="000000">
                    <a:alpha val="43137"/>
                  </a:srgbClr>
                </a:outerShdw>
              </a:effectLst>
            </a:endParaRPr>
          </a:p>
          <a:p>
            <a:endParaRPr lang="sr-Latn-RS" sz="3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26247190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 xmlns:a16="http://schemas.microsoft.com/office/drawing/2014/main" id="{ABD8055C-D7C5-42A0-A96C-F43D92B1BB19}"/>
              </a:ext>
            </a:extLst>
          </p:cNvPr>
          <p:cNvSpPr txBox="1">
            <a:spLocks/>
          </p:cNvSpPr>
          <p:nvPr/>
        </p:nvSpPr>
        <p:spPr bwMode="auto">
          <a:xfrm>
            <a:off x="1338262" y="1611223"/>
            <a:ext cx="9133795" cy="40928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ro-RO" dirty="0"/>
              <a:t>Atunci când amploarea unui dezastru depășește capacitatea și capacitățile unei țări pentru un răspuns eficient și efectiv și eliminarea consecințelor,</a:t>
            </a:r>
          </a:p>
          <a:p>
            <a:pPr algn="l" eaLnBrk="1" hangingPunct="1"/>
            <a:r>
              <a:rPr lang="it-IT" altLang="en-US" dirty="0">
                <a:solidFill>
                  <a:srgbClr val="002060"/>
                </a:solidFill>
              </a:rPr>
              <a:t>atunci se poate solicita </a:t>
            </a:r>
            <a:r>
              <a:rPr lang="it-IT" altLang="en-US" u="sng" dirty="0">
                <a:solidFill>
                  <a:srgbClr val="002060"/>
                </a:solidFill>
              </a:rPr>
              <a:t>asistență internațională</a:t>
            </a:r>
            <a:r>
              <a:rPr lang="it-IT" altLang="en-US" dirty="0">
                <a:solidFill>
                  <a:srgbClr val="002060"/>
                </a:solidFill>
              </a:rPr>
              <a:t>:</a:t>
            </a:r>
            <a:endParaRPr lang="sr-Cyrl-RS" altLang="en-US" dirty="0">
              <a:solidFill>
                <a:srgbClr val="002060"/>
              </a:solidFill>
            </a:endParaRPr>
          </a:p>
          <a:p>
            <a:pPr algn="l" eaLnBrk="1" hangingPunct="1">
              <a:buFont typeface="Wingdings" panose="05000000000000000000" pitchFamily="2" charset="2"/>
              <a:buChar char="ü"/>
            </a:pPr>
            <a:r>
              <a:rPr lang="vi-VN" altLang="en-US" dirty="0" smtClean="0">
                <a:solidFill>
                  <a:srgbClr val="002060"/>
                </a:solidFill>
              </a:rPr>
              <a:t>Bilaterală</a:t>
            </a:r>
            <a:endParaRPr lang="vi-VN" altLang="en-US" dirty="0">
              <a:solidFill>
                <a:srgbClr val="002060"/>
              </a:solidFill>
            </a:endParaRPr>
          </a:p>
          <a:p>
            <a:pPr algn="l" eaLnBrk="1" hangingPunct="1">
              <a:buFont typeface="Wingdings" panose="05000000000000000000" pitchFamily="2" charset="2"/>
              <a:buChar char="ü"/>
            </a:pPr>
            <a:r>
              <a:rPr lang="vi-VN" altLang="en-US" dirty="0" smtClean="0">
                <a:solidFill>
                  <a:srgbClr val="002060"/>
                </a:solidFill>
              </a:rPr>
              <a:t>Multilateral</a:t>
            </a:r>
            <a:endParaRPr lang="vi-VN" altLang="en-US" dirty="0">
              <a:solidFill>
                <a:srgbClr val="002060"/>
              </a:solidFill>
            </a:endParaRPr>
          </a:p>
          <a:p>
            <a:pPr algn="l" eaLnBrk="1" hangingPunct="1">
              <a:buFont typeface="Wingdings" panose="05000000000000000000" pitchFamily="2" charset="2"/>
              <a:buChar char="ü"/>
            </a:pPr>
            <a:r>
              <a:rPr lang="vi-VN" altLang="en-US" dirty="0" smtClean="0">
                <a:solidFill>
                  <a:srgbClr val="002060"/>
                </a:solidFill>
              </a:rPr>
              <a:t>Prin </a:t>
            </a:r>
            <a:r>
              <a:rPr lang="vi-VN" altLang="en-US" dirty="0">
                <a:solidFill>
                  <a:srgbClr val="002060"/>
                </a:solidFill>
              </a:rPr>
              <a:t>mecanismele de coordonare existente</a:t>
            </a:r>
          </a:p>
        </p:txBody>
      </p:sp>
      <p:sp>
        <p:nvSpPr>
          <p:cNvPr id="9" name="Title 7">
            <a:extLst>
              <a:ext uri="{FF2B5EF4-FFF2-40B4-BE49-F238E27FC236}">
                <a16:creationId xmlns="" xmlns:a16="http://schemas.microsoft.com/office/drawing/2014/main" id="{2AEE3426-CCE0-4564-A03C-6294092DAA6E}"/>
              </a:ext>
            </a:extLst>
          </p:cNvPr>
          <p:cNvSpPr>
            <a:spLocks noGrp="1"/>
          </p:cNvSpPr>
          <p:nvPr>
            <p:ph type="title"/>
          </p:nvPr>
        </p:nvSpPr>
        <p:spPr>
          <a:xfrm>
            <a:off x="1819275" y="239713"/>
            <a:ext cx="9034463" cy="1497630"/>
          </a:xfrm>
        </p:spPr>
        <p:txBody>
          <a:bodyPr>
            <a:normAutofit/>
          </a:bodyPr>
          <a:lstStyle/>
          <a:p>
            <a:pPr algn="ctr"/>
            <a:r>
              <a:rPr lang="ro-RO" altLang="en-US" b="1" dirty="0">
                <a:solidFill>
                  <a:schemeClr val="accent5">
                    <a:lumMod val="50000"/>
                  </a:schemeClr>
                </a:solidFill>
                <a:latin typeface="+mn-lt"/>
              </a:rPr>
              <a:t>ÎNȚELEGEREA CONTEXTULUI PRIMIRII AJUTORULUI INTERNAȚIONAL</a:t>
            </a:r>
            <a:endParaRPr lang="en-GB" b="1" dirty="0">
              <a:solidFill>
                <a:schemeClr val="accent5">
                  <a:lumMod val="50000"/>
                </a:schemeClr>
              </a:solidFill>
              <a:latin typeface="+mn-lt"/>
            </a:endParaRPr>
          </a:p>
        </p:txBody>
      </p:sp>
      <p:pic>
        <p:nvPicPr>
          <p:cNvPr id="16" name="Picture 1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924947" y="5382884"/>
            <a:ext cx="5267053" cy="1129495"/>
          </a:xfrm>
          <a:prstGeom prst="rect">
            <a:avLst/>
          </a:prstGeom>
        </p:spPr>
      </p:pic>
    </p:spTree>
    <p:extLst>
      <p:ext uri="{BB962C8B-B14F-4D97-AF65-F5344CB8AC3E}">
        <p14:creationId xmlns="" xmlns:p14="http://schemas.microsoft.com/office/powerpoint/2010/main" val="19611349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 xmlns:a16="http://schemas.microsoft.com/office/drawing/2014/main" id="{ABD8055C-D7C5-42A0-A96C-F43D92B1BB19}"/>
              </a:ext>
            </a:extLst>
          </p:cNvPr>
          <p:cNvSpPr txBox="1">
            <a:spLocks/>
          </p:cNvSpPr>
          <p:nvPr/>
        </p:nvSpPr>
        <p:spPr bwMode="auto">
          <a:xfrm>
            <a:off x="1116419" y="1742308"/>
            <a:ext cx="10919062" cy="4683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just" eaLnBrk="1" fontAlgn="auto" hangingPunct="1">
              <a:lnSpc>
                <a:spcPct val="100000"/>
              </a:lnSpc>
              <a:spcBef>
                <a:spcPct val="20000"/>
              </a:spcBef>
              <a:spcAft>
                <a:spcPts val="0"/>
              </a:spcAft>
              <a:defRPr/>
            </a:pPr>
            <a:r>
              <a:rPr lang="vi-VN"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Definirea formelor formale de acceptare și acordare da ajutor</a:t>
            </a:r>
          </a:p>
          <a:p>
            <a:pPr lvl="0" algn="just" eaLnBrk="1" fontAlgn="auto" hangingPunct="1">
              <a:lnSpc>
                <a:spcPct val="100000"/>
              </a:lnSpc>
              <a:spcBef>
                <a:spcPct val="20000"/>
              </a:spcBef>
              <a:spcAft>
                <a:spcPts val="0"/>
              </a:spcAft>
              <a:defRPr/>
            </a:pPr>
            <a:r>
              <a:rPr lang="vi-VN" sz="20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1.</a:t>
            </a:r>
            <a:r>
              <a:rPr lang="ro-RO" sz="20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0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Conținutul datelor necesare</a:t>
            </a:r>
          </a:p>
          <a:p>
            <a:pPr lvl="0" algn="just" eaLnBrk="1" fontAlgn="auto" hangingPunct="1">
              <a:lnSpc>
                <a:spcPct val="100000"/>
              </a:lnSpc>
              <a:spcBef>
                <a:spcPct val="20000"/>
              </a:spcBef>
              <a:spcAft>
                <a:spcPts val="0"/>
              </a:spcAft>
              <a:defRPr/>
            </a:pPr>
            <a:r>
              <a:rPr lang="vi-VN" sz="20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2.</a:t>
            </a:r>
            <a:r>
              <a:rPr lang="ro-RO" sz="20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0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Puncte de contact</a:t>
            </a:r>
          </a:p>
          <a:p>
            <a:pPr lvl="0" algn="just" eaLnBrk="1" fontAlgn="auto" hangingPunct="1">
              <a:lnSpc>
                <a:spcPct val="100000"/>
              </a:lnSpc>
              <a:spcBef>
                <a:spcPct val="20000"/>
              </a:spcBef>
              <a:spcAft>
                <a:spcPts val="0"/>
              </a:spcAft>
              <a:defRPr/>
            </a:pPr>
            <a:r>
              <a:rPr lang="vi-VN" sz="20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3.</a:t>
            </a:r>
            <a:r>
              <a:rPr lang="ro-RO" sz="20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0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Formă</a:t>
            </a:r>
          </a:p>
          <a:p>
            <a:pPr lvl="0" algn="just" eaLnBrk="1" fontAlgn="auto" hangingPunct="1">
              <a:lnSpc>
                <a:spcPct val="100000"/>
              </a:lnSpc>
              <a:spcBef>
                <a:spcPct val="20000"/>
              </a:spcBef>
              <a:spcAft>
                <a:spcPts val="0"/>
              </a:spcAft>
              <a:defRPr/>
            </a:pPr>
            <a:r>
              <a:rPr lang="vi-VN" sz="2000" b="1"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Definirea </a:t>
            </a:r>
            <a:r>
              <a:rPr lang="vi-VN"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sprijinului țării gazdă</a:t>
            </a:r>
          </a:p>
          <a:p>
            <a:pPr lvl="0" algn="just" eaLnBrk="1" fontAlgn="auto" hangingPunct="1">
              <a:lnSpc>
                <a:spcPct val="100000"/>
              </a:lnSpc>
              <a:spcBef>
                <a:spcPct val="20000"/>
              </a:spcBef>
              <a:spcAft>
                <a:spcPts val="0"/>
              </a:spcAft>
              <a:defRPr/>
            </a:pPr>
            <a:r>
              <a:rPr lang="vi-VN" sz="20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1.</a:t>
            </a:r>
            <a:r>
              <a:rPr lang="ro-RO" sz="20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0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Nevoi </a:t>
            </a:r>
            <a:r>
              <a:rPr lang="vi-VN"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de bază pentru munca eficientă și efectivă a ajutorului internațional</a:t>
            </a:r>
          </a:p>
          <a:p>
            <a:pPr lvl="0" algn="just" eaLnBrk="1" fontAlgn="auto" hangingPunct="1">
              <a:lnSpc>
                <a:spcPct val="100000"/>
              </a:lnSpc>
              <a:spcBef>
                <a:spcPct val="20000"/>
              </a:spcBef>
              <a:spcAft>
                <a:spcPts val="0"/>
              </a:spcAft>
              <a:defRPr/>
            </a:pPr>
            <a:r>
              <a:rPr lang="vi-VN" sz="20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2.Povara </a:t>
            </a:r>
            <a:r>
              <a:rPr lang="vi-VN"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minimă pentru țara afectată de dezastru</a:t>
            </a:r>
          </a:p>
          <a:p>
            <a:pPr lvl="0" algn="just" eaLnBrk="1" fontAlgn="auto" hangingPunct="1">
              <a:lnSpc>
                <a:spcPct val="100000"/>
              </a:lnSpc>
              <a:spcBef>
                <a:spcPct val="20000"/>
              </a:spcBef>
              <a:spcAft>
                <a:spcPts val="0"/>
              </a:spcAft>
              <a:defRPr/>
            </a:pPr>
            <a:r>
              <a:rPr lang="vi-VN"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Definirea poziției echipelor internaționale într-un răspuns național cuprinzător</a:t>
            </a:r>
          </a:p>
          <a:p>
            <a:pPr lvl="0" algn="just" eaLnBrk="1" fontAlgn="auto" hangingPunct="1">
              <a:lnSpc>
                <a:spcPct val="100000"/>
              </a:lnSpc>
              <a:spcBef>
                <a:spcPct val="20000"/>
              </a:spcBef>
              <a:spcAft>
                <a:spcPts val="0"/>
              </a:spcAft>
              <a:defRPr/>
            </a:pPr>
            <a:r>
              <a:rPr lang="vi-VN" sz="2000" dirty="0" smtClean="0">
                <a:solidFill>
                  <a:srgbClr val="002060"/>
                </a:solidFill>
                <a:latin typeface="Arial" panose="020B0604020202020204" pitchFamily="34" charset="0"/>
                <a:ea typeface="Times New Roman" panose="02020603050405020304" pitchFamily="18" charset="0"/>
                <a:cs typeface="Arial" panose="020B0604020202020204" pitchFamily="34" charset="0"/>
              </a:rPr>
              <a:t>1.Cooperarea </a:t>
            </a:r>
            <a:r>
              <a:rPr lang="vi-VN"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cu forțele naționale și interoperabilitate</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2060"/>
              </a:solidFill>
              <a:effectLst/>
              <a:uLnTx/>
              <a:uFillTx/>
              <a:latin typeface="Calibri"/>
              <a:ea typeface="+mn-ea"/>
              <a:cs typeface="+mn-cs"/>
            </a:endParaRPr>
          </a:p>
        </p:txBody>
      </p:sp>
      <p:sp>
        <p:nvSpPr>
          <p:cNvPr id="9" name="Title 7">
            <a:extLst>
              <a:ext uri="{FF2B5EF4-FFF2-40B4-BE49-F238E27FC236}">
                <a16:creationId xmlns="" xmlns:a16="http://schemas.microsoft.com/office/drawing/2014/main" id="{2AEE3426-CCE0-4564-A03C-6294092DAA6E}"/>
              </a:ext>
            </a:extLst>
          </p:cNvPr>
          <p:cNvSpPr>
            <a:spLocks noGrp="1"/>
          </p:cNvSpPr>
          <p:nvPr>
            <p:ph type="title"/>
          </p:nvPr>
        </p:nvSpPr>
        <p:spPr>
          <a:xfrm>
            <a:off x="1819275" y="239713"/>
            <a:ext cx="9034463" cy="1497630"/>
          </a:xfrm>
        </p:spPr>
        <p:txBody>
          <a:bodyPr>
            <a:normAutofit/>
          </a:bodyPr>
          <a:lstStyle/>
          <a:p>
            <a:pPr algn="ctr"/>
            <a:r>
              <a:rPr lang="ro-RO" altLang="en-US" b="1" dirty="0">
                <a:solidFill>
                  <a:schemeClr val="accent5">
                    <a:lumMod val="50000"/>
                  </a:schemeClr>
                </a:solidFill>
                <a:latin typeface="+mn-lt"/>
              </a:rPr>
              <a:t>ÎNȚELEGEREA CONTEXTULUI PRIMIRII AJUTORULUI INTERNAȚIONAL</a:t>
            </a:r>
            <a:endParaRPr lang="en-GB" b="1" dirty="0">
              <a:solidFill>
                <a:schemeClr val="accent5">
                  <a:lumMod val="50000"/>
                </a:schemeClr>
              </a:solidFill>
              <a:latin typeface="+mn-lt"/>
            </a:endParaRPr>
          </a:p>
        </p:txBody>
      </p:sp>
      <p:pic>
        <p:nvPicPr>
          <p:cNvPr id="16" name="Picture 1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924947" y="5382884"/>
            <a:ext cx="5267053" cy="1129495"/>
          </a:xfrm>
          <a:prstGeom prst="rect">
            <a:avLst/>
          </a:prstGeom>
        </p:spPr>
      </p:pic>
    </p:spTree>
    <p:extLst>
      <p:ext uri="{BB962C8B-B14F-4D97-AF65-F5344CB8AC3E}">
        <p14:creationId xmlns="" xmlns:p14="http://schemas.microsoft.com/office/powerpoint/2010/main" val="29545710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a:extLst>
              <a:ext uri="{FF2B5EF4-FFF2-40B4-BE49-F238E27FC236}">
                <a16:creationId xmlns="" xmlns:a16="http://schemas.microsoft.com/office/drawing/2014/main" id="{2AEE3426-CCE0-4564-A03C-6294092DAA6E}"/>
              </a:ext>
            </a:extLst>
          </p:cNvPr>
          <p:cNvSpPr>
            <a:spLocks noGrp="1"/>
          </p:cNvSpPr>
          <p:nvPr>
            <p:ph type="title"/>
          </p:nvPr>
        </p:nvSpPr>
        <p:spPr>
          <a:xfrm>
            <a:off x="1819275" y="239713"/>
            <a:ext cx="9034463" cy="1497630"/>
          </a:xfrm>
        </p:spPr>
        <p:txBody>
          <a:bodyPr>
            <a:normAutofit/>
          </a:bodyPr>
          <a:lstStyle/>
          <a:p>
            <a:pPr algn="ctr"/>
            <a:r>
              <a:rPr lang="ro-RO" altLang="en-US" b="1" dirty="0">
                <a:solidFill>
                  <a:schemeClr val="accent5">
                    <a:lumMod val="50000"/>
                  </a:schemeClr>
                </a:solidFill>
                <a:latin typeface="+mn-lt"/>
              </a:rPr>
              <a:t>ÎNȚELEGEREA CONTEXTULUI PRIMIRII AJUTORULUI INTERNAȚIONAL</a:t>
            </a:r>
            <a:endParaRPr lang="en-GB" b="1" dirty="0">
              <a:solidFill>
                <a:schemeClr val="accent5">
                  <a:lumMod val="50000"/>
                </a:schemeClr>
              </a:solidFill>
              <a:latin typeface="+mn-lt"/>
            </a:endParaRPr>
          </a:p>
        </p:txBody>
      </p:sp>
      <p:sp>
        <p:nvSpPr>
          <p:cNvPr id="16" name="TextBox 15">
            <a:extLst>
              <a:ext uri="{FF2B5EF4-FFF2-40B4-BE49-F238E27FC236}">
                <a16:creationId xmlns="" xmlns:a16="http://schemas.microsoft.com/office/drawing/2014/main" id="{4555D165-A3B4-49BE-B19C-B714F099BD5F}"/>
              </a:ext>
            </a:extLst>
          </p:cNvPr>
          <p:cNvSpPr txBox="1"/>
          <p:nvPr/>
        </p:nvSpPr>
        <p:spPr>
          <a:xfrm>
            <a:off x="1567206" y="1737344"/>
            <a:ext cx="5353547" cy="4893647"/>
          </a:xfrm>
          <a:prstGeom prst="rect">
            <a:avLst/>
          </a:prstGeom>
          <a:noFill/>
        </p:spPr>
        <p:txBody>
          <a:bodyPr wrap="square">
            <a:spAutoFit/>
          </a:bodyPr>
          <a:lstStyle/>
          <a:p>
            <a:r>
              <a:rPr lang="vi-VN" sz="2400" dirty="0">
                <a:solidFill>
                  <a:srgbClr val="002060"/>
                </a:solidFill>
              </a:rPr>
              <a:t>Echipele internaționale se includ:</a:t>
            </a:r>
          </a:p>
          <a:p>
            <a:r>
              <a:rPr lang="vi-VN" sz="2400" dirty="0" smtClean="0">
                <a:solidFill>
                  <a:srgbClr val="002060"/>
                </a:solidFill>
              </a:rPr>
              <a:t>•</a:t>
            </a:r>
            <a:r>
              <a:rPr lang="ro-RO" sz="2400" dirty="0" smtClean="0">
                <a:solidFill>
                  <a:srgbClr val="002060"/>
                </a:solidFill>
              </a:rPr>
              <a:t> </a:t>
            </a:r>
            <a:r>
              <a:rPr lang="vi-VN" sz="2400" dirty="0" smtClean="0">
                <a:solidFill>
                  <a:srgbClr val="002060"/>
                </a:solidFill>
              </a:rPr>
              <a:t>în </a:t>
            </a:r>
            <a:r>
              <a:rPr lang="vi-VN" sz="2400" dirty="0">
                <a:solidFill>
                  <a:srgbClr val="002060"/>
                </a:solidFill>
              </a:rPr>
              <a:t>răspunsul național în întergime</a:t>
            </a:r>
          </a:p>
          <a:p>
            <a:r>
              <a:rPr lang="vi-VN" sz="2400" dirty="0" smtClean="0">
                <a:solidFill>
                  <a:srgbClr val="002060"/>
                </a:solidFill>
              </a:rPr>
              <a:t>•</a:t>
            </a:r>
            <a:r>
              <a:rPr lang="ro-RO" sz="2400" dirty="0" smtClean="0">
                <a:solidFill>
                  <a:srgbClr val="002060"/>
                </a:solidFill>
              </a:rPr>
              <a:t> </a:t>
            </a:r>
            <a:r>
              <a:rPr lang="vi-VN" sz="2400" dirty="0" smtClean="0">
                <a:solidFill>
                  <a:srgbClr val="002060"/>
                </a:solidFill>
              </a:rPr>
              <a:t>în </a:t>
            </a:r>
            <a:r>
              <a:rPr lang="vi-VN" sz="2400" dirty="0">
                <a:solidFill>
                  <a:srgbClr val="002060"/>
                </a:solidFill>
              </a:rPr>
              <a:t>sistemul național/local de coordonare și management al entităților și forțelor de protecție și salvare</a:t>
            </a:r>
          </a:p>
          <a:p>
            <a:r>
              <a:rPr lang="vi-VN" sz="2400" dirty="0" smtClean="0">
                <a:solidFill>
                  <a:srgbClr val="002060"/>
                </a:solidFill>
              </a:rPr>
              <a:t>•</a:t>
            </a:r>
            <a:r>
              <a:rPr lang="ro-RO" sz="2400" dirty="0" smtClean="0">
                <a:solidFill>
                  <a:srgbClr val="002060"/>
                </a:solidFill>
              </a:rPr>
              <a:t> </a:t>
            </a:r>
            <a:r>
              <a:rPr lang="vi-VN" sz="2400" dirty="0" smtClean="0">
                <a:solidFill>
                  <a:srgbClr val="002060"/>
                </a:solidFill>
              </a:rPr>
              <a:t>Sunt </a:t>
            </a:r>
            <a:r>
              <a:rPr lang="vi-VN" sz="2400" dirty="0">
                <a:solidFill>
                  <a:srgbClr val="002060"/>
                </a:solidFill>
              </a:rPr>
              <a:t>responsabili față de țara care i-a trimis</a:t>
            </a:r>
          </a:p>
          <a:p>
            <a:r>
              <a:rPr lang="vi-VN" sz="2400" dirty="0" smtClean="0">
                <a:solidFill>
                  <a:srgbClr val="002060"/>
                </a:solidFill>
              </a:rPr>
              <a:t>•</a:t>
            </a:r>
            <a:r>
              <a:rPr lang="ro-RO" sz="2400" dirty="0" smtClean="0">
                <a:solidFill>
                  <a:srgbClr val="002060"/>
                </a:solidFill>
              </a:rPr>
              <a:t> </a:t>
            </a:r>
            <a:r>
              <a:rPr lang="vi-VN" sz="2400" dirty="0" smtClean="0">
                <a:solidFill>
                  <a:srgbClr val="002060"/>
                </a:solidFill>
              </a:rPr>
              <a:t>În </a:t>
            </a:r>
            <a:r>
              <a:rPr lang="vi-VN" sz="2400" dirty="0">
                <a:solidFill>
                  <a:srgbClr val="002060"/>
                </a:solidFill>
              </a:rPr>
              <a:t>misiunile internaționale, aceștia acționează în conformitate cu legile țării gazdă</a:t>
            </a:r>
          </a:p>
          <a:p>
            <a:r>
              <a:rPr lang="vi-VN" sz="2400" dirty="0" smtClean="0">
                <a:solidFill>
                  <a:srgbClr val="002060"/>
                </a:solidFill>
              </a:rPr>
              <a:t>•</a:t>
            </a:r>
            <a:r>
              <a:rPr lang="ro-RO" sz="2400" dirty="0" smtClean="0">
                <a:solidFill>
                  <a:srgbClr val="002060"/>
                </a:solidFill>
              </a:rPr>
              <a:t> </a:t>
            </a:r>
            <a:r>
              <a:rPr lang="vi-VN" sz="2400" dirty="0" smtClean="0">
                <a:solidFill>
                  <a:srgbClr val="002060"/>
                </a:solidFill>
              </a:rPr>
              <a:t>Sprijinul </a:t>
            </a:r>
            <a:r>
              <a:rPr lang="vi-VN" sz="2400" dirty="0">
                <a:solidFill>
                  <a:srgbClr val="002060"/>
                </a:solidFill>
              </a:rPr>
              <a:t>țării gazdă pentru o muncă eficientă și efectivă</a:t>
            </a:r>
          </a:p>
        </p:txBody>
      </p:sp>
      <p:pic>
        <p:nvPicPr>
          <p:cNvPr id="17" name="Picture 3">
            <a:extLst>
              <a:ext uri="{FF2B5EF4-FFF2-40B4-BE49-F238E27FC236}">
                <a16:creationId xmlns="" xmlns:a16="http://schemas.microsoft.com/office/drawing/2014/main" id="{CF2BEF7B-88CD-408F-AA70-BC22BA4FFD5F}"/>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289733" y="2653553"/>
            <a:ext cx="3803638" cy="2434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924947" y="5382884"/>
            <a:ext cx="5267053" cy="1129495"/>
          </a:xfrm>
          <a:prstGeom prst="rect">
            <a:avLst/>
          </a:prstGeom>
        </p:spPr>
      </p:pic>
    </p:spTree>
    <p:extLst>
      <p:ext uri="{BB962C8B-B14F-4D97-AF65-F5344CB8AC3E}">
        <p14:creationId xmlns="" xmlns:p14="http://schemas.microsoft.com/office/powerpoint/2010/main" val="19343187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 xmlns:a16="http://schemas.microsoft.com/office/drawing/2014/main" id="{ABD8055C-D7C5-42A0-A96C-F43D92B1BB19}"/>
              </a:ext>
            </a:extLst>
          </p:cNvPr>
          <p:cNvSpPr txBox="1">
            <a:spLocks/>
          </p:cNvSpPr>
          <p:nvPr/>
        </p:nvSpPr>
        <p:spPr bwMode="auto">
          <a:xfrm>
            <a:off x="588579" y="1742308"/>
            <a:ext cx="10732564" cy="4683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eaLnBrk="1" fontAlgn="auto" hangingPunct="1">
              <a:spcAft>
                <a:spcPts val="0"/>
              </a:spcAft>
              <a:buFont typeface="Arial" charset="0"/>
              <a:buNone/>
              <a:defRPr/>
            </a:pPr>
            <a:endParaRPr lang="ru-RU" sz="1000" b="1" dirty="0">
              <a:solidFill>
                <a:srgbClr val="002060"/>
              </a:solidFill>
              <a:cs typeface="Arial" charset="0"/>
            </a:endParaRPr>
          </a:p>
          <a:p>
            <a:pPr algn="l" eaLnBrk="1" fontAlgn="auto" hangingPunct="1">
              <a:spcAft>
                <a:spcPts val="0"/>
              </a:spcAft>
              <a:buFont typeface="Wingdings" panose="05000000000000000000" pitchFamily="2" charset="2"/>
              <a:buChar char="ü"/>
              <a:defRPr/>
            </a:pPr>
            <a:r>
              <a:rPr lang="ro-RO" sz="2800" dirty="0" smtClean="0">
                <a:solidFill>
                  <a:srgbClr val="002060"/>
                </a:solidFill>
                <a:cs typeface="Arial" charset="0"/>
              </a:rPr>
              <a:t> </a:t>
            </a:r>
            <a:r>
              <a:rPr lang="vi-VN" sz="2800" dirty="0" smtClean="0">
                <a:solidFill>
                  <a:srgbClr val="002060"/>
                </a:solidFill>
                <a:cs typeface="Arial" charset="0"/>
              </a:rPr>
              <a:t>Acordarea </a:t>
            </a:r>
            <a:r>
              <a:rPr lang="vi-VN" sz="2800" dirty="0">
                <a:solidFill>
                  <a:srgbClr val="002060"/>
                </a:solidFill>
                <a:cs typeface="Arial" charset="0"/>
              </a:rPr>
              <a:t>de sprijin în ceea ce privește: cazare, hrană, nevoi logistice, securitate, suport medical, comunicare...</a:t>
            </a:r>
          </a:p>
          <a:p>
            <a:pPr algn="l" eaLnBrk="1" fontAlgn="auto" hangingPunct="1">
              <a:spcAft>
                <a:spcPts val="0"/>
              </a:spcAft>
              <a:buFont typeface="Wingdings" panose="05000000000000000000" pitchFamily="2" charset="2"/>
              <a:buChar char="ü"/>
              <a:defRPr/>
            </a:pPr>
            <a:r>
              <a:rPr lang="ro-RO" sz="2800" dirty="0" smtClean="0">
                <a:solidFill>
                  <a:srgbClr val="002060"/>
                </a:solidFill>
                <a:cs typeface="Arial" charset="0"/>
              </a:rPr>
              <a:t> </a:t>
            </a:r>
            <a:r>
              <a:rPr lang="vi-VN" sz="2800" dirty="0" smtClean="0">
                <a:solidFill>
                  <a:srgbClr val="002060"/>
                </a:solidFill>
                <a:cs typeface="Arial" charset="0"/>
              </a:rPr>
              <a:t>Cooperarea </a:t>
            </a:r>
            <a:r>
              <a:rPr lang="vi-VN" sz="2800" dirty="0">
                <a:solidFill>
                  <a:srgbClr val="002060"/>
                </a:solidFill>
                <a:cs typeface="Arial" charset="0"/>
              </a:rPr>
              <a:t>cu sediul pentru situații de urgență;</a:t>
            </a:r>
          </a:p>
          <a:p>
            <a:pPr algn="l" eaLnBrk="1" fontAlgn="auto" hangingPunct="1">
              <a:spcAft>
                <a:spcPts val="0"/>
              </a:spcAft>
              <a:buFont typeface="Wingdings" panose="05000000000000000000" pitchFamily="2" charset="2"/>
              <a:buChar char="ü"/>
              <a:defRPr/>
            </a:pPr>
            <a:r>
              <a:rPr lang="ro-RO" sz="2800" dirty="0" smtClean="0">
                <a:solidFill>
                  <a:srgbClr val="002060"/>
                </a:solidFill>
                <a:cs typeface="Arial" charset="0"/>
              </a:rPr>
              <a:t> </a:t>
            </a:r>
            <a:r>
              <a:rPr lang="vi-VN" sz="2800" dirty="0" smtClean="0">
                <a:solidFill>
                  <a:srgbClr val="002060"/>
                </a:solidFill>
                <a:cs typeface="Arial" charset="0"/>
              </a:rPr>
              <a:t>Echipa </a:t>
            </a:r>
            <a:r>
              <a:rPr lang="vi-VN" sz="2800" dirty="0">
                <a:solidFill>
                  <a:srgbClr val="002060"/>
                </a:solidFill>
                <a:cs typeface="Arial" charset="0"/>
              </a:rPr>
              <a:t>internaţională desfășoară activități pe baza deciziilor si nevoilor definite ale autorităților competente din țara în care a sosit. Rolul ofițerului de legătură – întâlniri operaționale</a:t>
            </a:r>
          </a:p>
          <a:p>
            <a:pPr algn="l" eaLnBrk="1" fontAlgn="auto" hangingPunct="1">
              <a:spcAft>
                <a:spcPts val="0"/>
              </a:spcAft>
              <a:buFont typeface="Wingdings" panose="05000000000000000000" pitchFamily="2" charset="2"/>
              <a:buChar char="ü"/>
              <a:defRPr/>
            </a:pPr>
            <a:r>
              <a:rPr lang="ro-RO" sz="2800" dirty="0" smtClean="0">
                <a:solidFill>
                  <a:srgbClr val="002060"/>
                </a:solidFill>
                <a:cs typeface="Arial" charset="0"/>
              </a:rPr>
              <a:t> </a:t>
            </a:r>
            <a:r>
              <a:rPr lang="vi-VN" sz="2800" dirty="0" smtClean="0">
                <a:solidFill>
                  <a:srgbClr val="002060"/>
                </a:solidFill>
                <a:cs typeface="Arial" charset="0"/>
              </a:rPr>
              <a:t>Importanța </a:t>
            </a:r>
            <a:r>
              <a:rPr lang="vi-VN" sz="2800" dirty="0">
                <a:solidFill>
                  <a:srgbClr val="002060"/>
                </a:solidFill>
                <a:cs typeface="Arial" charset="0"/>
              </a:rPr>
              <a:t>de a avea documente actualizate zilnic</a:t>
            </a:r>
          </a:p>
          <a:p>
            <a:pPr algn="l" eaLnBrk="1" fontAlgn="auto" hangingPunct="1">
              <a:spcAft>
                <a:spcPts val="0"/>
              </a:spcAft>
              <a:buFont typeface="Wingdings" panose="05000000000000000000" pitchFamily="2" charset="2"/>
              <a:buChar char="ü"/>
              <a:defRPr/>
            </a:pPr>
            <a:r>
              <a:rPr lang="ro-RO" sz="2800" dirty="0" smtClean="0">
                <a:solidFill>
                  <a:srgbClr val="002060"/>
                </a:solidFill>
                <a:cs typeface="Arial" charset="0"/>
              </a:rPr>
              <a:t> </a:t>
            </a:r>
            <a:r>
              <a:rPr lang="vi-VN" sz="2800" dirty="0" smtClean="0">
                <a:solidFill>
                  <a:srgbClr val="002060"/>
                </a:solidFill>
                <a:cs typeface="Arial" charset="0"/>
              </a:rPr>
              <a:t>Stabilirea </a:t>
            </a:r>
            <a:r>
              <a:rPr lang="vi-VN" sz="2800" dirty="0">
                <a:solidFill>
                  <a:srgbClr val="002060"/>
                </a:solidFill>
                <a:cs typeface="Arial" charset="0"/>
              </a:rPr>
              <a:t>contactului și</a:t>
            </a:r>
          </a:p>
          <a:p>
            <a:pPr algn="l" eaLnBrk="1" fontAlgn="auto" hangingPunct="1">
              <a:spcAft>
                <a:spcPts val="0"/>
              </a:spcAft>
              <a:defRPr/>
            </a:pPr>
            <a:r>
              <a:rPr lang="vi-VN" sz="2800" dirty="0" smtClean="0">
                <a:solidFill>
                  <a:srgbClr val="002060"/>
                </a:solidFill>
                <a:cs typeface="Arial" charset="0"/>
              </a:rPr>
              <a:t>pentru </a:t>
            </a:r>
            <a:r>
              <a:rPr lang="vi-VN" sz="2800" dirty="0">
                <a:solidFill>
                  <a:srgbClr val="002060"/>
                </a:solidFill>
                <a:cs typeface="Arial" charset="0"/>
              </a:rPr>
              <a:t>cooperarea viitoare, în sens preventiv</a:t>
            </a:r>
          </a:p>
          <a:p>
            <a:pPr algn="l" eaLnBrk="1" fontAlgn="auto" hangingPunct="1">
              <a:spcAft>
                <a:spcPts val="0"/>
              </a:spcAft>
              <a:buFont typeface="Wingdings" panose="05000000000000000000" pitchFamily="2" charset="2"/>
              <a:buChar char="ü"/>
              <a:defRPr/>
            </a:pPr>
            <a:endParaRPr lang="ru-RU" sz="2800" dirty="0" smtClean="0">
              <a:solidFill>
                <a:srgbClr val="002060"/>
              </a:solidFill>
              <a:cs typeface="Arial"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2060"/>
              </a:solidFill>
              <a:effectLst/>
              <a:uLnTx/>
              <a:uFillTx/>
              <a:latin typeface="Calibri"/>
              <a:ea typeface="+mn-ea"/>
              <a:cs typeface="+mn-cs"/>
            </a:endParaRPr>
          </a:p>
        </p:txBody>
      </p:sp>
      <p:sp>
        <p:nvSpPr>
          <p:cNvPr id="9" name="Title 7">
            <a:extLst>
              <a:ext uri="{FF2B5EF4-FFF2-40B4-BE49-F238E27FC236}">
                <a16:creationId xmlns="" xmlns:a16="http://schemas.microsoft.com/office/drawing/2014/main" id="{2AEE3426-CCE0-4564-A03C-6294092DAA6E}"/>
              </a:ext>
            </a:extLst>
          </p:cNvPr>
          <p:cNvSpPr>
            <a:spLocks noGrp="1"/>
          </p:cNvSpPr>
          <p:nvPr>
            <p:ph type="title"/>
          </p:nvPr>
        </p:nvSpPr>
        <p:spPr>
          <a:xfrm>
            <a:off x="1819275" y="239713"/>
            <a:ext cx="9034463" cy="1497630"/>
          </a:xfrm>
        </p:spPr>
        <p:txBody>
          <a:bodyPr>
            <a:normAutofit/>
          </a:bodyPr>
          <a:lstStyle/>
          <a:p>
            <a:pPr algn="ctr"/>
            <a:r>
              <a:rPr lang="it-IT" b="1" dirty="0">
                <a:solidFill>
                  <a:srgbClr val="002060"/>
                </a:solidFill>
                <a:latin typeface="Calibri"/>
                <a:ea typeface="+mn-ea"/>
                <a:cs typeface="Arial" charset="0"/>
              </a:rPr>
              <a:t>CARACTERISTICI LUCRĂRII CU ECHIPE INTERNAȚIONALE</a:t>
            </a:r>
            <a:endParaRPr lang="en-GB" b="1" dirty="0">
              <a:solidFill>
                <a:srgbClr val="002060"/>
              </a:solidFill>
            </a:endParaRPr>
          </a:p>
        </p:txBody>
      </p:sp>
      <p:pic>
        <p:nvPicPr>
          <p:cNvPr id="16" name="Picture 1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699248" y="5419461"/>
            <a:ext cx="4408560" cy="1028324"/>
          </a:xfrm>
          <a:prstGeom prst="rect">
            <a:avLst/>
          </a:prstGeom>
        </p:spPr>
      </p:pic>
    </p:spTree>
    <p:extLst>
      <p:ext uri="{BB962C8B-B14F-4D97-AF65-F5344CB8AC3E}">
        <p14:creationId xmlns="" xmlns:p14="http://schemas.microsoft.com/office/powerpoint/2010/main" val="15104469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 xmlns:a16="http://schemas.microsoft.com/office/drawing/2014/main" id="{ABD8055C-D7C5-42A0-A96C-F43D92B1BB19}"/>
              </a:ext>
            </a:extLst>
          </p:cNvPr>
          <p:cNvSpPr txBox="1">
            <a:spLocks/>
          </p:cNvSpPr>
          <p:nvPr/>
        </p:nvSpPr>
        <p:spPr bwMode="auto">
          <a:xfrm>
            <a:off x="979715" y="1284514"/>
            <a:ext cx="964508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eaLnBrk="1" fontAlgn="auto" hangingPunct="1">
              <a:spcAft>
                <a:spcPts val="0"/>
              </a:spcAft>
              <a:buFont typeface="Wingdings" panose="05000000000000000000" pitchFamily="2" charset="2"/>
              <a:buChar char="ü"/>
              <a:defRPr/>
            </a:pPr>
            <a:r>
              <a:rPr lang="ro-RO" dirty="0" smtClean="0">
                <a:solidFill>
                  <a:srgbClr val="4472C4">
                    <a:lumMod val="50000"/>
                  </a:srgbClr>
                </a:solidFill>
              </a:rPr>
              <a:t> </a:t>
            </a:r>
            <a:r>
              <a:rPr lang="vi-VN" dirty="0" smtClean="0">
                <a:solidFill>
                  <a:srgbClr val="4472C4">
                    <a:lumMod val="50000"/>
                  </a:srgbClr>
                </a:solidFill>
              </a:rPr>
              <a:t>Proceduri </a:t>
            </a:r>
            <a:r>
              <a:rPr lang="vi-VN" dirty="0">
                <a:solidFill>
                  <a:srgbClr val="4472C4">
                    <a:lumMod val="50000"/>
                  </a:srgbClr>
                </a:solidFill>
              </a:rPr>
              <a:t>accelerate la trecerea frontierei </a:t>
            </a:r>
          </a:p>
          <a:p>
            <a:pPr marL="342900" indent="-342900" algn="l" eaLnBrk="1" fontAlgn="auto" hangingPunct="1">
              <a:spcAft>
                <a:spcPts val="0"/>
              </a:spcAft>
              <a:buFont typeface="Wingdings" panose="05000000000000000000" pitchFamily="2" charset="2"/>
              <a:buChar char="ü"/>
              <a:defRPr/>
            </a:pPr>
            <a:r>
              <a:rPr lang="ro-RO" dirty="0" smtClean="0">
                <a:solidFill>
                  <a:srgbClr val="4472C4">
                    <a:lumMod val="50000"/>
                  </a:srgbClr>
                </a:solidFill>
              </a:rPr>
              <a:t> </a:t>
            </a:r>
            <a:r>
              <a:rPr lang="vi-VN" dirty="0" smtClean="0">
                <a:solidFill>
                  <a:srgbClr val="4472C4">
                    <a:lumMod val="50000"/>
                  </a:srgbClr>
                </a:solidFill>
              </a:rPr>
              <a:t>Furnizarea </a:t>
            </a:r>
            <a:r>
              <a:rPr lang="vi-VN" dirty="0">
                <a:solidFill>
                  <a:srgbClr val="4472C4">
                    <a:lumMod val="50000"/>
                  </a:srgbClr>
                </a:solidFill>
              </a:rPr>
              <a:t>de informații despre situația actuală și forțele angajate</a:t>
            </a:r>
          </a:p>
          <a:p>
            <a:pPr marL="342900" indent="-342900" algn="l" eaLnBrk="1" fontAlgn="auto" hangingPunct="1">
              <a:spcAft>
                <a:spcPts val="0"/>
              </a:spcAft>
              <a:buFont typeface="Wingdings" panose="05000000000000000000" pitchFamily="2" charset="2"/>
              <a:buChar char="ü"/>
              <a:defRPr/>
            </a:pPr>
            <a:r>
              <a:rPr lang="ro-RO" dirty="0" smtClean="0">
                <a:solidFill>
                  <a:srgbClr val="4472C4">
                    <a:lumMod val="50000"/>
                  </a:srgbClr>
                </a:solidFill>
              </a:rPr>
              <a:t> </a:t>
            </a:r>
            <a:r>
              <a:rPr lang="vi-VN" dirty="0" smtClean="0">
                <a:solidFill>
                  <a:srgbClr val="4472C4">
                    <a:lumMod val="50000"/>
                  </a:srgbClr>
                </a:solidFill>
              </a:rPr>
              <a:t>Alimentare </a:t>
            </a:r>
            <a:r>
              <a:rPr lang="vi-VN" dirty="0">
                <a:solidFill>
                  <a:srgbClr val="4472C4">
                    <a:lumMod val="50000"/>
                  </a:srgbClr>
                </a:solidFill>
              </a:rPr>
              <a:t>cu combustibil</a:t>
            </a:r>
          </a:p>
          <a:p>
            <a:pPr marL="342900" indent="-342900" algn="l" eaLnBrk="1" fontAlgn="auto" hangingPunct="1">
              <a:spcAft>
                <a:spcPts val="0"/>
              </a:spcAft>
              <a:buFont typeface="Wingdings" panose="05000000000000000000" pitchFamily="2" charset="2"/>
              <a:buChar char="ü"/>
              <a:defRPr/>
            </a:pPr>
            <a:r>
              <a:rPr lang="ro-RO" dirty="0" smtClean="0">
                <a:solidFill>
                  <a:srgbClr val="4472C4">
                    <a:lumMod val="50000"/>
                  </a:srgbClr>
                </a:solidFill>
              </a:rPr>
              <a:t> </a:t>
            </a:r>
            <a:r>
              <a:rPr lang="vi-VN" dirty="0" smtClean="0">
                <a:solidFill>
                  <a:srgbClr val="4472C4">
                    <a:lumMod val="50000"/>
                  </a:srgbClr>
                </a:solidFill>
              </a:rPr>
              <a:t>Transport </a:t>
            </a:r>
            <a:r>
              <a:rPr lang="vi-VN" dirty="0">
                <a:solidFill>
                  <a:srgbClr val="4472C4">
                    <a:lumMod val="50000"/>
                  </a:srgbClr>
                </a:solidFill>
              </a:rPr>
              <a:t>în ţară</a:t>
            </a:r>
          </a:p>
          <a:p>
            <a:pPr marL="342900" indent="-342900" algn="l" eaLnBrk="1" fontAlgn="auto" hangingPunct="1">
              <a:spcAft>
                <a:spcPts val="0"/>
              </a:spcAft>
              <a:buFont typeface="Wingdings" panose="05000000000000000000" pitchFamily="2" charset="2"/>
              <a:buChar char="ü"/>
              <a:defRPr/>
            </a:pPr>
            <a:r>
              <a:rPr lang="ro-RO" dirty="0" smtClean="0">
                <a:solidFill>
                  <a:srgbClr val="4472C4">
                    <a:lumMod val="50000"/>
                  </a:srgbClr>
                </a:solidFill>
              </a:rPr>
              <a:t> </a:t>
            </a:r>
            <a:r>
              <a:rPr lang="vi-VN" dirty="0" smtClean="0">
                <a:solidFill>
                  <a:srgbClr val="4472C4">
                    <a:lumMod val="50000"/>
                  </a:srgbClr>
                </a:solidFill>
              </a:rPr>
              <a:t>Cazare </a:t>
            </a:r>
            <a:r>
              <a:rPr lang="vi-VN" dirty="0">
                <a:solidFill>
                  <a:srgbClr val="4472C4">
                    <a:lumMod val="50000"/>
                  </a:srgbClr>
                </a:solidFill>
              </a:rPr>
              <a:t>(hrana, cazare şi facilităţi sanitare)</a:t>
            </a:r>
          </a:p>
          <a:p>
            <a:pPr marL="342900" indent="-342900" algn="l" eaLnBrk="1" fontAlgn="auto" hangingPunct="1">
              <a:spcAft>
                <a:spcPts val="0"/>
              </a:spcAft>
              <a:buFont typeface="Wingdings" panose="05000000000000000000" pitchFamily="2" charset="2"/>
              <a:buChar char="ü"/>
              <a:defRPr/>
            </a:pPr>
            <a:r>
              <a:rPr lang="ro-RO" dirty="0" smtClean="0">
                <a:solidFill>
                  <a:srgbClr val="4472C4">
                    <a:lumMod val="50000"/>
                  </a:srgbClr>
                </a:solidFill>
              </a:rPr>
              <a:t> </a:t>
            </a:r>
            <a:r>
              <a:rPr lang="vi-VN" dirty="0" smtClean="0">
                <a:solidFill>
                  <a:srgbClr val="4472C4">
                    <a:lumMod val="50000"/>
                  </a:srgbClr>
                </a:solidFill>
              </a:rPr>
              <a:t>Suport </a:t>
            </a:r>
            <a:r>
              <a:rPr lang="vi-VN" dirty="0">
                <a:solidFill>
                  <a:srgbClr val="4472C4">
                    <a:lumMod val="50000"/>
                  </a:srgbClr>
                </a:solidFill>
              </a:rPr>
              <a:t>medical</a:t>
            </a:r>
          </a:p>
          <a:p>
            <a:pPr marL="342900" indent="-342900" algn="l" eaLnBrk="1" fontAlgn="auto" hangingPunct="1">
              <a:spcAft>
                <a:spcPts val="0"/>
              </a:spcAft>
              <a:buFont typeface="Wingdings" panose="05000000000000000000" pitchFamily="2" charset="2"/>
              <a:buChar char="ü"/>
              <a:defRPr/>
            </a:pPr>
            <a:r>
              <a:rPr lang="ro-RO" dirty="0" smtClean="0">
                <a:solidFill>
                  <a:srgbClr val="4472C4">
                    <a:lumMod val="50000"/>
                  </a:srgbClr>
                </a:solidFill>
              </a:rPr>
              <a:t> </a:t>
            </a:r>
            <a:r>
              <a:rPr lang="vi-VN" dirty="0" smtClean="0">
                <a:solidFill>
                  <a:srgbClr val="4472C4">
                    <a:lumMod val="50000"/>
                  </a:srgbClr>
                </a:solidFill>
              </a:rPr>
              <a:t>Comunicare </a:t>
            </a:r>
            <a:r>
              <a:rPr lang="vi-VN" dirty="0">
                <a:solidFill>
                  <a:srgbClr val="4472C4">
                    <a:lumMod val="50000"/>
                  </a:srgbClr>
                </a:solidFill>
              </a:rPr>
              <a:t>și conexiune radio</a:t>
            </a:r>
          </a:p>
          <a:p>
            <a:pPr marL="342900" indent="-342900" algn="l" eaLnBrk="1" fontAlgn="auto" hangingPunct="1">
              <a:spcAft>
                <a:spcPts val="0"/>
              </a:spcAft>
              <a:buFont typeface="Wingdings" panose="05000000000000000000" pitchFamily="2" charset="2"/>
              <a:buChar char="ü"/>
              <a:defRPr/>
            </a:pPr>
            <a:r>
              <a:rPr lang="ro-RO" dirty="0" smtClean="0">
                <a:solidFill>
                  <a:srgbClr val="4472C4">
                    <a:lumMod val="50000"/>
                  </a:srgbClr>
                </a:solidFill>
              </a:rPr>
              <a:t> </a:t>
            </a:r>
            <a:r>
              <a:rPr lang="vi-VN" dirty="0" smtClean="0">
                <a:solidFill>
                  <a:srgbClr val="4472C4">
                    <a:lumMod val="50000"/>
                  </a:srgbClr>
                </a:solidFill>
              </a:rPr>
              <a:t>Materiale </a:t>
            </a:r>
            <a:r>
              <a:rPr lang="vi-VN" dirty="0">
                <a:solidFill>
                  <a:srgbClr val="4472C4">
                    <a:lumMod val="50000"/>
                  </a:srgbClr>
                </a:solidFill>
              </a:rPr>
              <a:t>suport</a:t>
            </a:r>
          </a:p>
          <a:p>
            <a:pPr marL="342900" indent="-342900" algn="l" eaLnBrk="1" fontAlgn="auto" hangingPunct="1">
              <a:spcAft>
                <a:spcPts val="0"/>
              </a:spcAft>
              <a:buFont typeface="Wingdings" panose="05000000000000000000" pitchFamily="2" charset="2"/>
              <a:buChar char="ü"/>
              <a:defRPr/>
            </a:pPr>
            <a:r>
              <a:rPr lang="ro-RO" dirty="0" smtClean="0">
                <a:solidFill>
                  <a:srgbClr val="4472C4">
                    <a:lumMod val="50000"/>
                  </a:srgbClr>
                </a:solidFill>
              </a:rPr>
              <a:t> </a:t>
            </a:r>
            <a:r>
              <a:rPr lang="vi-VN" dirty="0" smtClean="0">
                <a:solidFill>
                  <a:srgbClr val="4472C4">
                    <a:lumMod val="50000"/>
                  </a:srgbClr>
                </a:solidFill>
              </a:rPr>
              <a:t>Informații </a:t>
            </a:r>
            <a:r>
              <a:rPr lang="vi-VN" dirty="0">
                <a:solidFill>
                  <a:srgbClr val="4472C4">
                    <a:lumMod val="50000"/>
                  </a:srgbClr>
                </a:solidFill>
              </a:rPr>
              <a:t>de securitate </a:t>
            </a:r>
            <a:r>
              <a:rPr lang="vi-VN" dirty="0" smtClean="0">
                <a:solidFill>
                  <a:srgbClr val="4472C4">
                    <a:lumMod val="50000"/>
                  </a:srgbClr>
                </a:solidFill>
              </a:rPr>
              <a:t>și</a:t>
            </a:r>
            <a:r>
              <a:rPr lang="ro-RO" dirty="0" smtClean="0">
                <a:solidFill>
                  <a:srgbClr val="4472C4">
                    <a:lumMod val="50000"/>
                  </a:srgbClr>
                </a:solidFill>
              </a:rPr>
              <a:t> s</a:t>
            </a:r>
            <a:r>
              <a:rPr lang="vi-VN" dirty="0" smtClean="0">
                <a:solidFill>
                  <a:srgbClr val="4472C4">
                    <a:lumMod val="50000"/>
                  </a:srgbClr>
                </a:solidFill>
              </a:rPr>
              <a:t>iguranța </a:t>
            </a:r>
            <a:endParaRPr lang="ro-RO" dirty="0" smtClean="0">
              <a:solidFill>
                <a:srgbClr val="4472C4">
                  <a:lumMod val="50000"/>
                </a:srgbClr>
              </a:solidFill>
            </a:endParaRPr>
          </a:p>
          <a:p>
            <a:pPr algn="l" eaLnBrk="1" fontAlgn="auto" hangingPunct="1">
              <a:spcAft>
                <a:spcPts val="0"/>
              </a:spcAft>
              <a:defRPr/>
            </a:pPr>
            <a:r>
              <a:rPr lang="vi-VN" dirty="0" smtClean="0">
                <a:solidFill>
                  <a:srgbClr val="4472C4">
                    <a:lumMod val="50000"/>
                  </a:srgbClr>
                </a:solidFill>
              </a:rPr>
              <a:t>la </a:t>
            </a:r>
            <a:r>
              <a:rPr lang="vi-VN" dirty="0">
                <a:solidFill>
                  <a:srgbClr val="4472C4">
                    <a:lumMod val="50000"/>
                  </a:srgbClr>
                </a:solidFill>
              </a:rPr>
              <a:t>teren </a:t>
            </a:r>
            <a:r>
              <a:rPr lang="vi-VN" dirty="0" smtClean="0">
                <a:solidFill>
                  <a:srgbClr val="4472C4">
                    <a:lumMod val="50000"/>
                  </a:srgbClr>
                </a:solidFill>
              </a:rPr>
              <a:t>și</a:t>
            </a:r>
            <a:r>
              <a:rPr lang="ro-RO" dirty="0" smtClean="0">
                <a:solidFill>
                  <a:srgbClr val="4472C4">
                    <a:lumMod val="50000"/>
                  </a:srgbClr>
                </a:solidFill>
              </a:rPr>
              <a:t> </a:t>
            </a:r>
            <a:r>
              <a:rPr lang="vi-VN" dirty="0" smtClean="0">
                <a:solidFill>
                  <a:srgbClr val="4472C4">
                    <a:lumMod val="50000"/>
                  </a:srgbClr>
                </a:solidFill>
              </a:rPr>
              <a:t>pericole </a:t>
            </a:r>
            <a:r>
              <a:rPr lang="vi-VN" dirty="0">
                <a:solidFill>
                  <a:srgbClr val="4472C4">
                    <a:lumMod val="50000"/>
                  </a:srgbClr>
                </a:solidFill>
              </a:rPr>
              <a:t>potenţiale</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sz="2400" b="0" i="0" u="none" strike="noStrike" kern="1200" cap="none" spc="0" normalizeH="0" baseline="0" noProof="0" dirty="0">
              <a:ln>
                <a:noFill/>
              </a:ln>
              <a:solidFill>
                <a:srgbClr val="4472C4">
                  <a:lumMod val="50000"/>
                </a:srgbClr>
              </a:solidFill>
              <a:effectLst/>
              <a:uLnTx/>
              <a:uFillTx/>
              <a:latin typeface="Calibri"/>
              <a:ea typeface="+mn-ea"/>
              <a:cs typeface="+mn-cs"/>
            </a:endParaRPr>
          </a:p>
        </p:txBody>
      </p:sp>
      <p:sp>
        <p:nvSpPr>
          <p:cNvPr id="9" name="Title 7">
            <a:extLst>
              <a:ext uri="{FF2B5EF4-FFF2-40B4-BE49-F238E27FC236}">
                <a16:creationId xmlns="" xmlns:a16="http://schemas.microsoft.com/office/drawing/2014/main" id="{2AEE3426-CCE0-4564-A03C-6294092DAA6E}"/>
              </a:ext>
            </a:extLst>
          </p:cNvPr>
          <p:cNvSpPr>
            <a:spLocks noGrp="1"/>
          </p:cNvSpPr>
          <p:nvPr>
            <p:ph type="title"/>
          </p:nvPr>
        </p:nvSpPr>
        <p:spPr>
          <a:xfrm>
            <a:off x="2066927" y="278870"/>
            <a:ext cx="9034463" cy="1096961"/>
          </a:xfrm>
        </p:spPr>
        <p:txBody>
          <a:bodyPr>
            <a:normAutofit/>
          </a:bodyPr>
          <a:lstStyle/>
          <a:p>
            <a:pPr algn="ctr"/>
            <a:r>
              <a:rPr lang="ro-RO" altLang="en-US" b="1" dirty="0">
                <a:solidFill>
                  <a:schemeClr val="accent5">
                    <a:lumMod val="50000"/>
                  </a:schemeClr>
                </a:solidFill>
                <a:latin typeface="+mn-lt"/>
              </a:rPr>
              <a:t>SPRIJIN ȚARA GAZDĂ</a:t>
            </a:r>
            <a:endParaRPr lang="en-GB" b="1" dirty="0">
              <a:solidFill>
                <a:schemeClr val="accent5">
                  <a:lumMod val="50000"/>
                </a:schemeClr>
              </a:solidFill>
              <a:latin typeface="+mn-lt"/>
            </a:endParaRPr>
          </a:p>
        </p:txBody>
      </p:sp>
      <p:sp>
        <p:nvSpPr>
          <p:cNvPr id="16" name="Subtitle 2">
            <a:extLst>
              <a:ext uri="{FF2B5EF4-FFF2-40B4-BE49-F238E27FC236}">
                <a16:creationId xmlns="" xmlns:a16="http://schemas.microsoft.com/office/drawing/2014/main" id="{C1ECA5D2-E504-4229-8ED8-E564EEA89ACB}"/>
              </a:ext>
            </a:extLst>
          </p:cNvPr>
          <p:cNvSpPr txBox="1">
            <a:spLocks/>
          </p:cNvSpPr>
          <p:nvPr/>
        </p:nvSpPr>
        <p:spPr bwMode="auto">
          <a:xfrm>
            <a:off x="6834915" y="3802551"/>
            <a:ext cx="4985657" cy="1683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eaLnBrk="1" fontAlgn="auto" hangingPunct="1">
              <a:spcAft>
                <a:spcPts val="0"/>
              </a:spcAft>
              <a:buFont typeface="Arial" charset="0"/>
              <a:buNone/>
              <a:defRPr/>
            </a:pPr>
            <a:r>
              <a:rPr lang="ro-RO" sz="2400" dirty="0" smtClean="0">
                <a:solidFill>
                  <a:srgbClr val="002060"/>
                </a:solidFill>
                <a:cs typeface="Arial" charset="0"/>
              </a:rPr>
              <a:t>Roluri de coordonare împărţite la nivel naţional şi la nivelul unităţilor de autoguvernare locală</a:t>
            </a:r>
            <a:endParaRPr lang="sr-Cyrl-CS" b="1" dirty="0">
              <a:solidFill>
                <a:srgbClr val="1F497D">
                  <a:lumMod val="60000"/>
                  <a:lumOff val="40000"/>
                </a:srgbClr>
              </a:solidFill>
            </a:endParaRPr>
          </a:p>
        </p:txBody>
      </p:sp>
      <p:pic>
        <p:nvPicPr>
          <p:cNvPr id="17" name="Picture 1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924947" y="5382884"/>
            <a:ext cx="5267053" cy="1129495"/>
          </a:xfrm>
          <a:prstGeom prst="rect">
            <a:avLst/>
          </a:prstGeom>
        </p:spPr>
      </p:pic>
    </p:spTree>
    <p:extLst>
      <p:ext uri="{BB962C8B-B14F-4D97-AF65-F5344CB8AC3E}">
        <p14:creationId xmlns="" xmlns:p14="http://schemas.microsoft.com/office/powerpoint/2010/main" val="27572887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 xmlns:a16="http://schemas.microsoft.com/office/drawing/2014/main" id="{ABD8055C-D7C5-42A0-A96C-F43D92B1BB19}"/>
              </a:ext>
            </a:extLst>
          </p:cNvPr>
          <p:cNvSpPr txBox="1">
            <a:spLocks/>
          </p:cNvSpPr>
          <p:nvPr/>
        </p:nvSpPr>
        <p:spPr bwMode="auto">
          <a:xfrm>
            <a:off x="497711" y="1737343"/>
            <a:ext cx="10953554" cy="46750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lnSpc>
                <a:spcPct val="80000"/>
              </a:lnSpc>
              <a:spcBef>
                <a:spcPct val="20000"/>
              </a:spcBef>
              <a:buFont typeface="Arial" charset="0"/>
              <a:buChar char="•"/>
              <a:defRPr/>
            </a:pPr>
            <a:r>
              <a:rPr lang="ro-RO" sz="2200" dirty="0" smtClean="0">
                <a:solidFill>
                  <a:srgbClr val="002060"/>
                </a:solidFill>
                <a:latin typeface="Arial" pitchFamily="34" charset="0"/>
                <a:cs typeface="Arial" pitchFamily="34" charset="0"/>
              </a:rPr>
              <a:t> </a:t>
            </a:r>
            <a:r>
              <a:rPr lang="vi-VN" sz="2200" dirty="0" smtClean="0">
                <a:solidFill>
                  <a:srgbClr val="002060"/>
                </a:solidFill>
                <a:latin typeface="Arial" pitchFamily="34" charset="0"/>
                <a:cs typeface="Arial" pitchFamily="34" charset="0"/>
              </a:rPr>
              <a:t>Guvernul </a:t>
            </a:r>
            <a:r>
              <a:rPr lang="vi-VN" sz="2200" dirty="0">
                <a:solidFill>
                  <a:srgbClr val="002060"/>
                </a:solidFill>
                <a:latin typeface="Arial" pitchFamily="34" charset="0"/>
                <a:cs typeface="Arial" pitchFamily="34" charset="0"/>
              </a:rPr>
              <a:t>Republicii Serbia a trimis o cerere de asistență comunității internaționale pe 15 mai 2014</a:t>
            </a:r>
            <a:r>
              <a:rPr lang="vi-VN" sz="2200" dirty="0" smtClean="0">
                <a:solidFill>
                  <a:srgbClr val="002060"/>
                </a:solidFill>
                <a:latin typeface="Arial" pitchFamily="34" charset="0"/>
                <a:cs typeface="Arial" pitchFamily="34" charset="0"/>
              </a:rPr>
              <a:t>.</a:t>
            </a:r>
            <a:endParaRPr lang="ro-RO" sz="2200" dirty="0" smtClean="0">
              <a:solidFill>
                <a:srgbClr val="002060"/>
              </a:solidFill>
              <a:latin typeface="Arial" pitchFamily="34" charset="0"/>
              <a:cs typeface="Arial" pitchFamily="34" charset="0"/>
            </a:endParaRPr>
          </a:p>
          <a:p>
            <a:pPr lvl="0" algn="l">
              <a:lnSpc>
                <a:spcPct val="80000"/>
              </a:lnSpc>
              <a:spcBef>
                <a:spcPct val="20000"/>
              </a:spcBef>
              <a:defRPr/>
            </a:pPr>
            <a:endParaRPr lang="vi-VN" sz="2200" dirty="0">
              <a:solidFill>
                <a:srgbClr val="002060"/>
              </a:solidFill>
              <a:latin typeface="Arial" pitchFamily="34" charset="0"/>
              <a:cs typeface="Arial" pitchFamily="34" charset="0"/>
            </a:endParaRPr>
          </a:p>
          <a:p>
            <a:pPr lvl="0" algn="l">
              <a:lnSpc>
                <a:spcPct val="80000"/>
              </a:lnSpc>
              <a:spcBef>
                <a:spcPct val="20000"/>
              </a:spcBef>
              <a:buFont typeface="Arial" charset="0"/>
              <a:buChar char="•"/>
              <a:defRPr/>
            </a:pPr>
            <a:r>
              <a:rPr lang="ro-RO" sz="2200" dirty="0" smtClean="0">
                <a:solidFill>
                  <a:srgbClr val="002060"/>
                </a:solidFill>
                <a:latin typeface="Arial" pitchFamily="34" charset="0"/>
                <a:cs typeface="Arial" pitchFamily="34" charset="0"/>
              </a:rPr>
              <a:t> </a:t>
            </a:r>
            <a:r>
              <a:rPr lang="vi-VN" sz="2200" dirty="0" smtClean="0">
                <a:solidFill>
                  <a:srgbClr val="002060"/>
                </a:solidFill>
                <a:latin typeface="Arial" pitchFamily="34" charset="0"/>
                <a:cs typeface="Arial" pitchFamily="34" charset="0"/>
              </a:rPr>
              <a:t>Solicitarea </a:t>
            </a:r>
            <a:r>
              <a:rPr lang="vi-VN" sz="2200" dirty="0">
                <a:solidFill>
                  <a:srgbClr val="002060"/>
                </a:solidFill>
                <a:latin typeface="Arial" pitchFamily="34" charset="0"/>
                <a:cs typeface="Arial" pitchFamily="34" charset="0"/>
              </a:rPr>
              <a:t>de asistență a fost transmisă atât pe bază bilaterală, cât și prin mecanismul de protecție civilă al Uniunii Europene.</a:t>
            </a:r>
          </a:p>
          <a:p>
            <a:pPr lvl="0" algn="l">
              <a:lnSpc>
                <a:spcPct val="80000"/>
              </a:lnSpc>
              <a:spcBef>
                <a:spcPct val="20000"/>
              </a:spcBef>
              <a:defRPr/>
            </a:pPr>
            <a:endParaRPr lang="en-US" sz="2200" dirty="0">
              <a:solidFill>
                <a:srgbClr val="002060"/>
              </a:solidFill>
              <a:latin typeface="Arial" pitchFamily="34" charset="0"/>
              <a:cs typeface="Arial" pitchFamily="34" charset="0"/>
            </a:endParaRPr>
          </a:p>
          <a:p>
            <a:pPr marL="342900" lvl="0" indent="-342900" algn="l">
              <a:lnSpc>
                <a:spcPct val="80000"/>
              </a:lnSpc>
              <a:spcBef>
                <a:spcPct val="20000"/>
              </a:spcBef>
              <a:buFont typeface="Wingdings" panose="05000000000000000000" pitchFamily="2" charset="2"/>
              <a:buChar char="ü"/>
              <a:defRPr/>
            </a:pPr>
            <a:r>
              <a:rPr lang="ro-RO" sz="2200" dirty="0" smtClean="0">
                <a:solidFill>
                  <a:srgbClr val="002060"/>
                </a:solidFill>
                <a:latin typeface="Arial" pitchFamily="34" charset="0"/>
                <a:cs typeface="Arial" pitchFamily="34" charset="0"/>
              </a:rPr>
              <a:t>echipe </a:t>
            </a:r>
            <a:r>
              <a:rPr lang="ro-RO" sz="2200" dirty="0">
                <a:solidFill>
                  <a:srgbClr val="002060"/>
                </a:solidFill>
                <a:latin typeface="Arial" pitchFamily="34" charset="0"/>
                <a:cs typeface="Arial" pitchFamily="34" charset="0"/>
              </a:rPr>
              <a:t>de salvare la inundaţii</a:t>
            </a:r>
          </a:p>
          <a:p>
            <a:pPr marL="342900" lvl="0" indent="-342900" algn="l">
              <a:lnSpc>
                <a:spcPct val="80000"/>
              </a:lnSpc>
              <a:spcBef>
                <a:spcPct val="20000"/>
              </a:spcBef>
              <a:buFont typeface="Wingdings" panose="05000000000000000000" pitchFamily="2" charset="2"/>
              <a:buChar char="ü"/>
              <a:defRPr/>
            </a:pPr>
            <a:r>
              <a:rPr lang="ro-RO" sz="2200" dirty="0" smtClean="0">
                <a:solidFill>
                  <a:srgbClr val="002060"/>
                </a:solidFill>
                <a:latin typeface="Arial" pitchFamily="34" charset="0"/>
                <a:cs typeface="Arial" pitchFamily="34" charset="0"/>
              </a:rPr>
              <a:t>elicoptere</a:t>
            </a:r>
            <a:endParaRPr lang="ro-RO" sz="2200" dirty="0">
              <a:solidFill>
                <a:srgbClr val="002060"/>
              </a:solidFill>
              <a:latin typeface="Arial" pitchFamily="34" charset="0"/>
              <a:cs typeface="Arial" pitchFamily="34" charset="0"/>
            </a:endParaRPr>
          </a:p>
          <a:p>
            <a:pPr marL="342900" lvl="0" indent="-342900" algn="l">
              <a:lnSpc>
                <a:spcPct val="80000"/>
              </a:lnSpc>
              <a:spcBef>
                <a:spcPct val="20000"/>
              </a:spcBef>
              <a:buFont typeface="Wingdings" panose="05000000000000000000" pitchFamily="2" charset="2"/>
              <a:buChar char="ü"/>
              <a:defRPr/>
            </a:pPr>
            <a:r>
              <a:rPr lang="ro-RO" sz="2200" dirty="0" smtClean="0">
                <a:solidFill>
                  <a:srgbClr val="002060"/>
                </a:solidFill>
                <a:latin typeface="Arial" pitchFamily="34" charset="0"/>
                <a:cs typeface="Arial" pitchFamily="34" charset="0"/>
              </a:rPr>
              <a:t>echipe </a:t>
            </a:r>
            <a:r>
              <a:rPr lang="ro-RO" sz="2200" dirty="0">
                <a:solidFill>
                  <a:srgbClr val="002060"/>
                </a:solidFill>
                <a:latin typeface="Arial" pitchFamily="34" charset="0"/>
                <a:cs typeface="Arial" pitchFamily="34" charset="0"/>
              </a:rPr>
              <a:t>cu pompe de mare capacitate</a:t>
            </a:r>
          </a:p>
          <a:p>
            <a:pPr marL="342900" lvl="0" indent="-342900" algn="l">
              <a:lnSpc>
                <a:spcPct val="80000"/>
              </a:lnSpc>
              <a:spcBef>
                <a:spcPct val="20000"/>
              </a:spcBef>
              <a:buFont typeface="Wingdings" panose="05000000000000000000" pitchFamily="2" charset="2"/>
              <a:buChar char="ü"/>
              <a:defRPr/>
            </a:pPr>
            <a:r>
              <a:rPr lang="ro-RO" sz="2200" dirty="0" smtClean="0">
                <a:solidFill>
                  <a:srgbClr val="002060"/>
                </a:solidFill>
                <a:latin typeface="Arial" pitchFamily="34" charset="0"/>
                <a:cs typeface="Arial" pitchFamily="34" charset="0"/>
              </a:rPr>
              <a:t>echipe </a:t>
            </a:r>
            <a:r>
              <a:rPr lang="ro-RO" sz="2200" dirty="0">
                <a:solidFill>
                  <a:srgbClr val="002060"/>
                </a:solidFill>
                <a:latin typeface="Arial" pitchFamily="34" charset="0"/>
                <a:cs typeface="Arial" pitchFamily="34" charset="0"/>
              </a:rPr>
              <a:t>de tratare a apei</a:t>
            </a:r>
          </a:p>
          <a:p>
            <a:pPr lvl="0" algn="l">
              <a:lnSpc>
                <a:spcPct val="80000"/>
              </a:lnSpc>
              <a:spcBef>
                <a:spcPct val="20000"/>
              </a:spcBef>
              <a:defRPr/>
            </a:pPr>
            <a:endParaRPr lang="en-US" sz="2200" dirty="0">
              <a:solidFill>
                <a:srgbClr val="002060"/>
              </a:solidFill>
              <a:latin typeface="Arial" pitchFamily="34" charset="0"/>
              <a:cs typeface="Arial" pitchFamily="34" charset="0"/>
            </a:endParaRPr>
          </a:p>
        </p:txBody>
      </p:sp>
      <p:sp>
        <p:nvSpPr>
          <p:cNvPr id="9" name="Title 7">
            <a:extLst>
              <a:ext uri="{FF2B5EF4-FFF2-40B4-BE49-F238E27FC236}">
                <a16:creationId xmlns="" xmlns:a16="http://schemas.microsoft.com/office/drawing/2014/main" id="{2AEE3426-CCE0-4564-A03C-6294092DAA6E}"/>
              </a:ext>
            </a:extLst>
          </p:cNvPr>
          <p:cNvSpPr>
            <a:spLocks noGrp="1"/>
          </p:cNvSpPr>
          <p:nvPr>
            <p:ph type="title"/>
          </p:nvPr>
        </p:nvSpPr>
        <p:spPr>
          <a:xfrm>
            <a:off x="1819275" y="239713"/>
            <a:ext cx="9034463" cy="1497630"/>
          </a:xfrm>
        </p:spPr>
        <p:txBody>
          <a:bodyPr>
            <a:normAutofit/>
          </a:bodyPr>
          <a:lstStyle/>
          <a:p>
            <a:pPr algn="ctr"/>
            <a:r>
              <a:rPr lang="ro-RO" b="1" dirty="0">
                <a:solidFill>
                  <a:schemeClr val="accent5">
                    <a:lumMod val="50000"/>
                  </a:schemeClr>
                </a:solidFill>
              </a:rPr>
              <a:t>INUNDAȚIILE DIN MAI 2014</a:t>
            </a:r>
            <a:endParaRPr lang="en-GB" b="1" dirty="0">
              <a:solidFill>
                <a:schemeClr val="accent5">
                  <a:lumMod val="50000"/>
                </a:schemeClr>
              </a:solidFill>
              <a:latin typeface="+mn-lt"/>
            </a:endParaRPr>
          </a:p>
        </p:txBody>
      </p:sp>
      <p:pic>
        <p:nvPicPr>
          <p:cNvPr id="16" name="Picture 15">
            <a:extLst>
              <a:ext uri="{FF2B5EF4-FFF2-40B4-BE49-F238E27FC236}">
                <a16:creationId xmlns="" xmlns:a16="http://schemas.microsoft.com/office/drawing/2014/main" id="{DC906E1C-6A90-4E29-8D9D-3C08A9FDF620}"/>
              </a:ext>
            </a:extLst>
          </p:cNvPr>
          <p:cNvPicPr>
            <a:picLocks noChangeAspect="1" noChangeArrowheads="1"/>
          </p:cNvPicPr>
          <p:nvPr/>
        </p:nvPicPr>
        <p:blipFill>
          <a:blip r:embed="rId2" cstate="print"/>
          <a:srcRect/>
          <a:stretch>
            <a:fillRect/>
          </a:stretch>
        </p:blipFill>
        <p:spPr bwMode="auto">
          <a:xfrm>
            <a:off x="8464735" y="1557276"/>
            <a:ext cx="3171183" cy="4247856"/>
          </a:xfrm>
          <a:prstGeom prst="rect">
            <a:avLst/>
          </a:prstGeom>
          <a:noFill/>
        </p:spPr>
      </p:pic>
      <p:pic>
        <p:nvPicPr>
          <p:cNvPr id="17" name="Picture 1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056408" y="5589917"/>
            <a:ext cx="5135592" cy="922462"/>
          </a:xfrm>
          <a:prstGeom prst="rect">
            <a:avLst/>
          </a:prstGeom>
        </p:spPr>
      </p:pic>
    </p:spTree>
    <p:extLst>
      <p:ext uri="{BB962C8B-B14F-4D97-AF65-F5344CB8AC3E}">
        <p14:creationId xmlns="" xmlns:p14="http://schemas.microsoft.com/office/powerpoint/2010/main" val="10031591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 xmlns:a16="http://schemas.microsoft.com/office/drawing/2014/main" id="{ABD8055C-D7C5-42A0-A96C-F43D92B1BB19}"/>
              </a:ext>
            </a:extLst>
          </p:cNvPr>
          <p:cNvSpPr txBox="1">
            <a:spLocks/>
          </p:cNvSpPr>
          <p:nvPr/>
        </p:nvSpPr>
        <p:spPr bwMode="auto">
          <a:xfrm>
            <a:off x="1145893" y="1737344"/>
            <a:ext cx="10305371" cy="4628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80000"/>
              </a:lnSpc>
              <a:spcBef>
                <a:spcPct val="20000"/>
              </a:spcBef>
              <a:defRPr/>
            </a:pPr>
            <a:r>
              <a:rPr lang="vi-VN" sz="2200" dirty="0">
                <a:solidFill>
                  <a:srgbClr val="002060"/>
                </a:solidFill>
                <a:latin typeface="Arial" pitchFamily="34" charset="0"/>
                <a:cs typeface="Arial" pitchFamily="34" charset="0"/>
              </a:rPr>
              <a:t>Departamentul pentru Situații de Urgență al Ministerului Afacerilor Interne al RS a fost responsabil și însărcinat cu coordonarea și angajarea </a:t>
            </a:r>
            <a:r>
              <a:rPr lang="vi-VN" sz="2200" dirty="0" smtClean="0">
                <a:solidFill>
                  <a:srgbClr val="002060"/>
                </a:solidFill>
                <a:latin typeface="Arial" pitchFamily="34" charset="0"/>
                <a:cs typeface="Arial" pitchFamily="34" charset="0"/>
              </a:rPr>
              <a:t>echipelor</a:t>
            </a:r>
            <a:r>
              <a:rPr lang="ro-RO" sz="2200" dirty="0" smtClean="0">
                <a:solidFill>
                  <a:srgbClr val="002060"/>
                </a:solidFill>
                <a:latin typeface="Arial" pitchFamily="34" charset="0"/>
                <a:cs typeface="Arial" pitchFamily="34" charset="0"/>
              </a:rPr>
              <a:t> </a:t>
            </a:r>
            <a:r>
              <a:rPr lang="vi-VN" sz="2200" dirty="0" smtClean="0">
                <a:solidFill>
                  <a:srgbClr val="002060"/>
                </a:solidFill>
                <a:latin typeface="Arial" pitchFamily="34" charset="0"/>
                <a:cs typeface="Arial" pitchFamily="34" charset="0"/>
              </a:rPr>
              <a:t>internaționale </a:t>
            </a:r>
            <a:r>
              <a:rPr lang="vi-VN" sz="2200" dirty="0">
                <a:solidFill>
                  <a:srgbClr val="002060"/>
                </a:solidFill>
                <a:latin typeface="Arial" pitchFamily="34" charset="0"/>
                <a:cs typeface="Arial" pitchFamily="34" charset="0"/>
              </a:rPr>
              <a:t>în zonele afectate</a:t>
            </a:r>
            <a:r>
              <a:rPr lang="vi-VN" sz="2200" dirty="0" smtClean="0">
                <a:solidFill>
                  <a:srgbClr val="002060"/>
                </a:solidFill>
                <a:latin typeface="Arial" pitchFamily="34" charset="0"/>
                <a:cs typeface="Arial" pitchFamily="34" charset="0"/>
              </a:rPr>
              <a:t>.</a:t>
            </a:r>
            <a:endParaRPr lang="ro-RO" sz="2200" dirty="0" smtClean="0">
              <a:solidFill>
                <a:srgbClr val="002060"/>
              </a:solidFill>
              <a:latin typeface="Arial" pitchFamily="34" charset="0"/>
              <a:cs typeface="Arial" pitchFamily="34" charset="0"/>
            </a:endParaRPr>
          </a:p>
          <a:p>
            <a:pPr algn="l">
              <a:lnSpc>
                <a:spcPct val="80000"/>
              </a:lnSpc>
              <a:spcBef>
                <a:spcPct val="20000"/>
              </a:spcBef>
              <a:defRPr/>
            </a:pPr>
            <a:endParaRPr lang="vi-VN" sz="2200" dirty="0">
              <a:solidFill>
                <a:srgbClr val="002060"/>
              </a:solidFill>
              <a:latin typeface="Arial" pitchFamily="34" charset="0"/>
              <a:cs typeface="Arial" pitchFamily="34" charset="0"/>
            </a:endParaRPr>
          </a:p>
          <a:p>
            <a:pPr algn="l">
              <a:lnSpc>
                <a:spcPct val="80000"/>
              </a:lnSpc>
              <a:spcBef>
                <a:spcPct val="20000"/>
              </a:spcBef>
              <a:defRPr/>
            </a:pPr>
            <a:r>
              <a:rPr lang="vi-VN" sz="2200" dirty="0">
                <a:solidFill>
                  <a:srgbClr val="002060"/>
                </a:solidFill>
                <a:latin typeface="Arial" pitchFamily="34" charset="0"/>
                <a:cs typeface="Arial" pitchFamily="34" charset="0"/>
              </a:rPr>
              <a:t>Următoarele ministere și organizații au fost implicate în furnizarea și acceptarea ajutorului umanitar:</a:t>
            </a:r>
          </a:p>
          <a:p>
            <a:pPr lvl="0" algn="l">
              <a:lnSpc>
                <a:spcPct val="80000"/>
              </a:lnSpc>
              <a:spcBef>
                <a:spcPct val="20000"/>
              </a:spcBef>
              <a:defRPr/>
            </a:pPr>
            <a:endParaRPr lang="ru-RU" sz="2200" dirty="0">
              <a:solidFill>
                <a:srgbClr val="002060"/>
              </a:solidFill>
              <a:latin typeface="Arial" pitchFamily="34" charset="0"/>
              <a:cs typeface="Arial" pitchFamily="34" charset="0"/>
            </a:endParaRPr>
          </a:p>
          <a:p>
            <a:pPr marL="457200" lvl="0" indent="-342900" algn="l">
              <a:lnSpc>
                <a:spcPct val="80000"/>
              </a:lnSpc>
              <a:spcBef>
                <a:spcPct val="20000"/>
              </a:spcBef>
              <a:buFont typeface="Wingdings" panose="05000000000000000000" pitchFamily="2" charset="2"/>
              <a:buChar char="ü"/>
              <a:defRPr/>
            </a:pPr>
            <a:r>
              <a:rPr lang="vi-VN" sz="2200" dirty="0" smtClean="0">
                <a:solidFill>
                  <a:srgbClr val="002060"/>
                </a:solidFill>
                <a:latin typeface="Arial" pitchFamily="34" charset="0"/>
                <a:cs typeface="Arial" pitchFamily="34" charset="0"/>
              </a:rPr>
              <a:t>Ministerul </a:t>
            </a:r>
            <a:r>
              <a:rPr lang="vi-VN" sz="2200" dirty="0">
                <a:solidFill>
                  <a:srgbClr val="002060"/>
                </a:solidFill>
                <a:latin typeface="Arial" pitchFamily="34" charset="0"/>
                <a:cs typeface="Arial" pitchFamily="34" charset="0"/>
              </a:rPr>
              <a:t>Afacerilor Externe</a:t>
            </a:r>
          </a:p>
          <a:p>
            <a:pPr marL="457200" lvl="0" indent="-342900" algn="l">
              <a:lnSpc>
                <a:spcPct val="80000"/>
              </a:lnSpc>
              <a:spcBef>
                <a:spcPct val="20000"/>
              </a:spcBef>
              <a:buFont typeface="Wingdings" panose="05000000000000000000" pitchFamily="2" charset="2"/>
              <a:buChar char="ü"/>
              <a:defRPr/>
            </a:pPr>
            <a:r>
              <a:rPr lang="vi-VN" sz="2200" dirty="0" smtClean="0">
                <a:solidFill>
                  <a:srgbClr val="002060"/>
                </a:solidFill>
                <a:latin typeface="Arial" pitchFamily="34" charset="0"/>
                <a:cs typeface="Arial" pitchFamily="34" charset="0"/>
              </a:rPr>
              <a:t>Ministerul </a:t>
            </a:r>
            <a:r>
              <a:rPr lang="vi-VN" sz="2200" dirty="0">
                <a:solidFill>
                  <a:srgbClr val="002060"/>
                </a:solidFill>
                <a:latin typeface="Arial" pitchFamily="34" charset="0"/>
                <a:cs typeface="Arial" pitchFamily="34" charset="0"/>
              </a:rPr>
              <a:t>de Interne</a:t>
            </a:r>
          </a:p>
          <a:p>
            <a:pPr marL="457200" lvl="0" indent="-342900" algn="l">
              <a:lnSpc>
                <a:spcPct val="80000"/>
              </a:lnSpc>
              <a:spcBef>
                <a:spcPct val="20000"/>
              </a:spcBef>
              <a:buFont typeface="Wingdings" panose="05000000000000000000" pitchFamily="2" charset="2"/>
              <a:buChar char="ü"/>
              <a:defRPr/>
            </a:pPr>
            <a:r>
              <a:rPr lang="vi-VN" sz="2200" dirty="0" smtClean="0">
                <a:solidFill>
                  <a:srgbClr val="002060"/>
                </a:solidFill>
                <a:latin typeface="Arial" pitchFamily="34" charset="0"/>
                <a:cs typeface="Arial" pitchFamily="34" charset="0"/>
              </a:rPr>
              <a:t>Poliția </a:t>
            </a:r>
            <a:r>
              <a:rPr lang="vi-VN" sz="2200" dirty="0">
                <a:solidFill>
                  <a:srgbClr val="002060"/>
                </a:solidFill>
                <a:latin typeface="Arial" pitchFamily="34" charset="0"/>
                <a:cs typeface="Arial" pitchFamily="34" charset="0"/>
              </a:rPr>
              <a:t>de Frontieră, Poliția Rutieră</a:t>
            </a:r>
          </a:p>
          <a:p>
            <a:pPr marL="457200" lvl="0" indent="-342900" algn="l">
              <a:lnSpc>
                <a:spcPct val="80000"/>
              </a:lnSpc>
              <a:spcBef>
                <a:spcPct val="20000"/>
              </a:spcBef>
              <a:buFont typeface="Wingdings" panose="05000000000000000000" pitchFamily="2" charset="2"/>
              <a:buChar char="ü"/>
              <a:defRPr/>
            </a:pPr>
            <a:r>
              <a:rPr lang="vi-VN" sz="2200" dirty="0" smtClean="0">
                <a:solidFill>
                  <a:srgbClr val="002060"/>
                </a:solidFill>
                <a:latin typeface="Arial" pitchFamily="34" charset="0"/>
                <a:cs typeface="Arial" pitchFamily="34" charset="0"/>
              </a:rPr>
              <a:t>Ministerul </a:t>
            </a:r>
            <a:r>
              <a:rPr lang="vi-VN" sz="2200" dirty="0">
                <a:solidFill>
                  <a:srgbClr val="002060"/>
                </a:solidFill>
                <a:latin typeface="Arial" pitchFamily="34" charset="0"/>
                <a:cs typeface="Arial" pitchFamily="34" charset="0"/>
              </a:rPr>
              <a:t>Finanțelor (Vama)</a:t>
            </a:r>
          </a:p>
          <a:p>
            <a:pPr marL="457200" lvl="0" indent="-342900" algn="l">
              <a:lnSpc>
                <a:spcPct val="80000"/>
              </a:lnSpc>
              <a:spcBef>
                <a:spcPct val="20000"/>
              </a:spcBef>
              <a:buFont typeface="Wingdings" panose="05000000000000000000" pitchFamily="2" charset="2"/>
              <a:buChar char="ü"/>
              <a:defRPr/>
            </a:pPr>
            <a:r>
              <a:rPr lang="vi-VN" sz="2200" dirty="0" smtClean="0">
                <a:solidFill>
                  <a:srgbClr val="002060"/>
                </a:solidFill>
                <a:latin typeface="Arial" pitchFamily="34" charset="0"/>
                <a:cs typeface="Arial" pitchFamily="34" charset="0"/>
              </a:rPr>
              <a:t>Crucea </a:t>
            </a:r>
            <a:r>
              <a:rPr lang="vi-VN" sz="2200" dirty="0">
                <a:solidFill>
                  <a:srgbClr val="002060"/>
                </a:solidFill>
                <a:latin typeface="Arial" pitchFamily="34" charset="0"/>
                <a:cs typeface="Arial" pitchFamily="34" charset="0"/>
              </a:rPr>
              <a:t>Rosie</a:t>
            </a:r>
          </a:p>
          <a:p>
            <a:pPr marL="457200" lvl="0" indent="-342900" algn="l">
              <a:lnSpc>
                <a:spcPct val="80000"/>
              </a:lnSpc>
              <a:spcBef>
                <a:spcPct val="20000"/>
              </a:spcBef>
              <a:buFont typeface="Wingdings" panose="05000000000000000000" pitchFamily="2" charset="2"/>
              <a:buChar char="ü"/>
              <a:defRPr/>
            </a:pPr>
            <a:r>
              <a:rPr lang="vi-VN" sz="2200" dirty="0" smtClean="0">
                <a:solidFill>
                  <a:srgbClr val="002060"/>
                </a:solidFill>
                <a:latin typeface="Arial" pitchFamily="34" charset="0"/>
                <a:cs typeface="Arial" pitchFamily="34" charset="0"/>
              </a:rPr>
              <a:t>Administrația </a:t>
            </a:r>
            <a:r>
              <a:rPr lang="vi-VN" sz="2200" dirty="0">
                <a:solidFill>
                  <a:srgbClr val="002060"/>
                </a:solidFill>
                <a:latin typeface="Arial" pitchFamily="34" charset="0"/>
                <a:cs typeface="Arial" pitchFamily="34" charset="0"/>
              </a:rPr>
              <a:t>locală</a:t>
            </a:r>
          </a:p>
          <a:p>
            <a:pPr lvl="0" algn="l">
              <a:lnSpc>
                <a:spcPct val="80000"/>
              </a:lnSpc>
              <a:spcBef>
                <a:spcPct val="20000"/>
              </a:spcBef>
              <a:defRPr/>
            </a:pPr>
            <a:endParaRPr lang="en-US" sz="2200" dirty="0">
              <a:solidFill>
                <a:srgbClr val="002060"/>
              </a:solidFill>
              <a:latin typeface="Arial" pitchFamily="34" charset="0"/>
              <a:cs typeface="Arial" pitchFamily="34" charset="0"/>
            </a:endParaRPr>
          </a:p>
        </p:txBody>
      </p:sp>
      <p:sp>
        <p:nvSpPr>
          <p:cNvPr id="9" name="Title 7">
            <a:extLst>
              <a:ext uri="{FF2B5EF4-FFF2-40B4-BE49-F238E27FC236}">
                <a16:creationId xmlns="" xmlns:a16="http://schemas.microsoft.com/office/drawing/2014/main" id="{2AEE3426-CCE0-4564-A03C-6294092DAA6E}"/>
              </a:ext>
            </a:extLst>
          </p:cNvPr>
          <p:cNvSpPr>
            <a:spLocks noGrp="1"/>
          </p:cNvSpPr>
          <p:nvPr>
            <p:ph type="title"/>
          </p:nvPr>
        </p:nvSpPr>
        <p:spPr>
          <a:xfrm>
            <a:off x="1819275" y="239713"/>
            <a:ext cx="9034463" cy="1497630"/>
          </a:xfrm>
        </p:spPr>
        <p:txBody>
          <a:bodyPr>
            <a:normAutofit/>
          </a:bodyPr>
          <a:lstStyle/>
          <a:p>
            <a:pPr algn="ctr"/>
            <a:r>
              <a:rPr lang="ro-RO" b="1" dirty="0">
                <a:solidFill>
                  <a:schemeClr val="accent5">
                    <a:lumMod val="50000"/>
                  </a:schemeClr>
                </a:solidFill>
              </a:rPr>
              <a:t>INUNDAȚIILE DIN MAI 2014</a:t>
            </a:r>
            <a:endParaRPr lang="en-GB" b="1" dirty="0">
              <a:solidFill>
                <a:schemeClr val="accent5">
                  <a:lumMod val="50000"/>
                </a:schemeClr>
              </a:solidFill>
              <a:latin typeface="+mn-lt"/>
            </a:endParaRPr>
          </a:p>
        </p:txBody>
      </p:sp>
      <p:pic>
        <p:nvPicPr>
          <p:cNvPr id="16" name="Picture 1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924947" y="5382884"/>
            <a:ext cx="5267053" cy="1129495"/>
          </a:xfrm>
          <a:prstGeom prst="rect">
            <a:avLst/>
          </a:prstGeom>
        </p:spPr>
      </p:pic>
    </p:spTree>
    <p:extLst>
      <p:ext uri="{BB962C8B-B14F-4D97-AF65-F5344CB8AC3E}">
        <p14:creationId xmlns="" xmlns:p14="http://schemas.microsoft.com/office/powerpoint/2010/main" val="5039764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 xmlns:a16="http://schemas.microsoft.com/office/drawing/2014/main" id="{ABD8055C-D7C5-42A0-A96C-F43D92B1BB19}"/>
              </a:ext>
            </a:extLst>
          </p:cNvPr>
          <p:cNvSpPr txBox="1">
            <a:spLocks/>
          </p:cNvSpPr>
          <p:nvPr/>
        </p:nvSpPr>
        <p:spPr bwMode="auto">
          <a:xfrm>
            <a:off x="7720589" y="1737343"/>
            <a:ext cx="4310045" cy="3166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lnSpc>
                <a:spcPct val="80000"/>
              </a:lnSpc>
              <a:spcBef>
                <a:spcPct val="20000"/>
              </a:spcBef>
              <a:defRPr/>
            </a:pPr>
            <a:r>
              <a:rPr lang="pt-BR" sz="1800" b="1" dirty="0">
                <a:solidFill>
                  <a:srgbClr val="002060"/>
                </a:solidFill>
                <a:latin typeface="Arial" pitchFamily="34" charset="0"/>
                <a:cs typeface="Arial" pitchFamily="34" charset="0"/>
              </a:rPr>
              <a:t>Ajutorul a fost oferit de </a:t>
            </a:r>
            <a:endParaRPr lang="ro-RO" sz="1800" b="1" dirty="0" smtClean="0">
              <a:solidFill>
                <a:srgbClr val="002060"/>
              </a:solidFill>
              <a:latin typeface="Arial" pitchFamily="34" charset="0"/>
              <a:cs typeface="Arial" pitchFamily="34" charset="0"/>
            </a:endParaRPr>
          </a:p>
          <a:p>
            <a:pPr lvl="0" algn="l">
              <a:lnSpc>
                <a:spcPct val="80000"/>
              </a:lnSpc>
              <a:spcBef>
                <a:spcPct val="20000"/>
              </a:spcBef>
              <a:defRPr/>
            </a:pPr>
            <a:r>
              <a:rPr lang="pt-BR" sz="1800" b="1" dirty="0" smtClean="0">
                <a:solidFill>
                  <a:srgbClr val="002060"/>
                </a:solidFill>
                <a:latin typeface="Arial" pitchFamily="34" charset="0"/>
                <a:cs typeface="Arial" pitchFamily="34" charset="0"/>
              </a:rPr>
              <a:t>14 </a:t>
            </a:r>
            <a:r>
              <a:rPr lang="pt-BR" sz="1800" b="1" dirty="0">
                <a:solidFill>
                  <a:srgbClr val="002060"/>
                </a:solidFill>
                <a:latin typeface="Arial" pitchFamily="34" charset="0"/>
                <a:cs typeface="Arial" pitchFamily="34" charset="0"/>
              </a:rPr>
              <a:t>țări cu </a:t>
            </a:r>
            <a:endParaRPr lang="ro-RO" sz="1800" b="1" dirty="0" smtClean="0">
              <a:solidFill>
                <a:srgbClr val="002060"/>
              </a:solidFill>
              <a:latin typeface="Arial" pitchFamily="34" charset="0"/>
              <a:cs typeface="Arial" pitchFamily="34" charset="0"/>
            </a:endParaRPr>
          </a:p>
          <a:p>
            <a:pPr lvl="0" algn="l">
              <a:lnSpc>
                <a:spcPct val="80000"/>
              </a:lnSpc>
              <a:spcBef>
                <a:spcPct val="20000"/>
              </a:spcBef>
              <a:defRPr/>
            </a:pPr>
            <a:r>
              <a:rPr lang="pt-BR" sz="1800" b="1" dirty="0" smtClean="0">
                <a:solidFill>
                  <a:srgbClr val="002060"/>
                </a:solidFill>
                <a:latin typeface="Arial" pitchFamily="34" charset="0"/>
                <a:cs typeface="Arial" pitchFamily="34" charset="0"/>
              </a:rPr>
              <a:t>22 </a:t>
            </a:r>
            <a:r>
              <a:rPr lang="pt-BR" sz="1800" b="1" dirty="0">
                <a:solidFill>
                  <a:srgbClr val="002060"/>
                </a:solidFill>
                <a:latin typeface="Arial" pitchFamily="34" charset="0"/>
                <a:cs typeface="Arial" pitchFamily="34" charset="0"/>
              </a:rPr>
              <a:t>de echipe (563 de salvatori</a:t>
            </a:r>
            <a:r>
              <a:rPr lang="pt-BR" sz="1800" b="1" dirty="0" smtClean="0">
                <a:solidFill>
                  <a:srgbClr val="002060"/>
                </a:solidFill>
                <a:latin typeface="Arial" pitchFamily="34" charset="0"/>
                <a:cs typeface="Arial" pitchFamily="34" charset="0"/>
              </a:rPr>
              <a:t>).</a:t>
            </a:r>
            <a:endParaRPr lang="ro-RO" sz="1800" b="1" dirty="0" smtClean="0">
              <a:solidFill>
                <a:srgbClr val="002060"/>
              </a:solidFill>
              <a:latin typeface="Arial" pitchFamily="34" charset="0"/>
              <a:cs typeface="Arial" pitchFamily="34" charset="0"/>
            </a:endParaRPr>
          </a:p>
          <a:p>
            <a:pPr lvl="0" algn="l">
              <a:lnSpc>
                <a:spcPct val="80000"/>
              </a:lnSpc>
              <a:spcBef>
                <a:spcPct val="20000"/>
              </a:spcBef>
              <a:defRPr/>
            </a:pPr>
            <a:endParaRPr lang="sr-Latn-RS" sz="1800" b="1" dirty="0" smtClean="0">
              <a:solidFill>
                <a:srgbClr val="002060"/>
              </a:solidFill>
              <a:latin typeface="Arial" pitchFamily="34" charset="0"/>
              <a:cs typeface="Arial" pitchFamily="34" charset="0"/>
            </a:endParaRPr>
          </a:p>
          <a:p>
            <a:pPr algn="l">
              <a:lnSpc>
                <a:spcPct val="80000"/>
              </a:lnSpc>
              <a:spcBef>
                <a:spcPct val="20000"/>
              </a:spcBef>
              <a:defRPr/>
            </a:pPr>
            <a:r>
              <a:rPr lang="ro-RO" sz="1800" b="1" dirty="0">
                <a:solidFill>
                  <a:schemeClr val="tx2">
                    <a:lumMod val="50000"/>
                  </a:schemeClr>
                </a:solidFill>
                <a:latin typeface="Calibri" panose="020F0502020204030204" pitchFamily="34" charset="0"/>
                <a:cs typeface="Calibri" panose="020F0502020204030204" pitchFamily="34" charset="0"/>
              </a:rPr>
              <a:t>Obrenovac, Lazarevac, Progar, Šabac, Sremska Mitrovica, Ub, Krupanj, Jagodina, Paraćin, Svilajnac, Ćuprija, Požarevac, Kostolac....</a:t>
            </a:r>
            <a:endParaRPr lang="en-US" sz="1800" b="1" dirty="0">
              <a:solidFill>
                <a:srgbClr val="002060"/>
              </a:solidFill>
              <a:latin typeface="Arial" pitchFamily="34" charset="0"/>
              <a:cs typeface="Arial" pitchFamily="34" charset="0"/>
            </a:endParaRPr>
          </a:p>
        </p:txBody>
      </p:sp>
      <p:sp>
        <p:nvSpPr>
          <p:cNvPr id="9" name="Title 7">
            <a:extLst>
              <a:ext uri="{FF2B5EF4-FFF2-40B4-BE49-F238E27FC236}">
                <a16:creationId xmlns="" xmlns:a16="http://schemas.microsoft.com/office/drawing/2014/main" id="{2AEE3426-CCE0-4564-A03C-6294092DAA6E}"/>
              </a:ext>
            </a:extLst>
          </p:cNvPr>
          <p:cNvSpPr>
            <a:spLocks noGrp="1"/>
          </p:cNvSpPr>
          <p:nvPr>
            <p:ph type="title"/>
          </p:nvPr>
        </p:nvSpPr>
        <p:spPr>
          <a:xfrm>
            <a:off x="1703041" y="67187"/>
            <a:ext cx="9034463" cy="1497630"/>
          </a:xfrm>
        </p:spPr>
        <p:txBody>
          <a:bodyPr>
            <a:normAutofit/>
          </a:bodyPr>
          <a:lstStyle/>
          <a:p>
            <a:pPr algn="ctr"/>
            <a:r>
              <a:rPr lang="ro-RO" b="1" dirty="0">
                <a:solidFill>
                  <a:schemeClr val="accent5">
                    <a:lumMod val="50000"/>
                  </a:schemeClr>
                </a:solidFill>
              </a:rPr>
              <a:t>INUNDAȚIILE DIN MAI 2014</a:t>
            </a:r>
            <a:endParaRPr lang="en-GB" b="1" dirty="0">
              <a:solidFill>
                <a:schemeClr val="accent5">
                  <a:lumMod val="50000"/>
                </a:schemeClr>
              </a:solidFill>
              <a:latin typeface="+mn-lt"/>
            </a:endParaRPr>
          </a:p>
        </p:txBody>
      </p:sp>
      <p:sp>
        <p:nvSpPr>
          <p:cNvPr id="16" name="Text Box 2">
            <a:extLst>
              <a:ext uri="{FF2B5EF4-FFF2-40B4-BE49-F238E27FC236}">
                <a16:creationId xmlns="" xmlns:a16="http://schemas.microsoft.com/office/drawing/2014/main" id="{5E573BB1-D4D1-41B5-8623-953FC87A5D1F}"/>
              </a:ext>
            </a:extLst>
          </p:cNvPr>
          <p:cNvSpPr txBox="1">
            <a:spLocks noChangeArrowheads="1"/>
          </p:cNvSpPr>
          <p:nvPr/>
        </p:nvSpPr>
        <p:spPr bwMode="auto">
          <a:xfrm>
            <a:off x="1423686" y="1318608"/>
            <a:ext cx="3472559" cy="4024312"/>
          </a:xfrm>
          <a:prstGeom prst="rect">
            <a:avLst/>
          </a:prstGeom>
          <a:noFill/>
          <a:ln w="9525">
            <a:noFill/>
            <a:round/>
            <a:headEnd/>
            <a:tailEnd/>
          </a:ln>
        </p:spPr>
        <p:txBody>
          <a:bodyPr lIns="90000" tIns="45000" rIns="90000" bIns="4500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80000"/>
              </a:lnSpc>
              <a:spcBef>
                <a:spcPts val="0"/>
              </a:spcBef>
              <a:spcAft>
                <a:spcPts val="0"/>
              </a:spcAft>
              <a:defRPr/>
            </a:pPr>
            <a:endParaRPr lang="sr-Cyrl-RS" b="1" dirty="0">
              <a:solidFill>
                <a:schemeClr val="accent1">
                  <a:lumMod val="50000"/>
                </a:schemeClr>
              </a:solidFill>
              <a:cs typeface="Tahoma" pitchFamily="34" charset="0"/>
            </a:endParaRPr>
          </a:p>
          <a:p>
            <a:pPr fontAlgn="auto">
              <a:lnSpc>
                <a:spcPct val="80000"/>
              </a:lnSpc>
              <a:spcBef>
                <a:spcPts val="0"/>
              </a:spcBef>
              <a:spcAft>
                <a:spcPts val="0"/>
              </a:spcAft>
              <a:defRPr/>
            </a:pPr>
            <a:endParaRPr lang="en-US" b="1" dirty="0">
              <a:solidFill>
                <a:schemeClr val="accent1">
                  <a:lumMod val="50000"/>
                </a:schemeClr>
              </a:solidFill>
              <a:cs typeface="Tahoma" pitchFamily="34" charset="0"/>
            </a:endParaRPr>
          </a:p>
          <a:p>
            <a:pPr fontAlgn="auto">
              <a:spcBef>
                <a:spcPts val="0"/>
              </a:spcBef>
              <a:spcAft>
                <a:spcPts val="0"/>
              </a:spcAft>
              <a:defRPr/>
            </a:pPr>
            <a:r>
              <a:rPr lang="vi-VN" b="1" u="sng" dirty="0">
                <a:solidFill>
                  <a:schemeClr val="accent1">
                    <a:lumMod val="50000"/>
                  </a:schemeClr>
                </a:solidFill>
              </a:rPr>
              <a:t>Mecanismul UE de protecție </a:t>
            </a:r>
            <a:r>
              <a:rPr lang="vi-VN" b="1" u="sng" dirty="0" smtClean="0">
                <a:solidFill>
                  <a:schemeClr val="accent1">
                    <a:lumMod val="50000"/>
                  </a:schemeClr>
                </a:solidFill>
              </a:rPr>
              <a:t>civilă</a:t>
            </a:r>
            <a:endParaRPr lang="ro-RO" b="1" u="sng" dirty="0" smtClean="0">
              <a:solidFill>
                <a:schemeClr val="accent1">
                  <a:lumMod val="50000"/>
                </a:schemeClr>
              </a:solidFill>
            </a:endParaRPr>
          </a:p>
          <a:p>
            <a:pPr fontAlgn="auto">
              <a:spcBef>
                <a:spcPts val="0"/>
              </a:spcBef>
              <a:spcAft>
                <a:spcPts val="0"/>
              </a:spcAft>
              <a:defRPr/>
            </a:pPr>
            <a:endParaRPr lang="sr-Cyrl-RS" dirty="0">
              <a:solidFill>
                <a:schemeClr val="accent1">
                  <a:lumMod val="50000"/>
                </a:schemeClr>
              </a:solidFill>
              <a:cs typeface="+mn-cs"/>
            </a:endParaRPr>
          </a:p>
          <a:p>
            <a:pPr>
              <a:buFont typeface="Arial" pitchFamily="34" charset="0"/>
              <a:buChar char="•"/>
            </a:pPr>
            <a:r>
              <a:rPr lang="ro-RO" dirty="0" smtClean="0">
                <a:solidFill>
                  <a:schemeClr val="accent1">
                    <a:lumMod val="50000"/>
                  </a:schemeClr>
                </a:solidFill>
                <a:cs typeface="Arial" pitchFamily="34" charset="0"/>
              </a:rPr>
              <a:t> </a:t>
            </a:r>
            <a:r>
              <a:rPr lang="it-IT" dirty="0" smtClean="0">
                <a:solidFill>
                  <a:schemeClr val="accent1">
                    <a:lumMod val="50000"/>
                  </a:schemeClr>
                </a:solidFill>
                <a:cs typeface="Arial" pitchFamily="34" charset="0"/>
              </a:rPr>
              <a:t>Germania </a:t>
            </a:r>
            <a:r>
              <a:rPr lang="it-IT" dirty="0">
                <a:solidFill>
                  <a:schemeClr val="accent1">
                    <a:lumMod val="50000"/>
                  </a:schemeClr>
                </a:solidFill>
                <a:cs typeface="Arial" pitchFamily="34" charset="0"/>
              </a:rPr>
              <a:t>(35),</a:t>
            </a:r>
          </a:p>
          <a:p>
            <a:pPr>
              <a:buFont typeface="Arial" pitchFamily="34" charset="0"/>
              <a:buChar char="•"/>
            </a:pPr>
            <a:r>
              <a:rPr lang="ro-RO" dirty="0" smtClean="0">
                <a:solidFill>
                  <a:schemeClr val="accent1">
                    <a:lumMod val="50000"/>
                  </a:schemeClr>
                </a:solidFill>
                <a:cs typeface="Arial" pitchFamily="34" charset="0"/>
              </a:rPr>
              <a:t> </a:t>
            </a:r>
            <a:r>
              <a:rPr lang="it-IT" dirty="0" smtClean="0">
                <a:solidFill>
                  <a:schemeClr val="accent1">
                    <a:lumMod val="50000"/>
                  </a:schemeClr>
                </a:solidFill>
                <a:cs typeface="Arial" pitchFamily="34" charset="0"/>
              </a:rPr>
              <a:t>Slovenia </a:t>
            </a:r>
            <a:r>
              <a:rPr lang="it-IT" dirty="0">
                <a:solidFill>
                  <a:schemeClr val="accent1">
                    <a:lumMod val="50000"/>
                  </a:schemeClr>
                </a:solidFill>
                <a:cs typeface="Arial" pitchFamily="34" charset="0"/>
              </a:rPr>
              <a:t>(49),</a:t>
            </a:r>
          </a:p>
          <a:p>
            <a:pPr>
              <a:buFont typeface="Arial" pitchFamily="34" charset="0"/>
              <a:buChar char="•"/>
            </a:pPr>
            <a:r>
              <a:rPr lang="ro-RO" dirty="0" smtClean="0">
                <a:solidFill>
                  <a:schemeClr val="accent1">
                    <a:lumMod val="50000"/>
                  </a:schemeClr>
                </a:solidFill>
                <a:cs typeface="Arial" pitchFamily="34" charset="0"/>
              </a:rPr>
              <a:t> </a:t>
            </a:r>
            <a:r>
              <a:rPr lang="it-IT" dirty="0" smtClean="0">
                <a:solidFill>
                  <a:schemeClr val="accent1">
                    <a:lumMod val="50000"/>
                  </a:schemeClr>
                </a:solidFill>
                <a:cs typeface="Arial" pitchFamily="34" charset="0"/>
              </a:rPr>
              <a:t>Bulgaria </a:t>
            </a:r>
            <a:r>
              <a:rPr lang="it-IT" dirty="0">
                <a:solidFill>
                  <a:schemeClr val="accent1">
                    <a:lumMod val="50000"/>
                  </a:schemeClr>
                </a:solidFill>
                <a:cs typeface="Arial" pitchFamily="34" charset="0"/>
              </a:rPr>
              <a:t>(28) ,</a:t>
            </a:r>
          </a:p>
          <a:p>
            <a:pPr>
              <a:buFont typeface="Arial" pitchFamily="34" charset="0"/>
              <a:buChar char="•"/>
            </a:pPr>
            <a:r>
              <a:rPr lang="ro-RO" dirty="0" smtClean="0">
                <a:solidFill>
                  <a:schemeClr val="accent1">
                    <a:lumMod val="50000"/>
                  </a:schemeClr>
                </a:solidFill>
                <a:cs typeface="Arial" pitchFamily="34" charset="0"/>
              </a:rPr>
              <a:t> </a:t>
            </a:r>
            <a:r>
              <a:rPr lang="it-IT" dirty="0" smtClean="0">
                <a:solidFill>
                  <a:schemeClr val="accent1">
                    <a:lumMod val="50000"/>
                  </a:schemeClr>
                </a:solidFill>
                <a:cs typeface="Arial" pitchFamily="34" charset="0"/>
              </a:rPr>
              <a:t>Austria </a:t>
            </a:r>
            <a:r>
              <a:rPr lang="it-IT" dirty="0">
                <a:solidFill>
                  <a:schemeClr val="accent1">
                    <a:lumMod val="50000"/>
                  </a:schemeClr>
                </a:solidFill>
                <a:cs typeface="Arial" pitchFamily="34" charset="0"/>
              </a:rPr>
              <a:t>(57),</a:t>
            </a:r>
          </a:p>
          <a:p>
            <a:pPr>
              <a:buFont typeface="Arial" pitchFamily="34" charset="0"/>
              <a:buChar char="•"/>
            </a:pPr>
            <a:r>
              <a:rPr lang="ro-RO" dirty="0" smtClean="0">
                <a:solidFill>
                  <a:schemeClr val="accent1">
                    <a:lumMod val="50000"/>
                  </a:schemeClr>
                </a:solidFill>
                <a:cs typeface="Arial" pitchFamily="34" charset="0"/>
              </a:rPr>
              <a:t> </a:t>
            </a:r>
            <a:r>
              <a:rPr lang="it-IT" dirty="0" smtClean="0">
                <a:solidFill>
                  <a:schemeClr val="accent1">
                    <a:lumMod val="50000"/>
                  </a:schemeClr>
                </a:solidFill>
                <a:cs typeface="Arial" pitchFamily="34" charset="0"/>
              </a:rPr>
              <a:t>Republica </a:t>
            </a:r>
            <a:r>
              <a:rPr lang="it-IT" dirty="0">
                <a:solidFill>
                  <a:schemeClr val="accent1">
                    <a:lumMod val="50000"/>
                  </a:schemeClr>
                </a:solidFill>
                <a:cs typeface="Arial" pitchFamily="34" charset="0"/>
              </a:rPr>
              <a:t>Cehă (18)</a:t>
            </a:r>
          </a:p>
          <a:p>
            <a:pPr>
              <a:buFont typeface="Arial" pitchFamily="34" charset="0"/>
              <a:buChar char="•"/>
            </a:pPr>
            <a:r>
              <a:rPr lang="ro-RO" dirty="0" smtClean="0">
                <a:solidFill>
                  <a:schemeClr val="accent1">
                    <a:lumMod val="50000"/>
                  </a:schemeClr>
                </a:solidFill>
                <a:cs typeface="Arial" pitchFamily="34" charset="0"/>
              </a:rPr>
              <a:t> </a:t>
            </a:r>
            <a:r>
              <a:rPr lang="it-IT" dirty="0" smtClean="0">
                <a:solidFill>
                  <a:schemeClr val="accent1">
                    <a:lumMod val="50000"/>
                  </a:schemeClr>
                </a:solidFill>
                <a:cs typeface="Arial" pitchFamily="34" charset="0"/>
              </a:rPr>
              <a:t>Franța </a:t>
            </a:r>
            <a:r>
              <a:rPr lang="it-IT" dirty="0">
                <a:solidFill>
                  <a:schemeClr val="accent1">
                    <a:lumMod val="50000"/>
                  </a:schemeClr>
                </a:solidFill>
                <a:cs typeface="Arial" pitchFamily="34" charset="0"/>
              </a:rPr>
              <a:t>(88)</a:t>
            </a:r>
          </a:p>
          <a:p>
            <a:pPr>
              <a:buFont typeface="Arial" pitchFamily="34" charset="0"/>
              <a:buChar char="•"/>
            </a:pPr>
            <a:r>
              <a:rPr lang="ro-RO" dirty="0" smtClean="0">
                <a:solidFill>
                  <a:schemeClr val="accent1">
                    <a:lumMod val="50000"/>
                  </a:schemeClr>
                </a:solidFill>
                <a:cs typeface="Arial" pitchFamily="34" charset="0"/>
              </a:rPr>
              <a:t> </a:t>
            </a:r>
            <a:r>
              <a:rPr lang="it-IT" dirty="0" smtClean="0">
                <a:solidFill>
                  <a:schemeClr val="accent1">
                    <a:lumMod val="50000"/>
                  </a:schemeClr>
                </a:solidFill>
                <a:cs typeface="Arial" pitchFamily="34" charset="0"/>
              </a:rPr>
              <a:t>Danemarca </a:t>
            </a:r>
            <a:r>
              <a:rPr lang="it-IT" dirty="0">
                <a:solidFill>
                  <a:schemeClr val="accent1">
                    <a:lumMod val="50000"/>
                  </a:schemeClr>
                </a:solidFill>
                <a:cs typeface="Arial" pitchFamily="34" charset="0"/>
              </a:rPr>
              <a:t>(30)</a:t>
            </a:r>
          </a:p>
          <a:p>
            <a:pPr>
              <a:buFont typeface="Arial" pitchFamily="34" charset="0"/>
              <a:buChar char="•"/>
            </a:pPr>
            <a:r>
              <a:rPr lang="ro-RO" dirty="0" smtClean="0">
                <a:solidFill>
                  <a:schemeClr val="accent1">
                    <a:lumMod val="50000"/>
                  </a:schemeClr>
                </a:solidFill>
                <a:cs typeface="Arial" pitchFamily="34" charset="0"/>
              </a:rPr>
              <a:t> </a:t>
            </a:r>
            <a:r>
              <a:rPr lang="it-IT" dirty="0" smtClean="0">
                <a:solidFill>
                  <a:schemeClr val="accent1">
                    <a:lumMod val="50000"/>
                  </a:schemeClr>
                </a:solidFill>
                <a:cs typeface="Arial" pitchFamily="34" charset="0"/>
              </a:rPr>
              <a:t>România </a:t>
            </a:r>
            <a:r>
              <a:rPr lang="it-IT" dirty="0">
                <a:solidFill>
                  <a:schemeClr val="accent1">
                    <a:lumMod val="50000"/>
                  </a:schemeClr>
                </a:solidFill>
                <a:cs typeface="Arial" pitchFamily="34" charset="0"/>
              </a:rPr>
              <a:t>(8)</a:t>
            </a:r>
          </a:p>
          <a:p>
            <a:pPr fontAlgn="auto">
              <a:lnSpc>
                <a:spcPct val="80000"/>
              </a:lnSpc>
              <a:spcBef>
                <a:spcPts val="0"/>
              </a:spcBef>
              <a:spcAft>
                <a:spcPts val="0"/>
              </a:spcAft>
              <a:buFont typeface="Wingdings" pitchFamily="2" charset="2"/>
              <a:buChar char="Ø"/>
              <a:defRPr/>
            </a:pPr>
            <a:endParaRPr lang="en-US" b="1" dirty="0">
              <a:solidFill>
                <a:schemeClr val="tx2">
                  <a:lumMod val="75000"/>
                </a:schemeClr>
              </a:solidFill>
              <a:latin typeface="+mn-lt"/>
              <a:cs typeface="Tahoma" pitchFamily="34" charset="0"/>
            </a:endParaRPr>
          </a:p>
          <a:p>
            <a:pPr fontAlgn="auto">
              <a:lnSpc>
                <a:spcPct val="80000"/>
              </a:lnSpc>
              <a:spcBef>
                <a:spcPts val="0"/>
              </a:spcBef>
              <a:spcAft>
                <a:spcPts val="0"/>
              </a:spcAft>
              <a:buFont typeface="Wingdings" pitchFamily="2" charset="2"/>
              <a:buChar char="Ø"/>
              <a:defRPr/>
            </a:pPr>
            <a:endParaRPr lang="en-US" dirty="0">
              <a:solidFill>
                <a:schemeClr val="tx2">
                  <a:lumMod val="50000"/>
                </a:schemeClr>
              </a:solidFill>
              <a:latin typeface="+mn-lt"/>
              <a:cs typeface="Tahoma" pitchFamily="34" charset="0"/>
            </a:endParaRPr>
          </a:p>
          <a:p>
            <a:pPr fontAlgn="auto">
              <a:lnSpc>
                <a:spcPct val="80000"/>
              </a:lnSpc>
              <a:spcBef>
                <a:spcPts val="0"/>
              </a:spcBef>
              <a:spcAft>
                <a:spcPts val="0"/>
              </a:spcAft>
              <a:buFont typeface="Wingdings" pitchFamily="2" charset="2"/>
              <a:buChar char="Ø"/>
              <a:defRPr/>
            </a:pPr>
            <a:endParaRPr lang="en-US" dirty="0">
              <a:solidFill>
                <a:schemeClr val="tx2">
                  <a:lumMod val="50000"/>
                </a:schemeClr>
              </a:solidFill>
              <a:latin typeface="+mn-lt"/>
              <a:cs typeface="Tahoma" pitchFamily="34" charset="0"/>
            </a:endParaRPr>
          </a:p>
          <a:p>
            <a:pPr fontAlgn="auto">
              <a:lnSpc>
                <a:spcPct val="80000"/>
              </a:lnSpc>
              <a:spcBef>
                <a:spcPts val="0"/>
              </a:spcBef>
              <a:spcAft>
                <a:spcPts val="0"/>
              </a:spcAft>
              <a:defRPr/>
            </a:pPr>
            <a:endParaRPr lang="en-US" dirty="0">
              <a:solidFill>
                <a:schemeClr val="tx2">
                  <a:lumMod val="50000"/>
                </a:schemeClr>
              </a:solidFill>
              <a:latin typeface="+mn-lt"/>
              <a:cs typeface="Tahoma" pitchFamily="34" charset="0"/>
            </a:endParaRPr>
          </a:p>
          <a:p>
            <a:pPr fontAlgn="auto">
              <a:lnSpc>
                <a:spcPct val="80000"/>
              </a:lnSpc>
              <a:spcBef>
                <a:spcPts val="0"/>
              </a:spcBef>
              <a:spcAft>
                <a:spcPts val="0"/>
              </a:spcAft>
              <a:defRPr/>
            </a:pPr>
            <a:r>
              <a:rPr lang="en-US" dirty="0">
                <a:solidFill>
                  <a:schemeClr val="tx2">
                    <a:lumMod val="50000"/>
                  </a:schemeClr>
                </a:solidFill>
                <a:latin typeface="+mn-lt"/>
                <a:cs typeface="Tahoma" pitchFamily="34" charset="0"/>
              </a:rPr>
              <a:t> </a:t>
            </a:r>
            <a:endParaRPr lang="sr-Latn-CS" dirty="0">
              <a:solidFill>
                <a:schemeClr val="tx2">
                  <a:lumMod val="50000"/>
                </a:schemeClr>
              </a:solidFill>
              <a:latin typeface="+mn-lt"/>
              <a:cs typeface="Tahoma" pitchFamily="34" charset="0"/>
            </a:endParaRPr>
          </a:p>
        </p:txBody>
      </p:sp>
      <p:pic>
        <p:nvPicPr>
          <p:cNvPr id="17" name="Picture 16">
            <a:extLst>
              <a:ext uri="{FF2B5EF4-FFF2-40B4-BE49-F238E27FC236}">
                <a16:creationId xmlns="" xmlns:a16="http://schemas.microsoft.com/office/drawing/2014/main" id="{B7590813-CF97-4823-B7CE-CFD38818FE0A}"/>
              </a:ext>
            </a:extLst>
          </p:cNvPr>
          <p:cNvPicPr>
            <a:picLocks noChangeAspect="1" noChangeArrowheads="1"/>
          </p:cNvPicPr>
          <p:nvPr/>
        </p:nvPicPr>
        <p:blipFill>
          <a:blip r:embed="rId3" cstate="print"/>
          <a:srcRect/>
          <a:stretch>
            <a:fillRect/>
          </a:stretch>
        </p:blipFill>
        <p:spPr bwMode="auto">
          <a:xfrm>
            <a:off x="4057809" y="4903787"/>
            <a:ext cx="3000375" cy="1785937"/>
          </a:xfrm>
          <a:prstGeom prst="rect">
            <a:avLst/>
          </a:prstGeom>
          <a:noFill/>
          <a:ln w="9525">
            <a:noFill/>
            <a:miter lim="800000"/>
            <a:headEnd/>
            <a:tailEnd/>
          </a:ln>
        </p:spPr>
      </p:pic>
      <p:pic>
        <p:nvPicPr>
          <p:cNvPr id="18" name="Picture 17">
            <a:extLst>
              <a:ext uri="{FF2B5EF4-FFF2-40B4-BE49-F238E27FC236}">
                <a16:creationId xmlns="" xmlns:a16="http://schemas.microsoft.com/office/drawing/2014/main" id="{0EEAA684-38D1-496E-AEF1-52859B755A6F}"/>
              </a:ext>
            </a:extLst>
          </p:cNvPr>
          <p:cNvPicPr>
            <a:picLocks noChangeAspect="1" noChangeArrowheads="1"/>
          </p:cNvPicPr>
          <p:nvPr/>
        </p:nvPicPr>
        <p:blipFill>
          <a:blip r:embed="rId4" cstate="print"/>
          <a:srcRect/>
          <a:stretch>
            <a:fillRect/>
          </a:stretch>
        </p:blipFill>
        <p:spPr bwMode="auto">
          <a:xfrm>
            <a:off x="978719" y="4916355"/>
            <a:ext cx="3000375" cy="1785937"/>
          </a:xfrm>
          <a:prstGeom prst="rect">
            <a:avLst/>
          </a:prstGeom>
          <a:noFill/>
          <a:ln w="9525">
            <a:noFill/>
            <a:miter lim="800000"/>
            <a:headEnd/>
            <a:tailEnd/>
          </a:ln>
        </p:spPr>
      </p:pic>
      <p:sp>
        <p:nvSpPr>
          <p:cNvPr id="20" name="Text Box 2">
            <a:extLst>
              <a:ext uri="{FF2B5EF4-FFF2-40B4-BE49-F238E27FC236}">
                <a16:creationId xmlns="" xmlns:a16="http://schemas.microsoft.com/office/drawing/2014/main" id="{956AA2DE-BF56-4990-BE85-EE74401CCFE6}"/>
              </a:ext>
            </a:extLst>
          </p:cNvPr>
          <p:cNvSpPr txBox="1">
            <a:spLocks noChangeArrowheads="1"/>
          </p:cNvSpPr>
          <p:nvPr/>
        </p:nvSpPr>
        <p:spPr bwMode="auto">
          <a:xfrm>
            <a:off x="4919828" y="1128108"/>
            <a:ext cx="2800762" cy="4214812"/>
          </a:xfrm>
          <a:prstGeom prst="rect">
            <a:avLst/>
          </a:prstGeom>
          <a:noFill/>
          <a:ln w="9525">
            <a:noFill/>
            <a:round/>
            <a:headEnd/>
            <a:tailEnd/>
          </a:ln>
        </p:spPr>
        <p:txBody>
          <a:bodyPr lIns="90000" tIns="45000" rIns="90000" bIns="4500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80000"/>
              </a:lnSpc>
              <a:spcBef>
                <a:spcPts val="0"/>
              </a:spcBef>
              <a:spcAft>
                <a:spcPts val="0"/>
              </a:spcAft>
              <a:defRPr/>
            </a:pPr>
            <a:endParaRPr lang="sr-Latn-RS" b="1" dirty="0">
              <a:solidFill>
                <a:schemeClr val="tx2">
                  <a:lumMod val="75000"/>
                </a:schemeClr>
              </a:solidFill>
              <a:latin typeface="+mn-lt"/>
              <a:cs typeface="Tahoma" pitchFamily="34" charset="0"/>
            </a:endParaRPr>
          </a:p>
          <a:p>
            <a:pPr fontAlgn="auto">
              <a:lnSpc>
                <a:spcPct val="80000"/>
              </a:lnSpc>
              <a:spcBef>
                <a:spcPts val="0"/>
              </a:spcBef>
              <a:spcAft>
                <a:spcPts val="0"/>
              </a:spcAft>
              <a:defRPr/>
            </a:pPr>
            <a:endParaRPr lang="sr-Latn-RS" b="1" dirty="0">
              <a:solidFill>
                <a:schemeClr val="tx2">
                  <a:lumMod val="75000"/>
                </a:schemeClr>
              </a:solidFill>
              <a:latin typeface="+mn-lt"/>
              <a:cs typeface="Tahoma" pitchFamily="34" charset="0"/>
            </a:endParaRPr>
          </a:p>
          <a:p>
            <a:pPr fontAlgn="auto">
              <a:lnSpc>
                <a:spcPct val="80000"/>
              </a:lnSpc>
              <a:spcBef>
                <a:spcPts val="0"/>
              </a:spcBef>
              <a:spcAft>
                <a:spcPts val="0"/>
              </a:spcAft>
              <a:defRPr/>
            </a:pPr>
            <a:endParaRPr lang="en-US" b="1" dirty="0">
              <a:solidFill>
                <a:schemeClr val="tx2">
                  <a:lumMod val="75000"/>
                </a:schemeClr>
              </a:solidFill>
              <a:latin typeface="+mn-lt"/>
              <a:cs typeface="Tahoma" pitchFamily="34" charset="0"/>
            </a:endParaRPr>
          </a:p>
          <a:p>
            <a:pPr fontAlgn="auto">
              <a:spcBef>
                <a:spcPts val="0"/>
              </a:spcBef>
              <a:spcAft>
                <a:spcPts val="0"/>
              </a:spcAft>
              <a:defRPr/>
            </a:pPr>
            <a:r>
              <a:rPr lang="ro-RO" b="1" u="sng" dirty="0">
                <a:solidFill>
                  <a:schemeClr val="accent1">
                    <a:lumMod val="50000"/>
                  </a:schemeClr>
                </a:solidFill>
              </a:rPr>
              <a:t>Relații </a:t>
            </a:r>
            <a:r>
              <a:rPr lang="ro-RO" b="1" u="sng" dirty="0" smtClean="0">
                <a:solidFill>
                  <a:schemeClr val="accent1">
                    <a:lumMod val="50000"/>
                  </a:schemeClr>
                </a:solidFill>
              </a:rPr>
              <a:t>bilaterale</a:t>
            </a:r>
          </a:p>
          <a:p>
            <a:pPr fontAlgn="auto">
              <a:spcBef>
                <a:spcPts val="0"/>
              </a:spcBef>
              <a:spcAft>
                <a:spcPts val="0"/>
              </a:spcAft>
              <a:defRPr/>
            </a:pPr>
            <a:endParaRPr lang="en-US" dirty="0">
              <a:solidFill>
                <a:schemeClr val="accent1">
                  <a:lumMod val="50000"/>
                </a:schemeClr>
              </a:solidFill>
              <a:cs typeface="+mn-cs"/>
            </a:endParaRPr>
          </a:p>
          <a:p>
            <a:pPr marL="274320" lvl="0" indent="-274320">
              <a:spcBef>
                <a:spcPct val="20000"/>
              </a:spcBef>
              <a:buClr>
                <a:schemeClr val="accent3"/>
              </a:buClr>
              <a:buSzPct val="95000"/>
              <a:buFont typeface="Arial" pitchFamily="34" charset="0"/>
              <a:buChar char="•"/>
              <a:defRPr/>
            </a:pPr>
            <a:r>
              <a:rPr lang="vi-VN" dirty="0" smtClean="0">
                <a:solidFill>
                  <a:schemeClr val="accent1">
                    <a:lumMod val="50000"/>
                  </a:schemeClr>
                </a:solidFill>
                <a:cs typeface="Arial" pitchFamily="34" charset="0"/>
              </a:rPr>
              <a:t>Federația </a:t>
            </a:r>
            <a:r>
              <a:rPr lang="vi-VN" dirty="0">
                <a:solidFill>
                  <a:schemeClr val="accent1">
                    <a:lumMod val="50000"/>
                  </a:schemeClr>
                </a:solidFill>
                <a:cs typeface="Arial" pitchFamily="34" charset="0"/>
              </a:rPr>
              <a:t>Rusă (76),</a:t>
            </a:r>
          </a:p>
          <a:p>
            <a:pPr marL="274320" lvl="0" indent="-274320">
              <a:spcBef>
                <a:spcPct val="20000"/>
              </a:spcBef>
              <a:buClr>
                <a:schemeClr val="accent3"/>
              </a:buClr>
              <a:buSzPct val="95000"/>
              <a:buFont typeface="Arial" pitchFamily="34" charset="0"/>
              <a:buChar char="•"/>
              <a:defRPr/>
            </a:pPr>
            <a:r>
              <a:rPr lang="vi-VN" dirty="0" smtClean="0">
                <a:solidFill>
                  <a:schemeClr val="accent1">
                    <a:lumMod val="50000"/>
                  </a:schemeClr>
                </a:solidFill>
                <a:cs typeface="Arial" pitchFamily="34" charset="0"/>
              </a:rPr>
              <a:t>Belarus </a:t>
            </a:r>
            <a:r>
              <a:rPr lang="vi-VN" dirty="0">
                <a:solidFill>
                  <a:schemeClr val="accent1">
                    <a:lumMod val="50000"/>
                  </a:schemeClr>
                </a:solidFill>
                <a:cs typeface="Arial" pitchFamily="34" charset="0"/>
              </a:rPr>
              <a:t>(15),</a:t>
            </a:r>
          </a:p>
          <a:p>
            <a:pPr marL="274320" lvl="0" indent="-274320">
              <a:spcBef>
                <a:spcPct val="20000"/>
              </a:spcBef>
              <a:buClr>
                <a:schemeClr val="accent3"/>
              </a:buClr>
              <a:buSzPct val="95000"/>
              <a:buFont typeface="Arial" pitchFamily="34" charset="0"/>
              <a:buChar char="•"/>
              <a:defRPr/>
            </a:pPr>
            <a:r>
              <a:rPr lang="vi-VN" dirty="0" smtClean="0">
                <a:solidFill>
                  <a:schemeClr val="accent1">
                    <a:lumMod val="50000"/>
                  </a:schemeClr>
                </a:solidFill>
                <a:cs typeface="Arial" pitchFamily="34" charset="0"/>
              </a:rPr>
              <a:t>Ungaria </a:t>
            </a:r>
            <a:r>
              <a:rPr lang="vi-VN" dirty="0">
                <a:solidFill>
                  <a:schemeClr val="accent1">
                    <a:lumMod val="50000"/>
                  </a:schemeClr>
                </a:solidFill>
                <a:cs typeface="Arial" pitchFamily="34" charset="0"/>
              </a:rPr>
              <a:t>(36),</a:t>
            </a:r>
          </a:p>
          <a:p>
            <a:pPr marL="274320" lvl="0" indent="-274320">
              <a:spcBef>
                <a:spcPct val="20000"/>
              </a:spcBef>
              <a:buClr>
                <a:schemeClr val="accent3"/>
              </a:buClr>
              <a:buSzPct val="95000"/>
              <a:buFont typeface="Arial" pitchFamily="34" charset="0"/>
              <a:buChar char="•"/>
              <a:defRPr/>
            </a:pPr>
            <a:r>
              <a:rPr lang="vi-VN" dirty="0" smtClean="0">
                <a:solidFill>
                  <a:schemeClr val="accent1">
                    <a:lumMod val="50000"/>
                  </a:schemeClr>
                </a:solidFill>
                <a:cs typeface="Arial" pitchFamily="34" charset="0"/>
              </a:rPr>
              <a:t>Croația </a:t>
            </a:r>
            <a:r>
              <a:rPr lang="vi-VN" dirty="0">
                <a:solidFill>
                  <a:schemeClr val="accent1">
                    <a:lumMod val="50000"/>
                  </a:schemeClr>
                </a:solidFill>
                <a:cs typeface="Arial" pitchFamily="34" charset="0"/>
              </a:rPr>
              <a:t>(6),</a:t>
            </a:r>
          </a:p>
          <a:p>
            <a:pPr marL="274320" lvl="0" indent="-274320">
              <a:spcBef>
                <a:spcPct val="20000"/>
              </a:spcBef>
              <a:buClr>
                <a:schemeClr val="accent3"/>
              </a:buClr>
              <a:buSzPct val="95000"/>
              <a:buFont typeface="Arial" pitchFamily="34" charset="0"/>
              <a:buChar char="•"/>
              <a:defRPr/>
            </a:pPr>
            <a:r>
              <a:rPr lang="vi-VN" dirty="0" smtClean="0">
                <a:solidFill>
                  <a:schemeClr val="accent1">
                    <a:lumMod val="50000"/>
                  </a:schemeClr>
                </a:solidFill>
                <a:cs typeface="Arial" pitchFamily="34" charset="0"/>
              </a:rPr>
              <a:t>Macedonia </a:t>
            </a:r>
            <a:r>
              <a:rPr lang="vi-VN" dirty="0">
                <a:solidFill>
                  <a:schemeClr val="accent1">
                    <a:lumMod val="50000"/>
                  </a:schemeClr>
                </a:solidFill>
                <a:cs typeface="Arial" pitchFamily="34" charset="0"/>
              </a:rPr>
              <a:t>(58)</a:t>
            </a:r>
          </a:p>
          <a:p>
            <a:pPr marL="274320" lvl="0" indent="-274320">
              <a:spcBef>
                <a:spcPct val="20000"/>
              </a:spcBef>
              <a:buClr>
                <a:schemeClr val="accent3"/>
              </a:buClr>
              <a:buSzPct val="95000"/>
              <a:buFont typeface="Arial" pitchFamily="34" charset="0"/>
              <a:buChar char="•"/>
              <a:defRPr/>
            </a:pPr>
            <a:r>
              <a:rPr lang="vi-VN" dirty="0" smtClean="0">
                <a:solidFill>
                  <a:schemeClr val="accent1">
                    <a:lumMod val="50000"/>
                  </a:schemeClr>
                </a:solidFill>
                <a:cs typeface="Arial" pitchFamily="34" charset="0"/>
              </a:rPr>
              <a:t>Muntenegru </a:t>
            </a:r>
            <a:r>
              <a:rPr lang="vi-VN" dirty="0">
                <a:solidFill>
                  <a:schemeClr val="accent1">
                    <a:lumMod val="50000"/>
                  </a:schemeClr>
                </a:solidFill>
                <a:cs typeface="Arial" pitchFamily="34" charset="0"/>
              </a:rPr>
              <a:t>(52)</a:t>
            </a:r>
          </a:p>
          <a:p>
            <a:pPr fontAlgn="auto">
              <a:lnSpc>
                <a:spcPct val="80000"/>
              </a:lnSpc>
              <a:spcBef>
                <a:spcPts val="0"/>
              </a:spcBef>
              <a:spcAft>
                <a:spcPts val="0"/>
              </a:spcAft>
              <a:buFont typeface="Wingdings" pitchFamily="2" charset="2"/>
              <a:buChar char="Ø"/>
              <a:defRPr/>
            </a:pPr>
            <a:endParaRPr lang="en-US" dirty="0">
              <a:solidFill>
                <a:schemeClr val="tx2">
                  <a:lumMod val="50000"/>
                </a:schemeClr>
              </a:solidFill>
              <a:latin typeface="+mn-lt"/>
              <a:cs typeface="Tahoma" pitchFamily="34" charset="0"/>
            </a:endParaRPr>
          </a:p>
          <a:p>
            <a:pPr fontAlgn="auto">
              <a:lnSpc>
                <a:spcPct val="80000"/>
              </a:lnSpc>
              <a:spcBef>
                <a:spcPts val="0"/>
              </a:spcBef>
              <a:spcAft>
                <a:spcPts val="0"/>
              </a:spcAft>
              <a:defRPr/>
            </a:pPr>
            <a:endParaRPr lang="en-US" dirty="0">
              <a:solidFill>
                <a:schemeClr val="tx2">
                  <a:lumMod val="50000"/>
                </a:schemeClr>
              </a:solidFill>
              <a:latin typeface="+mn-lt"/>
              <a:cs typeface="Tahoma" pitchFamily="34" charset="0"/>
            </a:endParaRPr>
          </a:p>
          <a:p>
            <a:pPr fontAlgn="auto">
              <a:lnSpc>
                <a:spcPct val="80000"/>
              </a:lnSpc>
              <a:spcBef>
                <a:spcPts val="0"/>
              </a:spcBef>
              <a:spcAft>
                <a:spcPts val="0"/>
              </a:spcAft>
              <a:defRPr/>
            </a:pPr>
            <a:r>
              <a:rPr lang="en-US" dirty="0">
                <a:solidFill>
                  <a:schemeClr val="tx2">
                    <a:lumMod val="50000"/>
                  </a:schemeClr>
                </a:solidFill>
                <a:latin typeface="+mn-lt"/>
                <a:cs typeface="Tahoma" pitchFamily="34" charset="0"/>
              </a:rPr>
              <a:t> </a:t>
            </a:r>
            <a:endParaRPr lang="sr-Latn-CS" dirty="0">
              <a:solidFill>
                <a:schemeClr val="tx2">
                  <a:lumMod val="50000"/>
                </a:schemeClr>
              </a:solidFill>
              <a:latin typeface="+mn-lt"/>
              <a:cs typeface="Tahoma" pitchFamily="34" charset="0"/>
            </a:endParaRPr>
          </a:p>
        </p:txBody>
      </p:sp>
      <p:pic>
        <p:nvPicPr>
          <p:cNvPr id="19" name="Picture 18"/>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924947" y="5382884"/>
            <a:ext cx="5267053" cy="1129495"/>
          </a:xfrm>
          <a:prstGeom prst="rect">
            <a:avLst/>
          </a:prstGeom>
        </p:spPr>
      </p:pic>
    </p:spTree>
    <p:extLst>
      <p:ext uri="{BB962C8B-B14F-4D97-AF65-F5344CB8AC3E}">
        <p14:creationId xmlns="" xmlns:p14="http://schemas.microsoft.com/office/powerpoint/2010/main" val="11095675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a:extLst>
              <a:ext uri="{FF2B5EF4-FFF2-40B4-BE49-F238E27FC236}">
                <a16:creationId xmlns="" xmlns:a16="http://schemas.microsoft.com/office/drawing/2014/main" id="{2AEE3426-CCE0-4564-A03C-6294092DAA6E}"/>
              </a:ext>
            </a:extLst>
          </p:cNvPr>
          <p:cNvSpPr>
            <a:spLocks noGrp="1"/>
          </p:cNvSpPr>
          <p:nvPr>
            <p:ph type="title"/>
          </p:nvPr>
        </p:nvSpPr>
        <p:spPr>
          <a:xfrm>
            <a:off x="1767516" y="172531"/>
            <a:ext cx="9034463" cy="1392286"/>
          </a:xfrm>
        </p:spPr>
        <p:txBody>
          <a:bodyPr>
            <a:normAutofit/>
          </a:bodyPr>
          <a:lstStyle/>
          <a:p>
            <a:pPr algn="r"/>
            <a:r>
              <a:rPr lang="ro-RO" b="1" dirty="0">
                <a:solidFill>
                  <a:schemeClr val="accent5">
                    <a:lumMod val="50000"/>
                  </a:schemeClr>
                </a:solidFill>
              </a:rPr>
              <a:t>INUNDAȚIILE DIN MAI 2014</a:t>
            </a:r>
            <a:endParaRPr lang="en-GB" b="1" dirty="0">
              <a:solidFill>
                <a:schemeClr val="accent5">
                  <a:lumMod val="50000"/>
                </a:schemeClr>
              </a:solidFill>
              <a:latin typeface="+mn-lt"/>
            </a:endParaRPr>
          </a:p>
        </p:txBody>
      </p:sp>
      <p:pic>
        <p:nvPicPr>
          <p:cNvPr id="16" name="Picture 4">
            <a:extLst>
              <a:ext uri="{FF2B5EF4-FFF2-40B4-BE49-F238E27FC236}">
                <a16:creationId xmlns="" xmlns:a16="http://schemas.microsoft.com/office/drawing/2014/main" id="{292179B7-49B0-4BA7-AE67-6D293C658EBB}"/>
              </a:ext>
            </a:extLst>
          </p:cNvPr>
          <p:cNvPicPr>
            <a:picLocks noGrp="1" noChangeAspect="1" noChangeArrowheads="1"/>
          </p:cNvPicPr>
          <p:nvPr>
            <p:ph idx="1"/>
          </p:nvPr>
        </p:nvPicPr>
        <p:blipFill>
          <a:blip r:embed="rId3" cstate="print"/>
          <a:srcRect/>
          <a:stretch>
            <a:fillRect/>
          </a:stretch>
        </p:blipFill>
        <p:spPr bwMode="auto">
          <a:xfrm>
            <a:off x="1819275" y="1380226"/>
            <a:ext cx="9300174" cy="5368063"/>
          </a:xfrm>
          <a:prstGeom prst="rect">
            <a:avLst/>
          </a:prstGeom>
          <a:noFill/>
          <a:ln w="9525" algn="ctr">
            <a:noFill/>
            <a:miter lim="800000"/>
            <a:headEnd/>
            <a:tailEnd/>
          </a:ln>
        </p:spPr>
      </p:pic>
    </p:spTree>
    <p:extLst>
      <p:ext uri="{BB962C8B-B14F-4D97-AF65-F5344CB8AC3E}">
        <p14:creationId xmlns="" xmlns:p14="http://schemas.microsoft.com/office/powerpoint/2010/main" val="31256526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a:extLst>
              <a:ext uri="{FF2B5EF4-FFF2-40B4-BE49-F238E27FC236}">
                <a16:creationId xmlns="" xmlns:a16="http://schemas.microsoft.com/office/drawing/2014/main" id="{2AEE3426-CCE0-4564-A03C-6294092DAA6E}"/>
              </a:ext>
            </a:extLst>
          </p:cNvPr>
          <p:cNvSpPr>
            <a:spLocks noGrp="1"/>
          </p:cNvSpPr>
          <p:nvPr>
            <p:ph type="title"/>
          </p:nvPr>
        </p:nvSpPr>
        <p:spPr>
          <a:xfrm>
            <a:off x="1776143" y="0"/>
            <a:ext cx="9034463" cy="1461297"/>
          </a:xfrm>
        </p:spPr>
        <p:txBody>
          <a:bodyPr>
            <a:normAutofit/>
          </a:bodyPr>
          <a:lstStyle/>
          <a:p>
            <a:pPr algn="ctr"/>
            <a:r>
              <a:rPr lang="ro-RO" b="1" dirty="0">
                <a:solidFill>
                  <a:schemeClr val="accent5">
                    <a:lumMod val="50000"/>
                  </a:schemeClr>
                </a:solidFill>
                <a:latin typeface="+mn-lt"/>
              </a:rPr>
              <a:t>INUNDAȚIILE DIN MAI 2014</a:t>
            </a:r>
            <a:endParaRPr lang="en-GB" b="1" dirty="0">
              <a:solidFill>
                <a:schemeClr val="accent5">
                  <a:lumMod val="50000"/>
                </a:schemeClr>
              </a:solidFill>
              <a:latin typeface="+mn-lt"/>
            </a:endParaRPr>
          </a:p>
        </p:txBody>
      </p:sp>
      <p:pic>
        <p:nvPicPr>
          <p:cNvPr id="21" name="Picture 3" descr="F:\Pomoc Srbiji\poseta Kristaline Georgijeve Sektoru\DSC_0258.JPG">
            <a:extLst>
              <a:ext uri="{FF2B5EF4-FFF2-40B4-BE49-F238E27FC236}">
                <a16:creationId xmlns="" xmlns:a16="http://schemas.microsoft.com/office/drawing/2014/main" id="{A2518C5E-9CAF-422D-BE34-511F8FFC668B}"/>
              </a:ext>
            </a:extLst>
          </p:cNvPr>
          <p:cNvPicPr>
            <a:picLocks noChangeAspect="1" noChangeArrowheads="1"/>
          </p:cNvPicPr>
          <p:nvPr/>
        </p:nvPicPr>
        <p:blipFill>
          <a:blip r:embed="rId3" cstate="print"/>
          <a:srcRect/>
          <a:stretch>
            <a:fillRect/>
          </a:stretch>
        </p:blipFill>
        <p:spPr bwMode="auto">
          <a:xfrm>
            <a:off x="8394320" y="3251884"/>
            <a:ext cx="3327115" cy="2209800"/>
          </a:xfrm>
          <a:prstGeom prst="rect">
            <a:avLst/>
          </a:prstGeom>
          <a:noFill/>
        </p:spPr>
      </p:pic>
      <p:pic>
        <p:nvPicPr>
          <p:cNvPr id="22" name="Picture 2" descr="F:\Pomoc Srbiji\poseta Kristaline Georgijeve Sektoru\DSC_0251.JPG">
            <a:extLst>
              <a:ext uri="{FF2B5EF4-FFF2-40B4-BE49-F238E27FC236}">
                <a16:creationId xmlns="" xmlns:a16="http://schemas.microsoft.com/office/drawing/2014/main" id="{79584BD6-FAC9-45D4-AC6F-B7C87785FABE}"/>
              </a:ext>
            </a:extLst>
          </p:cNvPr>
          <p:cNvPicPr>
            <a:picLocks noChangeAspect="1" noChangeArrowheads="1"/>
          </p:cNvPicPr>
          <p:nvPr/>
        </p:nvPicPr>
        <p:blipFill>
          <a:blip r:embed="rId4" cstate="print"/>
          <a:srcRect/>
          <a:stretch>
            <a:fillRect/>
          </a:stretch>
        </p:blipFill>
        <p:spPr bwMode="auto">
          <a:xfrm>
            <a:off x="8394321" y="1042084"/>
            <a:ext cx="3327114" cy="2209800"/>
          </a:xfrm>
          <a:prstGeom prst="rect">
            <a:avLst/>
          </a:prstGeom>
          <a:noFill/>
        </p:spPr>
      </p:pic>
      <p:sp>
        <p:nvSpPr>
          <p:cNvPr id="23" name="Content Placeholder 2">
            <a:extLst>
              <a:ext uri="{FF2B5EF4-FFF2-40B4-BE49-F238E27FC236}">
                <a16:creationId xmlns="" xmlns:a16="http://schemas.microsoft.com/office/drawing/2014/main" id="{72A44C27-FE24-4555-B6E3-B9FF815E3359}"/>
              </a:ext>
            </a:extLst>
          </p:cNvPr>
          <p:cNvSpPr>
            <a:spLocks noGrp="1"/>
          </p:cNvSpPr>
          <p:nvPr>
            <p:ph idx="1"/>
          </p:nvPr>
        </p:nvSpPr>
        <p:spPr>
          <a:xfrm>
            <a:off x="156684" y="1717349"/>
            <a:ext cx="7241059" cy="5104075"/>
          </a:xfrm>
        </p:spPr>
        <p:txBody>
          <a:bodyPr>
            <a:normAutofit/>
          </a:bodyPr>
          <a:lstStyle/>
          <a:p>
            <a:pPr marL="0" indent="0">
              <a:buNone/>
            </a:pPr>
            <a:r>
              <a:rPr lang="vi-VN" sz="2400" dirty="0">
                <a:solidFill>
                  <a:srgbClr val="002060"/>
                </a:solidFill>
              </a:rPr>
              <a:t>Pentru a ajuta la coordonarea angajării și a șederii echipelor internaționale, următoarele au fost în Serbia</a:t>
            </a:r>
            <a:r>
              <a:rPr lang="vi-VN" sz="2400" dirty="0" smtClean="0">
                <a:solidFill>
                  <a:srgbClr val="002060"/>
                </a:solidFill>
              </a:rPr>
              <a:t>:</a:t>
            </a:r>
            <a:endParaRPr lang="ro-RO" sz="2400" dirty="0" smtClean="0">
              <a:solidFill>
                <a:srgbClr val="002060"/>
              </a:solidFill>
            </a:endParaRPr>
          </a:p>
          <a:p>
            <a:pPr marL="0" indent="0">
              <a:buNone/>
            </a:pPr>
            <a:endParaRPr lang="en-US" sz="2400" dirty="0">
              <a:solidFill>
                <a:srgbClr val="002060"/>
              </a:solidFill>
            </a:endParaRPr>
          </a:p>
          <a:p>
            <a:r>
              <a:rPr lang="vi-VN" sz="2400" dirty="0" smtClean="0">
                <a:solidFill>
                  <a:srgbClr val="002060"/>
                </a:solidFill>
              </a:rPr>
              <a:t>Echipa </a:t>
            </a:r>
            <a:r>
              <a:rPr lang="vi-VN" sz="2400" dirty="0">
                <a:solidFill>
                  <a:srgbClr val="002060"/>
                </a:solidFill>
              </a:rPr>
              <a:t>UE de Protecție Civilă – EUCP </a:t>
            </a:r>
            <a:r>
              <a:rPr lang="vi-VN" sz="2400" dirty="0" smtClean="0">
                <a:solidFill>
                  <a:srgbClr val="002060"/>
                </a:solidFill>
              </a:rPr>
              <a:t>Team</a:t>
            </a:r>
            <a:endParaRPr lang="ro-RO" sz="2400" dirty="0" smtClean="0">
              <a:solidFill>
                <a:srgbClr val="002060"/>
              </a:solidFill>
            </a:endParaRPr>
          </a:p>
          <a:p>
            <a:pPr marL="0" indent="0">
              <a:buNone/>
            </a:pPr>
            <a:endParaRPr lang="vi-VN" sz="2400" dirty="0">
              <a:solidFill>
                <a:srgbClr val="002060"/>
              </a:solidFill>
            </a:endParaRPr>
          </a:p>
          <a:p>
            <a:r>
              <a:rPr lang="vi-VN" sz="2400" dirty="0" smtClean="0">
                <a:solidFill>
                  <a:srgbClr val="002060"/>
                </a:solidFill>
              </a:rPr>
              <a:t>Echipa </a:t>
            </a:r>
            <a:r>
              <a:rPr lang="vi-VN" sz="2400" dirty="0">
                <a:solidFill>
                  <a:srgbClr val="002060"/>
                </a:solidFill>
              </a:rPr>
              <a:t>Națiunilor Unite de evaluare și coordonare a dezastrelor – UNDAC </a:t>
            </a:r>
            <a:r>
              <a:rPr lang="vi-VN" sz="2400" dirty="0" smtClean="0">
                <a:solidFill>
                  <a:srgbClr val="002060"/>
                </a:solidFill>
              </a:rPr>
              <a:t>Team</a:t>
            </a:r>
            <a:endParaRPr lang="ro-RO" sz="2400" dirty="0" smtClean="0">
              <a:solidFill>
                <a:srgbClr val="002060"/>
              </a:solidFill>
            </a:endParaRPr>
          </a:p>
          <a:p>
            <a:pPr marL="0" indent="0">
              <a:buNone/>
            </a:pPr>
            <a:endParaRPr lang="vi-VN" sz="2400" dirty="0">
              <a:solidFill>
                <a:srgbClr val="002060"/>
              </a:solidFill>
            </a:endParaRPr>
          </a:p>
          <a:p>
            <a:r>
              <a:rPr lang="vi-VN" sz="2400" dirty="0" smtClean="0">
                <a:solidFill>
                  <a:srgbClr val="002060"/>
                </a:solidFill>
              </a:rPr>
              <a:t>SVS </a:t>
            </a:r>
            <a:r>
              <a:rPr lang="vi-VN" sz="2400" dirty="0">
                <a:solidFill>
                  <a:srgbClr val="002060"/>
                </a:solidFill>
              </a:rPr>
              <a:t>a asigurat spațiile și condițiile de lucru (conexiuni la internet, hărți, informații, mâncare...)</a:t>
            </a:r>
          </a:p>
        </p:txBody>
      </p:sp>
      <p:pic>
        <p:nvPicPr>
          <p:cNvPr id="16" name="Picture 1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985332" y="5461684"/>
            <a:ext cx="5267053" cy="1129495"/>
          </a:xfrm>
          <a:prstGeom prst="rect">
            <a:avLst/>
          </a:prstGeom>
        </p:spPr>
      </p:pic>
    </p:spTree>
    <p:extLst>
      <p:ext uri="{BB962C8B-B14F-4D97-AF65-F5344CB8AC3E}">
        <p14:creationId xmlns="" xmlns:p14="http://schemas.microsoft.com/office/powerpoint/2010/main" val="16158500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216310" y="560461"/>
            <a:ext cx="11975690" cy="1686826"/>
          </a:xfrm>
          <a:prstGeom prst="rect">
            <a:avLst/>
          </a:prstGeom>
          <a:noFill/>
        </p:spPr>
        <p:txBody>
          <a:bodyPr wrap="square" rtlCol="0">
            <a:noAutofit/>
          </a:bodyPr>
          <a:lstStyle/>
          <a:p>
            <a:pPr>
              <a:lnSpc>
                <a:spcPts val="4700"/>
              </a:lnSpc>
            </a:pPr>
            <a:r>
              <a:rPr lang="ro-RO" sz="3200" b="1" spc="-170" dirty="0">
                <a:solidFill>
                  <a:srgbClr val="0057A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MECANISMUL UE DE PROTECȚIE CIVILĂ ȘI COOPERARE INTERNAȚIONALĂ ÎN REDUCEREA RISCURILOR DE DEZASTRE ȘI URGENȚE</a:t>
            </a:r>
            <a:endParaRPr lang="en-US" sz="3200" b="1" spc="-170" dirty="0">
              <a:solidFill>
                <a:srgbClr val="0057A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TextBox 10"/>
          <p:cNvSpPr txBox="1"/>
          <p:nvPr/>
        </p:nvSpPr>
        <p:spPr>
          <a:xfrm>
            <a:off x="216310" y="4376779"/>
            <a:ext cx="7134029" cy="2954655"/>
          </a:xfrm>
          <a:prstGeom prst="rect">
            <a:avLst/>
          </a:prstGeom>
          <a:noFill/>
        </p:spPr>
        <p:txBody>
          <a:bodyPr wrap="square" rtlCol="0">
            <a:spAutoFit/>
          </a:bodyPr>
          <a:lstStyle/>
          <a:p>
            <a:pPr marL="285750" indent="-285750">
              <a:buFont typeface="Arial" panose="020B0604020202020204" pitchFamily="34" charset="0"/>
              <a:buChar char="•"/>
            </a:pPr>
            <a:r>
              <a:rPr lang="vi-VN" b="1" spc="30" dirty="0" smtClean="0">
                <a:solidFill>
                  <a:srgbClr val="002060"/>
                </a:solidFill>
                <a:latin typeface="Arial" panose="020B0604020202020204" pitchFamily="34" charset="0"/>
                <a:cs typeface="Arial" panose="020B0604020202020204" pitchFamily="34" charset="0"/>
              </a:rPr>
              <a:t>Despre </a:t>
            </a:r>
            <a:r>
              <a:rPr lang="vi-VN" b="1" spc="30" dirty="0">
                <a:solidFill>
                  <a:srgbClr val="002060"/>
                </a:solidFill>
                <a:latin typeface="Arial" panose="020B0604020202020204" pitchFamily="34" charset="0"/>
                <a:cs typeface="Arial" panose="020B0604020202020204" pitchFamily="34" charset="0"/>
              </a:rPr>
              <a:t>cooperarea internațională</a:t>
            </a:r>
          </a:p>
          <a:p>
            <a:pPr marL="285750" indent="-285750">
              <a:buFont typeface="Arial" panose="020B0604020202020204" pitchFamily="34" charset="0"/>
              <a:buChar char="•"/>
            </a:pPr>
            <a:r>
              <a:rPr lang="vi-VN" b="1" spc="30" dirty="0" smtClean="0">
                <a:solidFill>
                  <a:srgbClr val="002060"/>
                </a:solidFill>
                <a:latin typeface="Arial" panose="020B0604020202020204" pitchFamily="34" charset="0"/>
                <a:cs typeface="Arial" panose="020B0604020202020204" pitchFamily="34" charset="0"/>
              </a:rPr>
              <a:t>Furnizarea </a:t>
            </a:r>
            <a:r>
              <a:rPr lang="vi-VN" b="1" spc="30" dirty="0">
                <a:solidFill>
                  <a:srgbClr val="002060"/>
                </a:solidFill>
                <a:latin typeface="Arial" panose="020B0604020202020204" pitchFamily="34" charset="0"/>
                <a:cs typeface="Arial" panose="020B0604020202020204" pitchFamily="34" charset="0"/>
              </a:rPr>
              <a:t>și primirea de ajutor internațional</a:t>
            </a:r>
          </a:p>
          <a:p>
            <a:pPr marL="285750" indent="-285750">
              <a:buFont typeface="Arial" panose="020B0604020202020204" pitchFamily="34" charset="0"/>
              <a:buChar char="•"/>
            </a:pPr>
            <a:r>
              <a:rPr lang="vi-VN" b="1" spc="30" dirty="0" smtClean="0">
                <a:solidFill>
                  <a:srgbClr val="002060"/>
                </a:solidFill>
                <a:latin typeface="Arial" panose="020B0604020202020204" pitchFamily="34" charset="0"/>
                <a:cs typeface="Arial" panose="020B0604020202020204" pitchFamily="34" charset="0"/>
              </a:rPr>
              <a:t>Asistență </a:t>
            </a:r>
            <a:r>
              <a:rPr lang="vi-VN" b="1" spc="30" dirty="0">
                <a:solidFill>
                  <a:srgbClr val="002060"/>
                </a:solidFill>
                <a:latin typeface="Arial" panose="020B0604020202020204" pitchFamily="34" charset="0"/>
                <a:cs typeface="Arial" panose="020B0604020202020204" pitchFamily="34" charset="0"/>
              </a:rPr>
              <a:t>pentru țara gazdă</a:t>
            </a:r>
          </a:p>
          <a:p>
            <a:pPr marL="285750" indent="-285750">
              <a:buFont typeface="Arial" panose="020B0604020202020204" pitchFamily="34" charset="0"/>
              <a:buChar char="•"/>
            </a:pPr>
            <a:r>
              <a:rPr lang="vi-VN" b="1" spc="30" dirty="0" smtClean="0">
                <a:solidFill>
                  <a:srgbClr val="002060"/>
                </a:solidFill>
                <a:latin typeface="Arial" panose="020B0604020202020204" pitchFamily="34" charset="0"/>
                <a:cs typeface="Arial" panose="020B0604020202020204" pitchFamily="34" charset="0"/>
              </a:rPr>
              <a:t>Cooperare </a:t>
            </a:r>
            <a:r>
              <a:rPr lang="vi-VN" b="1" spc="30" dirty="0">
                <a:solidFill>
                  <a:srgbClr val="002060"/>
                </a:solidFill>
                <a:latin typeface="Arial" panose="020B0604020202020204" pitchFamily="34" charset="0"/>
                <a:cs typeface="Arial" panose="020B0604020202020204" pitchFamily="34" charset="0"/>
              </a:rPr>
              <a:t>bilaterală</a:t>
            </a:r>
          </a:p>
          <a:p>
            <a:pPr marL="285750" indent="-285750">
              <a:buFont typeface="Arial" panose="020B0604020202020204" pitchFamily="34" charset="0"/>
              <a:buChar char="•"/>
            </a:pPr>
            <a:r>
              <a:rPr lang="vi-VN" b="1" spc="30" dirty="0" smtClean="0">
                <a:solidFill>
                  <a:srgbClr val="002060"/>
                </a:solidFill>
                <a:latin typeface="Arial" panose="020B0604020202020204" pitchFamily="34" charset="0"/>
                <a:cs typeface="Arial" panose="020B0604020202020204" pitchFamily="34" charset="0"/>
              </a:rPr>
              <a:t>Mecanismul </a:t>
            </a:r>
            <a:r>
              <a:rPr lang="vi-VN" b="1" spc="30" dirty="0">
                <a:solidFill>
                  <a:srgbClr val="002060"/>
                </a:solidFill>
                <a:latin typeface="Arial" panose="020B0604020202020204" pitchFamily="34" charset="0"/>
                <a:cs typeface="Arial" panose="020B0604020202020204" pitchFamily="34" charset="0"/>
              </a:rPr>
              <a:t>de protecție civilă al Uniunii Europene</a:t>
            </a:r>
          </a:p>
          <a:p>
            <a:pPr marL="285750" indent="-285750">
              <a:buFont typeface="Arial" panose="020B0604020202020204" pitchFamily="34" charset="0"/>
              <a:buChar char="•"/>
            </a:pPr>
            <a:r>
              <a:rPr lang="vi-VN" b="1" spc="30" dirty="0" smtClean="0">
                <a:solidFill>
                  <a:srgbClr val="002060"/>
                </a:solidFill>
                <a:latin typeface="Arial" panose="020B0604020202020204" pitchFamily="34" charset="0"/>
                <a:cs typeface="Arial" panose="020B0604020202020204" pitchFamily="34" charset="0"/>
              </a:rPr>
              <a:t>Alte </a:t>
            </a:r>
            <a:r>
              <a:rPr lang="vi-VN" b="1" spc="30" dirty="0">
                <a:solidFill>
                  <a:srgbClr val="002060"/>
                </a:solidFill>
                <a:latin typeface="Arial" panose="020B0604020202020204" pitchFamily="34" charset="0"/>
                <a:cs typeface="Arial" panose="020B0604020202020204" pitchFamily="34" charset="0"/>
              </a:rPr>
              <a:t>mecanisme de cooperare internațională: Națiunile Unite, NATO, Inițiative Regionale</a:t>
            </a:r>
          </a:p>
          <a:p>
            <a:pPr marL="285750" indent="-285750">
              <a:buFont typeface="Arial" panose="020B0604020202020204" pitchFamily="34" charset="0"/>
              <a:buChar char="•"/>
            </a:pPr>
            <a:endParaRPr lang="sr-Cyrl-RS" b="1" spc="3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sr-Cyrl-RS" sz="1400" b="1" spc="3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sr-Cyrl-RS" sz="1400" b="1" spc="30" dirty="0">
              <a:latin typeface="Arial" panose="020B0604020202020204" pitchFamily="34" charset="0"/>
              <a:cs typeface="Arial" panose="020B0604020202020204" pitchFamily="34" charset="0"/>
            </a:endParaRPr>
          </a:p>
          <a:p>
            <a:endParaRPr lang="en-US" sz="1400" b="1" spc="30" dirty="0">
              <a:latin typeface="Arial" panose="020B0604020202020204" pitchFamily="34" charset="0"/>
              <a:cs typeface="Arial" panose="020B0604020202020204" pitchFamily="34" charset="0"/>
            </a:endParaRPr>
          </a:p>
        </p:txBody>
      </p:sp>
      <p:sp>
        <p:nvSpPr>
          <p:cNvPr id="17" name="Oval 16"/>
          <p:cNvSpPr/>
          <p:nvPr/>
        </p:nvSpPr>
        <p:spPr>
          <a:xfrm>
            <a:off x="7011221" y="2134281"/>
            <a:ext cx="252000" cy="252000"/>
          </a:xfrm>
          <a:prstGeom prst="ellipse">
            <a:avLst/>
          </a:prstGeom>
          <a:solidFill>
            <a:srgbClr val="005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7137221" y="2341037"/>
            <a:ext cx="0" cy="1008000"/>
          </a:xfrm>
          <a:prstGeom prst="line">
            <a:avLst/>
          </a:prstGeom>
          <a:ln w="19050">
            <a:solidFill>
              <a:srgbClr val="0057A5"/>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7011221" y="3305760"/>
            <a:ext cx="252000" cy="252000"/>
          </a:xfrm>
          <a:prstGeom prst="ellipse">
            <a:avLst/>
          </a:prstGeom>
          <a:solidFill>
            <a:srgbClr val="005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7137221" y="3514897"/>
            <a:ext cx="0" cy="1008000"/>
          </a:xfrm>
          <a:prstGeom prst="line">
            <a:avLst/>
          </a:prstGeom>
          <a:ln w="19050">
            <a:solidFill>
              <a:srgbClr val="0057A5"/>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7011221" y="4472476"/>
            <a:ext cx="252000" cy="252000"/>
          </a:xfrm>
          <a:prstGeom prst="ellipse">
            <a:avLst/>
          </a:prstGeom>
          <a:solidFill>
            <a:srgbClr val="005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p:cNvCxnSpPr/>
          <p:nvPr/>
        </p:nvCxnSpPr>
        <p:spPr>
          <a:xfrm>
            <a:off x="895335" y="4336591"/>
            <a:ext cx="3132000" cy="0"/>
          </a:xfrm>
          <a:prstGeom prst="line">
            <a:avLst/>
          </a:prstGeom>
          <a:ln w="9525">
            <a:solidFill>
              <a:srgbClr val="004C9F"/>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015457" y="5262114"/>
            <a:ext cx="5267053" cy="1129495"/>
          </a:xfrm>
          <a:prstGeom prst="rect">
            <a:avLst/>
          </a:prstGeom>
        </p:spPr>
      </p:pic>
    </p:spTree>
    <p:extLst>
      <p:ext uri="{BB962C8B-B14F-4D97-AF65-F5344CB8AC3E}">
        <p14:creationId xmlns="" xmlns:p14="http://schemas.microsoft.com/office/powerpoint/2010/main" val="24587445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F:\POPLAVE\аустријанци шашић никола\austrijanci\SerbienLisa\IMG_4443.JPG">
            <a:extLst>
              <a:ext uri="{FF2B5EF4-FFF2-40B4-BE49-F238E27FC236}">
                <a16:creationId xmlns="" xmlns:a16="http://schemas.microsoft.com/office/drawing/2014/main" id="{C1332B39-84F9-46CC-AD04-CEEF5ABDE080}"/>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637156" y="232643"/>
            <a:ext cx="3173256" cy="2058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2" descr="D:\My Documents D\My's Pictures\2014\POPLAVE -  Maj 2014 - VS\Vanredna situacija, poplave, maj 2014\Vanredna situacija\za Uroša\slike poplave medjunarodna\DSC02522_resize.JPG">
            <a:extLst>
              <a:ext uri="{FF2B5EF4-FFF2-40B4-BE49-F238E27FC236}">
                <a16:creationId xmlns="" xmlns:a16="http://schemas.microsoft.com/office/drawing/2014/main" id="{F25D265E-F470-474B-AA83-3ABD463036D0}"/>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37157" y="2429471"/>
            <a:ext cx="3173255" cy="19643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4" descr="F:\Pomoc Srbiji\Slike THW\bild_005_pumpen_laufen_serbien.jpg">
            <a:extLst>
              <a:ext uri="{FF2B5EF4-FFF2-40B4-BE49-F238E27FC236}">
                <a16:creationId xmlns="" xmlns:a16="http://schemas.microsoft.com/office/drawing/2014/main" id="{FC72F50F-6975-45AE-AA2B-13BDCBA1755C}"/>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976388" y="2429471"/>
            <a:ext cx="3097702" cy="19643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6" descr="bild_007_pumpen_laufen_serbien.jpg">
            <a:extLst>
              <a:ext uri="{FF2B5EF4-FFF2-40B4-BE49-F238E27FC236}">
                <a16:creationId xmlns="" xmlns:a16="http://schemas.microsoft.com/office/drawing/2014/main" id="{0AA636FD-62C4-4602-B768-ABBA5C1F1264}"/>
              </a:ext>
            </a:extLst>
          </p:cNvPr>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8244181" y="304589"/>
            <a:ext cx="3206453" cy="19864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3" descr="C:\Users\User\Desktop\poplave 14\IMG_20140528_054341.jpg">
            <a:extLst>
              <a:ext uri="{FF2B5EF4-FFF2-40B4-BE49-F238E27FC236}">
                <a16:creationId xmlns="" xmlns:a16="http://schemas.microsoft.com/office/drawing/2014/main" id="{163E3898-0B42-4445-9D0B-D18A202724DF}"/>
              </a:ext>
            </a:extLst>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8280207" y="2429471"/>
            <a:ext cx="3170428" cy="19643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3" descr="F:\POPLAVE\аустријанци шашић никола\austrijanci\22.05\CIMG0715.JPG">
            <a:extLst>
              <a:ext uri="{FF2B5EF4-FFF2-40B4-BE49-F238E27FC236}">
                <a16:creationId xmlns="" xmlns:a16="http://schemas.microsoft.com/office/drawing/2014/main" id="{2352CE6E-47E5-4C60-A7A0-CC389DDEB95D}"/>
              </a:ext>
            </a:extLst>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61992" y="4561353"/>
            <a:ext cx="2928938" cy="1643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3" descr="F:\POPLAVE\Ивица Васић  Данска\SLIKE DEMA - SVILAJNAC - OBRENOVAC MAJ 2014\za biro nacelnika\obrenovac\1010101_10152030975157531_216233336671938129_n.jpg">
            <a:extLst>
              <a:ext uri="{FF2B5EF4-FFF2-40B4-BE49-F238E27FC236}">
                <a16:creationId xmlns="" xmlns:a16="http://schemas.microsoft.com/office/drawing/2014/main" id="{020B6ADF-CA89-4D92-8A37-B69801387739}"/>
              </a:ext>
            </a:extLst>
          </p:cNvPr>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4963687" y="232643"/>
            <a:ext cx="3111135" cy="2058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 xmlns:a16="http://schemas.microsoft.com/office/drawing/2014/main" id="{272D4119-8F3E-43A3-8675-2D2AE24FCE38}"/>
              </a:ext>
            </a:extLst>
          </p:cNvPr>
          <p:cNvPicPr>
            <a:picLocks noChangeAspect="1" noChangeArrowheads="1"/>
          </p:cNvPicPr>
          <p:nvPr/>
        </p:nvPicPr>
        <p:blipFill>
          <a:blip r:embed="rId9" cstate="print"/>
          <a:srcRect/>
          <a:stretch>
            <a:fillRect/>
          </a:stretch>
        </p:blipFill>
        <p:spPr bwMode="auto">
          <a:xfrm>
            <a:off x="3924573" y="4548365"/>
            <a:ext cx="3000374" cy="1656050"/>
          </a:xfrm>
          <a:prstGeom prst="rect">
            <a:avLst/>
          </a:prstGeom>
          <a:noFill/>
          <a:ln w="9525">
            <a:noFill/>
            <a:miter lim="800000"/>
            <a:headEnd/>
            <a:tailEnd/>
          </a:ln>
        </p:spPr>
      </p:pic>
      <p:pic>
        <p:nvPicPr>
          <p:cNvPr id="19" name="Picture 18"/>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6924947" y="5382884"/>
            <a:ext cx="5267053" cy="1129495"/>
          </a:xfrm>
          <a:prstGeom prst="rect">
            <a:avLst/>
          </a:prstGeom>
        </p:spPr>
      </p:pic>
    </p:spTree>
    <p:extLst>
      <p:ext uri="{BB962C8B-B14F-4D97-AF65-F5344CB8AC3E}">
        <p14:creationId xmlns="" xmlns:p14="http://schemas.microsoft.com/office/powerpoint/2010/main" val="42679211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5360712-D31B-4F1B-9E6D-E54FBF905656}"/>
              </a:ext>
            </a:extLst>
          </p:cNvPr>
          <p:cNvSpPr>
            <a:spLocks noGrp="1"/>
          </p:cNvSpPr>
          <p:nvPr>
            <p:ph type="title"/>
          </p:nvPr>
        </p:nvSpPr>
        <p:spPr>
          <a:xfrm>
            <a:off x="1977656" y="265560"/>
            <a:ext cx="9842916" cy="1212366"/>
          </a:xfrm>
        </p:spPr>
        <p:txBody>
          <a:bodyPr>
            <a:normAutofit/>
          </a:bodyPr>
          <a:lstStyle/>
          <a:p>
            <a:pPr algn="ctr"/>
            <a:r>
              <a:rPr lang="ro-RO" sz="3600" b="1" dirty="0">
                <a:solidFill>
                  <a:srgbClr val="002060"/>
                </a:solidFill>
                <a:latin typeface="+mn-lt"/>
              </a:rPr>
              <a:t>AJUTORUL INTERNAȚIONAL ÎN UNITĂȚILE AUTOGUVERNĂRII LOCALE</a:t>
            </a:r>
            <a:endParaRPr lang="en-GB" sz="3600" b="1" dirty="0">
              <a:solidFill>
                <a:srgbClr val="002060"/>
              </a:solidFill>
              <a:latin typeface="+mn-lt"/>
            </a:endParaRPr>
          </a:p>
        </p:txBody>
      </p:sp>
      <p:sp>
        <p:nvSpPr>
          <p:cNvPr id="10" name="TextBox 9">
            <a:extLst>
              <a:ext uri="{FF2B5EF4-FFF2-40B4-BE49-F238E27FC236}">
                <a16:creationId xmlns="" xmlns:a16="http://schemas.microsoft.com/office/drawing/2014/main" id="{93F1D8E1-639B-4891-994E-FF3CC5AE1129}"/>
              </a:ext>
            </a:extLst>
          </p:cNvPr>
          <p:cNvSpPr txBox="1"/>
          <p:nvPr/>
        </p:nvSpPr>
        <p:spPr>
          <a:xfrm>
            <a:off x="1269499" y="1949307"/>
            <a:ext cx="7065334" cy="830997"/>
          </a:xfrm>
          <a:prstGeom prst="rect">
            <a:avLst/>
          </a:prstGeom>
          <a:noFill/>
        </p:spPr>
        <p:txBody>
          <a:bodyPr wrap="square">
            <a:spAutoFit/>
          </a:bodyPr>
          <a:lstStyle/>
          <a:p>
            <a:r>
              <a:rPr lang="ro-RO" sz="2400" dirty="0">
                <a:solidFill>
                  <a:srgbClr val="002060"/>
                </a:solidFill>
              </a:rPr>
              <a:t>Echipa de purificare a apei - THW German </a:t>
            </a:r>
            <a:endParaRPr lang="ro-RO" sz="2400" dirty="0" smtClean="0">
              <a:solidFill>
                <a:srgbClr val="002060"/>
              </a:solidFill>
            </a:endParaRPr>
          </a:p>
          <a:p>
            <a:r>
              <a:rPr lang="ro-RO" sz="2400" dirty="0" smtClean="0">
                <a:solidFill>
                  <a:srgbClr val="002060"/>
                </a:solidFill>
              </a:rPr>
              <a:t>Obrenovac </a:t>
            </a:r>
            <a:r>
              <a:rPr lang="ro-RO" sz="2400" dirty="0">
                <a:solidFill>
                  <a:srgbClr val="002060"/>
                </a:solidFill>
              </a:rPr>
              <a:t>2014</a:t>
            </a:r>
            <a:endParaRPr lang="sr-Cyrl-RS" sz="2400" dirty="0">
              <a:solidFill>
                <a:srgbClr val="002060"/>
              </a:solidFill>
            </a:endParaRPr>
          </a:p>
        </p:txBody>
      </p:sp>
      <p:pic>
        <p:nvPicPr>
          <p:cNvPr id="9" name="Picture 8">
            <a:extLst>
              <a:ext uri="{FF2B5EF4-FFF2-40B4-BE49-F238E27FC236}">
                <a16:creationId xmlns="" xmlns:a16="http://schemas.microsoft.com/office/drawing/2014/main" id="{082B168B-D216-4413-8137-3DB81D855357}"/>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269499" y="2961063"/>
            <a:ext cx="3488288" cy="2402989"/>
          </a:xfrm>
          <a:prstGeom prst="rect">
            <a:avLst/>
          </a:prstGeom>
        </p:spPr>
      </p:pic>
      <p:pic>
        <p:nvPicPr>
          <p:cNvPr id="13" name="Picture 12">
            <a:extLst>
              <a:ext uri="{FF2B5EF4-FFF2-40B4-BE49-F238E27FC236}">
                <a16:creationId xmlns="" xmlns:a16="http://schemas.microsoft.com/office/drawing/2014/main" id="{5734CA4F-5C4D-4C4A-B305-4770AB2C39DB}"/>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827893" y="2964296"/>
            <a:ext cx="3600349" cy="2395015"/>
          </a:xfrm>
          <a:prstGeom prst="rect">
            <a:avLst/>
          </a:prstGeom>
        </p:spPr>
      </p:pic>
      <p:pic>
        <p:nvPicPr>
          <p:cNvPr id="16" name="Picture 15">
            <a:extLst>
              <a:ext uri="{FF2B5EF4-FFF2-40B4-BE49-F238E27FC236}">
                <a16:creationId xmlns="" xmlns:a16="http://schemas.microsoft.com/office/drawing/2014/main" id="{6D2C54B8-3154-48A5-BFD6-C2CC52334ECE}"/>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8502674" y="2958401"/>
            <a:ext cx="3362602" cy="2395015"/>
          </a:xfrm>
          <a:prstGeom prst="rect">
            <a:avLst/>
          </a:prstGeom>
        </p:spPr>
      </p:pic>
      <p:pic>
        <p:nvPicPr>
          <p:cNvPr id="15" name="Picture 14"/>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924947" y="5382884"/>
            <a:ext cx="5267053" cy="1129495"/>
          </a:xfrm>
          <a:prstGeom prst="rect">
            <a:avLst/>
          </a:prstGeom>
        </p:spPr>
      </p:pic>
    </p:spTree>
    <p:extLst>
      <p:ext uri="{BB962C8B-B14F-4D97-AF65-F5344CB8AC3E}">
        <p14:creationId xmlns="" xmlns:p14="http://schemas.microsoft.com/office/powerpoint/2010/main" val="14707978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 xmlns:a16="http://schemas.microsoft.com/office/drawing/2014/main" id="{ABD8055C-D7C5-42A0-A96C-F43D92B1BB19}"/>
              </a:ext>
            </a:extLst>
          </p:cNvPr>
          <p:cNvSpPr txBox="1">
            <a:spLocks/>
          </p:cNvSpPr>
          <p:nvPr/>
        </p:nvSpPr>
        <p:spPr bwMode="auto">
          <a:xfrm>
            <a:off x="1232045" y="1552527"/>
            <a:ext cx="10087596" cy="4683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lvl="0" indent="-342900" algn="just" eaLnBrk="1" fontAlgn="auto" hangingPunct="1">
              <a:spcAft>
                <a:spcPts val="0"/>
              </a:spcAft>
              <a:buFont typeface="Wingdings" panose="05000000000000000000" pitchFamily="2" charset="2"/>
              <a:buChar char="Ø"/>
              <a:defRPr/>
            </a:pPr>
            <a:r>
              <a:rPr lang="vi-VN" dirty="0" smtClean="0">
                <a:solidFill>
                  <a:srgbClr val="002060"/>
                </a:solidFill>
              </a:rPr>
              <a:t>Bună </a:t>
            </a:r>
            <a:r>
              <a:rPr lang="vi-VN" dirty="0">
                <a:solidFill>
                  <a:srgbClr val="002060"/>
                </a:solidFill>
              </a:rPr>
              <a:t>oportunitate de a înțelege contextul și de a identifica lecțiile</a:t>
            </a:r>
          </a:p>
          <a:p>
            <a:pPr marL="342900" lvl="0" indent="-342900" algn="just" eaLnBrk="1" fontAlgn="auto" hangingPunct="1">
              <a:spcAft>
                <a:spcPts val="0"/>
              </a:spcAft>
              <a:buFont typeface="Wingdings" panose="05000000000000000000" pitchFamily="2" charset="2"/>
              <a:buChar char="Ø"/>
              <a:defRPr/>
            </a:pPr>
            <a:r>
              <a:rPr lang="vi-VN" dirty="0" smtClean="0">
                <a:solidFill>
                  <a:srgbClr val="002060"/>
                </a:solidFill>
              </a:rPr>
              <a:t>Echipele </a:t>
            </a:r>
            <a:r>
              <a:rPr lang="vi-VN" dirty="0">
                <a:solidFill>
                  <a:srgbClr val="002060"/>
                </a:solidFill>
              </a:rPr>
              <a:t>internaționale se încadrează bine în activitatea sediului central local</a:t>
            </a:r>
          </a:p>
          <a:p>
            <a:pPr marL="342900" lvl="0" indent="-342900" algn="just" eaLnBrk="1" fontAlgn="auto" hangingPunct="1">
              <a:spcAft>
                <a:spcPts val="0"/>
              </a:spcAft>
              <a:buFont typeface="Wingdings" panose="05000000000000000000" pitchFamily="2" charset="2"/>
              <a:buChar char="Ø"/>
              <a:defRPr/>
            </a:pPr>
            <a:r>
              <a:rPr lang="vi-VN" dirty="0" smtClean="0">
                <a:solidFill>
                  <a:srgbClr val="002060"/>
                </a:solidFill>
              </a:rPr>
              <a:t>Rolul </a:t>
            </a:r>
            <a:r>
              <a:rPr lang="vi-VN" dirty="0">
                <a:solidFill>
                  <a:srgbClr val="002060"/>
                </a:solidFill>
              </a:rPr>
              <a:t>ofițerului de legătură</a:t>
            </a:r>
          </a:p>
          <a:p>
            <a:pPr marL="342900" lvl="0" indent="-342900" algn="just" eaLnBrk="1" fontAlgn="auto" hangingPunct="1">
              <a:spcAft>
                <a:spcPts val="0"/>
              </a:spcAft>
              <a:buFont typeface="Wingdings" panose="05000000000000000000" pitchFamily="2" charset="2"/>
              <a:buChar char="Ø"/>
              <a:defRPr/>
            </a:pPr>
            <a:r>
              <a:rPr lang="vi-VN" dirty="0" smtClean="0">
                <a:solidFill>
                  <a:srgbClr val="002060"/>
                </a:solidFill>
              </a:rPr>
              <a:t>Diferite </a:t>
            </a:r>
            <a:r>
              <a:rPr lang="vi-VN" dirty="0">
                <a:solidFill>
                  <a:srgbClr val="002060"/>
                </a:solidFill>
              </a:rPr>
              <a:t>capacități disponibile</a:t>
            </a:r>
          </a:p>
          <a:p>
            <a:pPr marL="342900" lvl="0" indent="-342900" algn="just" eaLnBrk="1" fontAlgn="auto" hangingPunct="1">
              <a:spcAft>
                <a:spcPts val="0"/>
              </a:spcAft>
              <a:buFont typeface="Wingdings" panose="05000000000000000000" pitchFamily="2" charset="2"/>
              <a:buChar char="Ø"/>
              <a:defRPr/>
            </a:pPr>
            <a:r>
              <a:rPr lang="vi-VN" dirty="0" smtClean="0">
                <a:solidFill>
                  <a:srgbClr val="002060"/>
                </a:solidFill>
              </a:rPr>
              <a:t>Interoperabilitate</a:t>
            </a:r>
            <a:r>
              <a:rPr lang="vi-VN" dirty="0">
                <a:solidFill>
                  <a:srgbClr val="002060"/>
                </a:solidFill>
              </a:rPr>
              <a:t>?</a:t>
            </a:r>
          </a:p>
          <a:p>
            <a:pPr marL="342900" lvl="0" indent="-342900" algn="just" eaLnBrk="1" fontAlgn="auto" hangingPunct="1">
              <a:spcAft>
                <a:spcPts val="0"/>
              </a:spcAft>
              <a:buFont typeface="Wingdings" panose="05000000000000000000" pitchFamily="2" charset="2"/>
              <a:buChar char="Ø"/>
              <a:defRPr/>
            </a:pPr>
            <a:r>
              <a:rPr lang="vi-VN" dirty="0" smtClean="0">
                <a:solidFill>
                  <a:srgbClr val="002060"/>
                </a:solidFill>
              </a:rPr>
              <a:t>Implicarea </a:t>
            </a:r>
            <a:r>
              <a:rPr lang="vi-VN" dirty="0">
                <a:solidFill>
                  <a:srgbClr val="002060"/>
                </a:solidFill>
              </a:rPr>
              <a:t>echipelor internaționale în răspunsul local</a:t>
            </a:r>
          </a:p>
          <a:p>
            <a:pPr marL="342900" lvl="0" indent="-342900" algn="just" eaLnBrk="1" fontAlgn="auto" hangingPunct="1">
              <a:spcAft>
                <a:spcPts val="0"/>
              </a:spcAft>
              <a:buFont typeface="Wingdings" panose="05000000000000000000" pitchFamily="2" charset="2"/>
              <a:buChar char="Ø"/>
              <a:defRPr/>
            </a:pPr>
            <a:r>
              <a:rPr lang="vi-VN" dirty="0" smtClean="0">
                <a:solidFill>
                  <a:srgbClr val="002060"/>
                </a:solidFill>
              </a:rPr>
              <a:t>Participarea </a:t>
            </a:r>
            <a:r>
              <a:rPr lang="vi-VN" dirty="0">
                <a:solidFill>
                  <a:srgbClr val="002060"/>
                </a:solidFill>
              </a:rPr>
              <a:t>la ședințele sediului local</a:t>
            </a:r>
          </a:p>
          <a:p>
            <a:pPr algn="just" eaLnBrk="1" fontAlgn="auto" hangingPunct="1">
              <a:spcAft>
                <a:spcPts val="0"/>
              </a:spcAft>
              <a:defRPr/>
            </a:pPr>
            <a:endParaRPr kumimoji="0" lang="en-US" b="0" i="0" u="none" strike="noStrike" kern="1200" cap="none" spc="0" normalizeH="0" baseline="0" noProof="0" dirty="0">
              <a:ln>
                <a:noFill/>
              </a:ln>
              <a:solidFill>
                <a:srgbClr val="002060"/>
              </a:solidFill>
              <a:effectLst/>
              <a:uLnTx/>
              <a:uFillTx/>
              <a:latin typeface="Calibri"/>
              <a:ea typeface="+mn-ea"/>
              <a:cs typeface="+mn-cs"/>
            </a:endParaRPr>
          </a:p>
        </p:txBody>
      </p:sp>
      <p:pic>
        <p:nvPicPr>
          <p:cNvPr id="16" name="Picture 1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924947" y="5382884"/>
            <a:ext cx="5267053" cy="1129495"/>
          </a:xfrm>
          <a:prstGeom prst="rect">
            <a:avLst/>
          </a:prstGeom>
        </p:spPr>
      </p:pic>
    </p:spTree>
    <p:extLst>
      <p:ext uri="{BB962C8B-B14F-4D97-AF65-F5344CB8AC3E}">
        <p14:creationId xmlns="" xmlns:p14="http://schemas.microsoft.com/office/powerpoint/2010/main" val="42040212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 xmlns:a16="http://schemas.microsoft.com/office/drawing/2014/main" id="{A1D2128A-6C5C-449D-A429-F52749469AA6}"/>
              </a:ext>
            </a:extLst>
          </p:cNvPr>
          <p:cNvSpPr txBox="1">
            <a:spLocks/>
          </p:cNvSpPr>
          <p:nvPr/>
        </p:nvSpPr>
        <p:spPr>
          <a:xfrm>
            <a:off x="0" y="5132315"/>
            <a:ext cx="6732889" cy="900642"/>
          </a:xfrm>
          <a:prstGeom prst="rect">
            <a:avLst/>
          </a:prstGeom>
          <a:ln>
            <a:solidFill>
              <a:schemeClr val="bg1"/>
            </a:solidFill>
          </a:ln>
        </p:spPr>
        <p:txBody>
          <a:bodyPr>
            <a:noAutofit/>
          </a:bodyPr>
          <a:lstStyle/>
          <a:p>
            <a:pPr algn="r">
              <a:lnSpc>
                <a:spcPct val="120000"/>
              </a:lnSpc>
              <a:defRPr/>
            </a:pPr>
            <a:r>
              <a:rPr lang="ro-RO" sz="2200" dirty="0">
                <a:solidFill>
                  <a:srgbClr val="002060"/>
                </a:solidFill>
                <a:effectLst>
                  <a:outerShdw blurRad="38100" dist="38100" dir="2700000" algn="tl">
                    <a:srgbClr val="000000">
                      <a:alpha val="43137"/>
                    </a:srgbClr>
                  </a:outerShdw>
                </a:effectLst>
                <a:latin typeface="Arial" pitchFamily="34" charset="0"/>
                <a:cs typeface="Arial" pitchFamily="34" charset="0"/>
              </a:rPr>
              <a:t>Negocierile privind semnarea acordurilor cu Grecia, România, Italia și Danemarca sunt în derulare.</a:t>
            </a:r>
            <a:r>
              <a:rPr lang="sr-Cyrl-RS" sz="2200"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 </a:t>
            </a:r>
            <a:endParaRPr lang="sr-Cyrl-RS" sz="2200" dirty="0">
              <a:solidFill>
                <a:srgbClr val="002060"/>
              </a:solidFill>
              <a:effectLst>
                <a:outerShdw blurRad="38100" dist="38100" dir="2700000" algn="tl">
                  <a:srgbClr val="000000">
                    <a:alpha val="43137"/>
                  </a:srgbClr>
                </a:outerShdw>
              </a:effectLst>
              <a:latin typeface="Arial" pitchFamily="34" charset="0"/>
              <a:cs typeface="Arial" pitchFamily="34" charset="0"/>
            </a:endParaRPr>
          </a:p>
          <a:p>
            <a:pPr fontAlgn="auto">
              <a:spcBef>
                <a:spcPct val="20000"/>
              </a:spcBef>
              <a:spcAft>
                <a:spcPts val="0"/>
              </a:spcAft>
              <a:defRPr/>
            </a:pPr>
            <a:endParaRPr lang="en-US" sz="1600" b="1" dirty="0">
              <a:solidFill>
                <a:schemeClr val="tx1">
                  <a:tint val="75000"/>
                </a:schemeClr>
              </a:solidFill>
            </a:endParaRPr>
          </a:p>
        </p:txBody>
      </p:sp>
      <p:graphicFrame>
        <p:nvGraphicFramePr>
          <p:cNvPr id="2" name="Table 2">
            <a:extLst>
              <a:ext uri="{FF2B5EF4-FFF2-40B4-BE49-F238E27FC236}">
                <a16:creationId xmlns="" xmlns:a16="http://schemas.microsoft.com/office/drawing/2014/main" id="{2FFEC605-7AF8-456A-A411-937167E0FE38}"/>
              </a:ext>
            </a:extLst>
          </p:cNvPr>
          <p:cNvGraphicFramePr>
            <a:graphicFrameLocks noGrp="1"/>
          </p:cNvGraphicFramePr>
          <p:nvPr>
            <p:extLst>
              <p:ext uri="{D42A27DB-BD31-4B8C-83A1-F6EECF244321}">
                <p14:modId xmlns="" xmlns:p14="http://schemas.microsoft.com/office/powerpoint/2010/main" val="2314327928"/>
              </p:ext>
            </p:extLst>
          </p:nvPr>
        </p:nvGraphicFramePr>
        <p:xfrm>
          <a:off x="1608083" y="2205566"/>
          <a:ext cx="9459310" cy="2529840"/>
        </p:xfrm>
        <a:graphic>
          <a:graphicData uri="http://schemas.openxmlformats.org/drawingml/2006/table">
            <a:tbl>
              <a:tblPr firstRow="1" bandRow="1">
                <a:tableStyleId>{5C22544A-7EE6-4342-B048-85BDC9FD1C3A}</a:tableStyleId>
              </a:tblPr>
              <a:tblGrid>
                <a:gridCol w="4729655">
                  <a:extLst>
                    <a:ext uri="{9D8B030D-6E8A-4147-A177-3AD203B41FA5}">
                      <a16:colId xmlns="" xmlns:a16="http://schemas.microsoft.com/office/drawing/2014/main" val="2711391081"/>
                    </a:ext>
                  </a:extLst>
                </a:gridCol>
                <a:gridCol w="4729655">
                  <a:extLst>
                    <a:ext uri="{9D8B030D-6E8A-4147-A177-3AD203B41FA5}">
                      <a16:colId xmlns="" xmlns:a16="http://schemas.microsoft.com/office/drawing/2014/main" val="2434267090"/>
                    </a:ext>
                  </a:extLst>
                </a:gridCol>
              </a:tblGrid>
              <a:tr h="370840">
                <a:tc>
                  <a:txBody>
                    <a:bodyPr/>
                    <a:lstStyle/>
                    <a:p>
                      <a:pPr marL="342900" indent="-342900">
                        <a:buFont typeface="Wingdings" panose="05000000000000000000" pitchFamily="2" charset="2"/>
                        <a:buChar char="ü"/>
                      </a:pPr>
                      <a:r>
                        <a:rPr lang="it-IT" sz="2000" dirty="0" smtClean="0">
                          <a:solidFill>
                            <a:srgbClr val="002060"/>
                          </a:solidFill>
                          <a:effectLst/>
                          <a:latin typeface="Arial" pitchFamily="34" charset="0"/>
                          <a:cs typeface="Arial" pitchFamily="34" charset="0"/>
                        </a:rPr>
                        <a:t>Macedonia de Nord și Albania (trilateral, 2021),</a:t>
                      </a:r>
                    </a:p>
                    <a:p>
                      <a:pPr marL="342900" indent="-342900">
                        <a:buFont typeface="Wingdings" panose="05000000000000000000" pitchFamily="2" charset="2"/>
                        <a:buChar char="ü"/>
                      </a:pPr>
                      <a:r>
                        <a:rPr lang="it-IT" sz="2000" dirty="0" smtClean="0">
                          <a:solidFill>
                            <a:srgbClr val="002060"/>
                          </a:solidFill>
                          <a:effectLst/>
                          <a:latin typeface="Arial" pitchFamily="34" charset="0"/>
                          <a:cs typeface="Arial" pitchFamily="34" charset="0"/>
                        </a:rPr>
                        <a:t>Cipru (2021),</a:t>
                      </a:r>
                    </a:p>
                    <a:p>
                      <a:pPr marL="342900" indent="-342900">
                        <a:buFont typeface="Wingdings" panose="05000000000000000000" pitchFamily="2" charset="2"/>
                        <a:buChar char="ü"/>
                      </a:pPr>
                      <a:r>
                        <a:rPr lang="it-IT" sz="2000" dirty="0" smtClean="0">
                          <a:solidFill>
                            <a:srgbClr val="002060"/>
                          </a:solidFill>
                          <a:effectLst/>
                          <a:latin typeface="Arial" pitchFamily="34" charset="0"/>
                          <a:cs typeface="Arial" pitchFamily="34" charset="0"/>
                        </a:rPr>
                        <a:t>Austria (2021),</a:t>
                      </a:r>
                    </a:p>
                    <a:p>
                      <a:pPr marL="342900" indent="-342900">
                        <a:buFont typeface="Wingdings" panose="05000000000000000000" pitchFamily="2" charset="2"/>
                        <a:buChar char="ü"/>
                      </a:pPr>
                      <a:r>
                        <a:rPr lang="it-IT" sz="2000" dirty="0" smtClean="0">
                          <a:solidFill>
                            <a:srgbClr val="002060"/>
                          </a:solidFill>
                          <a:effectLst/>
                          <a:latin typeface="Arial" pitchFamily="34" charset="0"/>
                          <a:cs typeface="Arial" pitchFamily="34" charset="0"/>
                        </a:rPr>
                        <a:t>Bulgaria (2019),</a:t>
                      </a:r>
                    </a:p>
                    <a:p>
                      <a:pPr marL="342900" indent="-342900">
                        <a:buFont typeface="Wingdings" panose="05000000000000000000" pitchFamily="2" charset="2"/>
                        <a:buChar char="ü"/>
                      </a:pPr>
                      <a:r>
                        <a:rPr lang="it-IT" sz="2000" dirty="0" smtClean="0">
                          <a:solidFill>
                            <a:srgbClr val="002060"/>
                          </a:solidFill>
                          <a:effectLst/>
                          <a:latin typeface="Arial" pitchFamily="34" charset="0"/>
                          <a:cs typeface="Arial" pitchFamily="34" charset="0"/>
                        </a:rPr>
                        <a:t>Slovenia (2015),</a:t>
                      </a:r>
                    </a:p>
                    <a:p>
                      <a:pPr marL="342900" indent="-342900">
                        <a:buFont typeface="Wingdings" panose="05000000000000000000" pitchFamily="2" charset="2"/>
                        <a:buChar char="ü"/>
                      </a:pPr>
                      <a:r>
                        <a:rPr lang="it-IT" sz="2000" dirty="0" smtClean="0">
                          <a:solidFill>
                            <a:srgbClr val="002060"/>
                          </a:solidFill>
                          <a:effectLst/>
                          <a:latin typeface="Arial" pitchFamily="34" charset="0"/>
                          <a:cs typeface="Arial" pitchFamily="34" charset="0"/>
                        </a:rPr>
                        <a:t>Croația (2014),</a:t>
                      </a:r>
                    </a:p>
                  </a:txBody>
                  <a:tcPr>
                    <a:solidFill>
                      <a:schemeClr val="accent1">
                        <a:lumMod val="20000"/>
                        <a:lumOff val="80000"/>
                      </a:schemeClr>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vi-VN" sz="2000" dirty="0" smtClean="0">
                          <a:solidFill>
                            <a:srgbClr val="002060"/>
                          </a:solidFill>
                          <a:effectLst/>
                          <a:latin typeface="Arial" pitchFamily="34" charset="0"/>
                          <a:cs typeface="Arial" pitchFamily="34" charset="0"/>
                        </a:rPr>
                        <a:t>Ungaria (2013),</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vi-VN" sz="2000" dirty="0" smtClean="0">
                          <a:solidFill>
                            <a:srgbClr val="002060"/>
                          </a:solidFill>
                          <a:effectLst/>
                          <a:latin typeface="Arial" pitchFamily="34" charset="0"/>
                          <a:cs typeface="Arial" pitchFamily="34" charset="0"/>
                        </a:rPr>
                        <a:t>Slovacia (2011),</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vi-VN" sz="2000" dirty="0" smtClean="0">
                          <a:solidFill>
                            <a:srgbClr val="002060"/>
                          </a:solidFill>
                          <a:effectLst/>
                          <a:latin typeface="Arial" pitchFamily="34" charset="0"/>
                          <a:cs typeface="Arial" pitchFamily="34" charset="0"/>
                        </a:rPr>
                        <a:t>Azerbaidjan (2011),</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vi-VN" sz="2000" dirty="0" smtClean="0">
                          <a:solidFill>
                            <a:srgbClr val="002060"/>
                          </a:solidFill>
                          <a:effectLst/>
                          <a:latin typeface="Arial" pitchFamily="34" charset="0"/>
                          <a:cs typeface="Arial" pitchFamily="34" charset="0"/>
                        </a:rPr>
                        <a:t>Bosnia și Herțegovina (2010),</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vi-VN" sz="2000" dirty="0" smtClean="0">
                          <a:solidFill>
                            <a:srgbClr val="002060"/>
                          </a:solidFill>
                          <a:effectLst/>
                          <a:latin typeface="Arial" pitchFamily="34" charset="0"/>
                          <a:cs typeface="Arial" pitchFamily="34" charset="0"/>
                        </a:rPr>
                        <a:t>Muntenegru (2010),</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vi-VN" sz="2000" dirty="0" smtClean="0">
                          <a:solidFill>
                            <a:srgbClr val="002060"/>
                          </a:solidFill>
                          <a:effectLst/>
                          <a:latin typeface="Arial" pitchFamily="34" charset="0"/>
                          <a:cs typeface="Arial" pitchFamily="34" charset="0"/>
                        </a:rPr>
                        <a:t>Federația Rusă (2009),</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vi-VN" sz="2000" dirty="0" smtClean="0">
                          <a:solidFill>
                            <a:srgbClr val="002060"/>
                          </a:solidFill>
                          <a:effectLst/>
                          <a:latin typeface="Arial" pitchFamily="34" charset="0"/>
                          <a:cs typeface="Arial" pitchFamily="34" charset="0"/>
                        </a:rPr>
                        <a:t>Ucraina (2004),</a:t>
                      </a:r>
                    </a:p>
                    <a:p>
                      <a:pPr marL="342900" indent="-342900">
                        <a:buFont typeface="Wingdings" panose="05000000000000000000" pitchFamily="2" charset="2"/>
                        <a:buChar char="ü"/>
                      </a:pPr>
                      <a:endParaRPr lang="en-US" sz="2000" dirty="0">
                        <a:solidFill>
                          <a:srgbClr val="002060"/>
                        </a:solidFill>
                        <a:effectLst/>
                      </a:endParaRPr>
                    </a:p>
                  </a:txBody>
                  <a:tcPr>
                    <a:solidFill>
                      <a:schemeClr val="accent1">
                        <a:lumMod val="20000"/>
                        <a:lumOff val="80000"/>
                      </a:schemeClr>
                    </a:solidFill>
                  </a:tcPr>
                </a:tc>
                <a:extLst>
                  <a:ext uri="{0D108BD9-81ED-4DB2-BD59-A6C34878D82A}">
                    <a16:rowId xmlns="" xmlns:a16="http://schemas.microsoft.com/office/drawing/2014/main" val="1594778041"/>
                  </a:ext>
                </a:extLst>
              </a:tr>
            </a:tbl>
          </a:graphicData>
        </a:graphic>
      </p:graphicFrame>
      <p:sp>
        <p:nvSpPr>
          <p:cNvPr id="7" name="Title 7">
            <a:extLst>
              <a:ext uri="{FF2B5EF4-FFF2-40B4-BE49-F238E27FC236}">
                <a16:creationId xmlns="" xmlns:a16="http://schemas.microsoft.com/office/drawing/2014/main" id="{30E9D11B-F48E-4B2B-BD9B-9E3296EB437B}"/>
              </a:ext>
            </a:extLst>
          </p:cNvPr>
          <p:cNvSpPr>
            <a:spLocks noGrp="1"/>
          </p:cNvSpPr>
          <p:nvPr>
            <p:ph type="title"/>
          </p:nvPr>
        </p:nvSpPr>
        <p:spPr>
          <a:xfrm>
            <a:off x="1819275" y="239713"/>
            <a:ext cx="9034463" cy="1497630"/>
          </a:xfrm>
        </p:spPr>
        <p:txBody>
          <a:bodyPr>
            <a:normAutofit/>
          </a:bodyPr>
          <a:lstStyle/>
          <a:p>
            <a:pPr algn="ctr"/>
            <a:r>
              <a:rPr lang="ro-RO" altLang="en-US" b="1" dirty="0">
                <a:solidFill>
                  <a:schemeClr val="accent5">
                    <a:lumMod val="50000"/>
                  </a:schemeClr>
                </a:solidFill>
                <a:latin typeface="+mn-lt"/>
              </a:rPr>
              <a:t>ACORDURI BILATERALE</a:t>
            </a:r>
            <a:endParaRPr lang="en-GB" b="1" dirty="0">
              <a:solidFill>
                <a:schemeClr val="accent5">
                  <a:lumMod val="50000"/>
                </a:schemeClr>
              </a:solidFill>
              <a:latin typeface="+mn-lt"/>
            </a:endParaRPr>
          </a:p>
        </p:txBody>
      </p:sp>
      <p:pic>
        <p:nvPicPr>
          <p:cNvPr id="15" name="Picture 1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924947" y="5382884"/>
            <a:ext cx="5267053" cy="1129495"/>
          </a:xfrm>
          <a:prstGeom prst="rect">
            <a:avLst/>
          </a:prstGeom>
        </p:spPr>
      </p:pic>
    </p:spTree>
    <p:extLst>
      <p:ext uri="{BB962C8B-B14F-4D97-AF65-F5344CB8AC3E}">
        <p14:creationId xmlns="" xmlns:p14="http://schemas.microsoft.com/office/powerpoint/2010/main" val="19798361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 xmlns:a16="http://schemas.microsoft.com/office/drawing/2014/main" id="{ABD8055C-D7C5-42A0-A96C-F43D92B1BB19}"/>
              </a:ext>
            </a:extLst>
          </p:cNvPr>
          <p:cNvSpPr txBox="1">
            <a:spLocks/>
          </p:cNvSpPr>
          <p:nvPr/>
        </p:nvSpPr>
        <p:spPr bwMode="auto">
          <a:xfrm>
            <a:off x="1085850" y="2048055"/>
            <a:ext cx="9767888" cy="420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just" eaLnBrk="1" fontAlgn="auto" hangingPunct="1">
              <a:spcAft>
                <a:spcPts val="0"/>
              </a:spcAft>
              <a:defRPr/>
            </a:pPr>
            <a:r>
              <a:rPr lang="vi-VN" dirty="0">
                <a:solidFill>
                  <a:srgbClr val="002060"/>
                </a:solidFill>
                <a:latin typeface="Calibri"/>
              </a:rPr>
              <a:t>Scopul Uniunii Europene este de a consolida cooperarea în domeniul protecției civile - îmbunătățirea prevenirii, pregătirii și răspunsului la dezastre.</a:t>
            </a:r>
            <a:endParaRPr kumimoji="0" lang="sr-Cyrl-RS" sz="1000" b="0" i="0" u="none" strike="noStrike" kern="1200" cap="none" spc="0" normalizeH="0" baseline="0" noProof="0" dirty="0">
              <a:ln>
                <a:noFill/>
              </a:ln>
              <a:solidFill>
                <a:srgbClr val="002060"/>
              </a:solidFill>
              <a:effectLst/>
              <a:uLnTx/>
              <a:uFillTx/>
              <a:latin typeface="Calibri"/>
              <a:ea typeface="+mn-ea"/>
              <a:cs typeface="+mn-cs"/>
            </a:endParaRPr>
          </a:p>
          <a:p>
            <a:pPr lvl="0" algn="just" eaLnBrk="1" fontAlgn="auto" hangingPunct="1">
              <a:spcAft>
                <a:spcPts val="0"/>
              </a:spcAft>
              <a:defRPr/>
            </a:pPr>
            <a:r>
              <a:rPr lang="ro-RO" b="1" dirty="0">
                <a:solidFill>
                  <a:srgbClr val="002060"/>
                </a:solidFill>
              </a:rPr>
              <a:t>Membrii mecanismului </a:t>
            </a:r>
            <a:r>
              <a:rPr lang="ro-RO" b="1" dirty="0" smtClean="0">
                <a:solidFill>
                  <a:srgbClr val="002060"/>
                </a:solidFill>
              </a:rPr>
              <a:t>sunt:</a:t>
            </a:r>
            <a:endParaRPr kumimoji="0" lang="en-US" sz="2400" b="1" i="0" u="none" strike="noStrike" kern="1200" cap="none" spc="0" normalizeH="0" baseline="0" noProof="0" dirty="0" smtClean="0">
              <a:ln>
                <a:noFill/>
              </a:ln>
              <a:solidFill>
                <a:srgbClr val="002060"/>
              </a:solidFill>
              <a:effectLst/>
              <a:uLnTx/>
              <a:uFillTx/>
              <a:latin typeface="Calibri"/>
              <a:ea typeface="+mn-ea"/>
              <a:cs typeface="+mn-cs"/>
            </a:endParaRPr>
          </a:p>
          <a:p>
            <a:pPr marL="342900" lvl="0" indent="-342900" algn="just" eaLnBrk="1" hangingPunct="1">
              <a:spcAft>
                <a:spcPts val="0"/>
              </a:spcAft>
              <a:buFont typeface="Arial" panose="020B0604020202020204" pitchFamily="34" charset="0"/>
              <a:buChar char="•"/>
              <a:defRPr/>
            </a:pPr>
            <a:r>
              <a:rPr lang="it-IT" dirty="0">
                <a:solidFill>
                  <a:srgbClr val="002060"/>
                </a:solidFill>
              </a:rPr>
              <a:t>•	Statele membre UE</a:t>
            </a:r>
          </a:p>
          <a:p>
            <a:pPr marL="342900" lvl="0" indent="-342900" algn="just" eaLnBrk="1" hangingPunct="1">
              <a:spcAft>
                <a:spcPts val="0"/>
              </a:spcAft>
              <a:buFont typeface="Arial" panose="020B0604020202020204" pitchFamily="34" charset="0"/>
              <a:buChar char="•"/>
              <a:defRPr/>
            </a:pPr>
            <a:r>
              <a:rPr lang="it-IT" dirty="0">
                <a:solidFill>
                  <a:srgbClr val="002060"/>
                </a:solidFill>
              </a:rPr>
              <a:t>•	6 țări participante - Islanda, Norvegia, </a:t>
            </a:r>
            <a:r>
              <a:rPr lang="it-IT" b="1" dirty="0">
                <a:solidFill>
                  <a:srgbClr val="002060"/>
                </a:solidFill>
              </a:rPr>
              <a:t>Serbia, Macedonia de Nord, Muntenegru și Turcia</a:t>
            </a:r>
          </a:p>
          <a:p>
            <a:pPr marL="0" marR="0" lvl="0" indent="0" algn="just"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r>
              <a:rPr kumimoji="0" lang="ro-RO" sz="2400" b="0" i="0" u="none" strike="noStrike" kern="1200" cap="none" spc="0" normalizeH="0" baseline="0" noProof="0" dirty="0" smtClean="0">
                <a:ln>
                  <a:noFill/>
                </a:ln>
                <a:solidFill>
                  <a:srgbClr val="002060"/>
                </a:solidFill>
                <a:effectLst/>
                <a:uLnTx/>
                <a:uFillTx/>
                <a:latin typeface="Calibri"/>
                <a:ea typeface="+mn-ea"/>
                <a:cs typeface="+mn-cs"/>
              </a:rPr>
              <a:t>Bosnia şi Herţegovina şi Albania</a:t>
            </a:r>
            <a:r>
              <a:rPr kumimoji="0" lang="ro-RO" sz="2400" b="0" i="0" u="none" strike="noStrike" kern="1200" cap="none" spc="0" normalizeH="0" noProof="0" dirty="0" smtClean="0">
                <a:ln>
                  <a:noFill/>
                </a:ln>
                <a:solidFill>
                  <a:srgbClr val="002060"/>
                </a:solidFill>
                <a:effectLst/>
                <a:uLnTx/>
                <a:uFillTx/>
                <a:latin typeface="Calibri"/>
                <a:ea typeface="+mn-ea"/>
                <a:cs typeface="+mn-cs"/>
              </a:rPr>
              <a:t> lucrează la realizarea condiţiilor de a deveni ţări membre ale Mecanismului.</a:t>
            </a:r>
          </a:p>
          <a:p>
            <a:pPr marL="0" marR="0" lvl="0" indent="0" algn="just"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endParaRPr lang="ro-RO" baseline="0" dirty="0">
              <a:solidFill>
                <a:srgbClr val="002060"/>
              </a:solidFill>
              <a:latin typeface="Calibri"/>
            </a:endParaRPr>
          </a:p>
          <a:p>
            <a:pPr marL="0" marR="0" lvl="0" indent="0" algn="just"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endParaRPr kumimoji="0" lang="ro-RO" sz="1000" b="0" i="0" u="none" strike="noStrike" kern="1200" cap="none" spc="0" normalizeH="0" noProof="0" dirty="0" smtClean="0">
              <a:ln>
                <a:noFill/>
              </a:ln>
              <a:solidFill>
                <a:srgbClr val="002060"/>
              </a:solidFill>
              <a:effectLst/>
              <a:uLnTx/>
              <a:uFillTx/>
              <a:latin typeface="Calibri"/>
              <a:ea typeface="+mn-ea"/>
              <a:cs typeface="+mn-cs"/>
            </a:endParaRPr>
          </a:p>
          <a:p>
            <a:pPr marL="0" marR="0" lvl="0" indent="0" algn="just"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dirty="0" smtClean="0">
                <a:ln>
                  <a:noFill/>
                </a:ln>
                <a:solidFill>
                  <a:srgbClr val="002060"/>
                </a:solidFill>
                <a:effectLst/>
                <a:uLnTx/>
                <a:uFillTx/>
                <a:latin typeface="Calibri"/>
                <a:ea typeface="+mn-ea"/>
                <a:cs typeface="+mn-cs"/>
              </a:rPr>
              <a:t>https://www.youtube.com/watch?v=95s726VlYJA&amp;t=57s</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002060"/>
              </a:solidFill>
              <a:effectLst/>
              <a:uLnTx/>
              <a:uFillTx/>
              <a:latin typeface="Calibri"/>
              <a:ea typeface="+mn-ea"/>
              <a:cs typeface="+mn-cs"/>
            </a:endParaRPr>
          </a:p>
        </p:txBody>
      </p:sp>
      <p:sp>
        <p:nvSpPr>
          <p:cNvPr id="9" name="Title 7">
            <a:extLst>
              <a:ext uri="{FF2B5EF4-FFF2-40B4-BE49-F238E27FC236}">
                <a16:creationId xmlns="" xmlns:a16="http://schemas.microsoft.com/office/drawing/2014/main" id="{2AEE3426-CCE0-4564-A03C-6294092DAA6E}"/>
              </a:ext>
            </a:extLst>
          </p:cNvPr>
          <p:cNvSpPr>
            <a:spLocks noGrp="1"/>
          </p:cNvSpPr>
          <p:nvPr>
            <p:ph type="title"/>
          </p:nvPr>
        </p:nvSpPr>
        <p:spPr>
          <a:xfrm>
            <a:off x="1819275" y="239713"/>
            <a:ext cx="9034463" cy="1246187"/>
          </a:xfrm>
        </p:spPr>
        <p:txBody>
          <a:bodyPr>
            <a:normAutofit fontScale="90000"/>
          </a:bodyPr>
          <a:lstStyle/>
          <a:p>
            <a:pPr algn="ctr"/>
            <a:r>
              <a:rPr lang="en-US" altLang="en-US" b="1" dirty="0">
                <a:solidFill>
                  <a:srgbClr val="002060"/>
                </a:solidFill>
              </a:rPr>
              <a:t>MECANISMUL DE PROTECȚIE CIVILĂ  AL UE</a:t>
            </a:r>
            <a:endParaRPr lang="en-GB" b="1" dirty="0">
              <a:solidFill>
                <a:srgbClr val="002060"/>
              </a:solidFill>
            </a:endParaRPr>
          </a:p>
        </p:txBody>
      </p:sp>
      <p:pic>
        <p:nvPicPr>
          <p:cNvPr id="16" name="Picture 3" descr="C:\Users\jdimic\Desktop\unnamed.png">
            <a:extLst>
              <a:ext uri="{FF2B5EF4-FFF2-40B4-BE49-F238E27FC236}">
                <a16:creationId xmlns="" xmlns:a16="http://schemas.microsoft.com/office/drawing/2014/main" id="{035C079F-5C2C-45E2-BC22-3607376D5E86}"/>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18578" y="306448"/>
            <a:ext cx="3784600" cy="2519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015457" y="5262114"/>
            <a:ext cx="5267053" cy="1129495"/>
          </a:xfrm>
          <a:prstGeom prst="rect">
            <a:avLst/>
          </a:prstGeom>
        </p:spPr>
      </p:pic>
    </p:spTree>
    <p:extLst>
      <p:ext uri="{BB962C8B-B14F-4D97-AF65-F5344CB8AC3E}">
        <p14:creationId xmlns="" xmlns:p14="http://schemas.microsoft.com/office/powerpoint/2010/main" val="8736995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9">
            <a:extLst>
              <a:ext uri="{FF2B5EF4-FFF2-40B4-BE49-F238E27FC236}">
                <a16:creationId xmlns="" xmlns:a16="http://schemas.microsoft.com/office/drawing/2014/main" id="{F7AD2A6C-5C91-426F-BA06-805705BA3355}"/>
              </a:ext>
            </a:extLst>
          </p:cNvPr>
          <p:cNvPicPr>
            <a:picLocks noChangeAspect="1"/>
          </p:cNvPicPr>
          <p:nvPr/>
        </p:nvPicPr>
        <p:blipFill>
          <a:blip r:embed="rId3" cstate="print"/>
          <a:srcRect/>
          <a:stretch>
            <a:fillRect/>
          </a:stretch>
        </p:blipFill>
        <p:spPr bwMode="auto">
          <a:xfrm>
            <a:off x="-14287" y="-28396"/>
            <a:ext cx="12192000" cy="7010400"/>
          </a:xfrm>
          <a:prstGeom prst="rect">
            <a:avLst/>
          </a:prstGeom>
          <a:noFill/>
          <a:ln w="9525">
            <a:noFill/>
            <a:miter lim="800000"/>
            <a:headEnd/>
            <a:tailEnd/>
          </a:ln>
        </p:spPr>
      </p:pic>
      <p:sp>
        <p:nvSpPr>
          <p:cNvPr id="22" name="Rectangle 1">
            <a:extLst>
              <a:ext uri="{FF2B5EF4-FFF2-40B4-BE49-F238E27FC236}">
                <a16:creationId xmlns="" xmlns:a16="http://schemas.microsoft.com/office/drawing/2014/main" id="{6FA3E954-BD6D-420C-91BE-53C563634C5A}"/>
              </a:ext>
            </a:extLst>
          </p:cNvPr>
          <p:cNvSpPr>
            <a:spLocks noChangeArrowheads="1"/>
          </p:cNvSpPr>
          <p:nvPr/>
        </p:nvSpPr>
        <p:spPr bwMode="auto">
          <a:xfrm>
            <a:off x="-6350" y="0"/>
            <a:ext cx="12198348" cy="504825"/>
          </a:xfrm>
          <a:prstGeom prst="rect">
            <a:avLst/>
          </a:prstGeom>
          <a:solidFill>
            <a:srgbClr val="37ACDE"/>
          </a:solidFill>
          <a:ln w="9525">
            <a:noFill/>
            <a:round/>
            <a:headEnd/>
            <a:tailEnd/>
          </a:ln>
        </p:spPr>
        <p:txBody>
          <a:bodyPr lIns="19298" tIns="9649" rIns="19298" bIns="9649"/>
          <a:lstStyle/>
          <a:p>
            <a:endParaRPr lang="it-IT" sz="1600">
              <a:solidFill>
                <a:srgbClr val="000000"/>
              </a:solidFill>
              <a:latin typeface="Calibri" pitchFamily="34" charset="0"/>
            </a:endParaRPr>
          </a:p>
        </p:txBody>
      </p:sp>
      <p:pic>
        <p:nvPicPr>
          <p:cNvPr id="23" name="Picture 3">
            <a:extLst>
              <a:ext uri="{FF2B5EF4-FFF2-40B4-BE49-F238E27FC236}">
                <a16:creationId xmlns="" xmlns:a16="http://schemas.microsoft.com/office/drawing/2014/main" id="{CAF318B4-DEF6-48CC-830E-0ECD48C4ECE1}"/>
              </a:ext>
            </a:extLst>
          </p:cNvPr>
          <p:cNvPicPr>
            <a:picLocks noChangeAspect="1"/>
          </p:cNvPicPr>
          <p:nvPr/>
        </p:nvPicPr>
        <p:blipFill>
          <a:blip r:embed="rId4" cstate="print"/>
          <a:srcRect/>
          <a:stretch>
            <a:fillRect/>
          </a:stretch>
        </p:blipFill>
        <p:spPr bwMode="auto">
          <a:xfrm>
            <a:off x="10233025" y="53975"/>
            <a:ext cx="1811552" cy="401638"/>
          </a:xfrm>
          <a:prstGeom prst="rect">
            <a:avLst/>
          </a:prstGeom>
          <a:noFill/>
          <a:ln w="9525">
            <a:noFill/>
            <a:miter lim="800000"/>
            <a:headEnd/>
            <a:tailEnd/>
          </a:ln>
        </p:spPr>
      </p:pic>
      <p:sp>
        <p:nvSpPr>
          <p:cNvPr id="24" name="Title 1">
            <a:extLst>
              <a:ext uri="{FF2B5EF4-FFF2-40B4-BE49-F238E27FC236}">
                <a16:creationId xmlns="" xmlns:a16="http://schemas.microsoft.com/office/drawing/2014/main" id="{2406C618-CEC6-4FC1-9BB2-ABC49F9844B0}"/>
              </a:ext>
            </a:extLst>
          </p:cNvPr>
          <p:cNvSpPr txBox="1">
            <a:spLocks/>
          </p:cNvSpPr>
          <p:nvPr/>
        </p:nvSpPr>
        <p:spPr bwMode="auto">
          <a:xfrm>
            <a:off x="395287" y="57150"/>
            <a:ext cx="9658017" cy="395288"/>
          </a:xfrm>
          <a:prstGeom prst="rect">
            <a:avLst/>
          </a:prstGeom>
          <a:noFill/>
          <a:ln w="9525">
            <a:noFill/>
            <a:miter lim="800000"/>
            <a:headEnd/>
            <a:tailEnd/>
          </a:ln>
        </p:spPr>
        <p:txBody>
          <a:bodyPr lIns="62963" tIns="31482" rIns="62963" bIns="31482" anchor="ctr"/>
          <a:lstStyle/>
          <a:p>
            <a:r>
              <a:rPr lang="ro-RO" sz="2800" dirty="0" smtClean="0">
                <a:solidFill>
                  <a:schemeClr val="bg1"/>
                </a:solidFill>
              </a:rPr>
              <a:t>Mecanismul Proceţiei Civile UE State membre şi state vecine</a:t>
            </a:r>
            <a:endParaRPr lang="en-GB" sz="2800" i="1" dirty="0">
              <a:solidFill>
                <a:schemeClr val="bg1"/>
              </a:solidFill>
            </a:endParaRPr>
          </a:p>
        </p:txBody>
      </p:sp>
      <p:grpSp>
        <p:nvGrpSpPr>
          <p:cNvPr id="25" name="Group 43">
            <a:extLst>
              <a:ext uri="{FF2B5EF4-FFF2-40B4-BE49-F238E27FC236}">
                <a16:creationId xmlns="" xmlns:a16="http://schemas.microsoft.com/office/drawing/2014/main" id="{D4A76A40-2AEB-4FFA-8BB5-E0EF992B2A55}"/>
              </a:ext>
            </a:extLst>
          </p:cNvPr>
          <p:cNvGrpSpPr>
            <a:grpSpLocks/>
          </p:cNvGrpSpPr>
          <p:nvPr/>
        </p:nvGrpSpPr>
        <p:grpSpPr bwMode="auto">
          <a:xfrm>
            <a:off x="8139113" y="712786"/>
            <a:ext cx="3828384" cy="1467452"/>
            <a:chOff x="-2091149" y="2353460"/>
            <a:chExt cx="3359100" cy="1033514"/>
          </a:xfrm>
        </p:grpSpPr>
        <p:sp>
          <p:nvSpPr>
            <p:cNvPr id="26" name="Rectangle 25">
              <a:extLst>
                <a:ext uri="{FF2B5EF4-FFF2-40B4-BE49-F238E27FC236}">
                  <a16:creationId xmlns="" xmlns:a16="http://schemas.microsoft.com/office/drawing/2014/main" id="{070659A6-14DD-40EF-AC23-A36D2A7A604A}"/>
                </a:ext>
              </a:extLst>
            </p:cNvPr>
            <p:cNvSpPr>
              <a:spLocks noChangeArrowheads="1"/>
            </p:cNvSpPr>
            <p:nvPr/>
          </p:nvSpPr>
          <p:spPr bwMode="auto">
            <a:xfrm>
              <a:off x="-2091149" y="2353460"/>
              <a:ext cx="3359100" cy="1033514"/>
            </a:xfrm>
            <a:prstGeom prst="rect">
              <a:avLst/>
            </a:prstGeom>
            <a:solidFill>
              <a:srgbClr val="FAFAFA">
                <a:alpha val="70195"/>
              </a:srgbClr>
            </a:solidFill>
            <a:ln w="25400">
              <a:noFill/>
              <a:miter lim="800000"/>
              <a:headEnd/>
              <a:tailEnd/>
            </a:ln>
            <a:effectLst>
              <a:outerShdw dist="38100" dir="2700000" algn="tl" rotWithShape="0">
                <a:srgbClr val="808080">
                  <a:alpha val="39998"/>
                </a:srgbClr>
              </a:outerShdw>
            </a:effectLst>
          </p:spPr>
          <p:txBody>
            <a:bodyPr anchor="ctr"/>
            <a:lstStyle/>
            <a:p>
              <a:pPr algn="ctr">
                <a:defRPr/>
              </a:pPr>
              <a:endParaRPr lang="en-US" dirty="0">
                <a:solidFill>
                  <a:schemeClr val="lt1"/>
                </a:solidFill>
                <a:latin typeface="+mn-lt"/>
                <a:ea typeface="+mn-ea"/>
              </a:endParaRPr>
            </a:p>
          </p:txBody>
        </p:sp>
        <p:sp>
          <p:nvSpPr>
            <p:cNvPr id="27" name="Rectangle 13">
              <a:extLst>
                <a:ext uri="{FF2B5EF4-FFF2-40B4-BE49-F238E27FC236}">
                  <a16:creationId xmlns="" xmlns:a16="http://schemas.microsoft.com/office/drawing/2014/main" id="{9FF6CB8B-A77F-45AD-A5DD-07D09F1F6593}"/>
                </a:ext>
              </a:extLst>
            </p:cNvPr>
            <p:cNvSpPr>
              <a:spLocks noChangeArrowheads="1"/>
            </p:cNvSpPr>
            <p:nvPr/>
          </p:nvSpPr>
          <p:spPr bwMode="auto">
            <a:xfrm>
              <a:off x="-1554470" y="2450965"/>
              <a:ext cx="2788221" cy="856219"/>
            </a:xfrm>
            <a:prstGeom prst="rect">
              <a:avLst/>
            </a:prstGeom>
            <a:noFill/>
            <a:ln w="9525">
              <a:noFill/>
              <a:miter lim="800000"/>
              <a:headEnd/>
              <a:tailEnd/>
            </a:ln>
          </p:spPr>
          <p:txBody>
            <a:bodyPr lIns="0" tIns="0" rIns="0" bIns="0">
              <a:spAutoFit/>
            </a:bodyPr>
            <a:lstStyle/>
            <a:p>
              <a:pPr>
                <a:spcAft>
                  <a:spcPts val="613"/>
                </a:spcAft>
              </a:pPr>
              <a:r>
                <a:rPr lang="ro-RO" sz="1600" b="1" dirty="0" smtClean="0">
                  <a:solidFill>
                    <a:srgbClr val="000000"/>
                  </a:solidFill>
                </a:rPr>
                <a:t>Mecanismul PC</a:t>
              </a:r>
              <a:r>
                <a:rPr lang="sr-Cyrl-RS" sz="1600" b="1" dirty="0" smtClean="0">
                  <a:solidFill>
                    <a:srgbClr val="000000"/>
                  </a:solidFill>
                </a:rPr>
                <a:t> </a:t>
              </a:r>
              <a:r>
                <a:rPr lang="ro-RO" sz="1600" b="1" dirty="0" smtClean="0">
                  <a:solidFill>
                    <a:srgbClr val="000000"/>
                  </a:solidFill>
                </a:rPr>
                <a:t>UE</a:t>
              </a:r>
              <a:r>
                <a:rPr lang="sr-Cyrl-RS" sz="1600" b="1" dirty="0" smtClean="0">
                  <a:solidFill>
                    <a:srgbClr val="000000"/>
                  </a:solidFill>
                </a:rPr>
                <a:t> </a:t>
              </a:r>
              <a:r>
                <a:rPr lang="en-US" sz="1600" b="1" dirty="0" smtClean="0">
                  <a:solidFill>
                    <a:srgbClr val="000000"/>
                  </a:solidFill>
                </a:rPr>
                <a:t> </a:t>
              </a:r>
              <a:r>
                <a:rPr lang="ro-RO" sz="1600" b="1" dirty="0" smtClean="0">
                  <a:solidFill>
                    <a:srgbClr val="000000"/>
                  </a:solidFill>
                </a:rPr>
                <a:t>State membre</a:t>
              </a:r>
              <a:endParaRPr lang="en-US" sz="1600" b="1" dirty="0">
                <a:solidFill>
                  <a:srgbClr val="000000"/>
                </a:solidFill>
              </a:endParaRPr>
            </a:p>
            <a:p>
              <a:pPr>
                <a:spcAft>
                  <a:spcPts val="613"/>
                </a:spcAft>
              </a:pPr>
              <a:r>
                <a:rPr lang="ro-RO" sz="1600" b="1" dirty="0" smtClean="0">
                  <a:solidFill>
                    <a:srgbClr val="000000"/>
                  </a:solidFill>
                </a:rPr>
                <a:t>State terţe calificate </a:t>
              </a:r>
              <a:r>
                <a:rPr lang="en-US" sz="1600" b="1" dirty="0" smtClean="0">
                  <a:solidFill>
                    <a:srgbClr val="000000"/>
                  </a:solidFill>
                </a:rPr>
                <a:t>(</a:t>
              </a:r>
              <a:r>
                <a:rPr lang="en-US" sz="1600" b="1" dirty="0">
                  <a:solidFill>
                    <a:srgbClr val="000000"/>
                  </a:solidFill>
                </a:rPr>
                <a:t>IPA)</a:t>
              </a:r>
            </a:p>
            <a:p>
              <a:pPr>
                <a:spcAft>
                  <a:spcPts val="613"/>
                </a:spcAft>
              </a:pPr>
              <a:r>
                <a:rPr lang="ro-RO" sz="1600" b="1" dirty="0" smtClean="0">
                  <a:solidFill>
                    <a:srgbClr val="000000"/>
                  </a:solidFill>
                </a:rPr>
                <a:t>Ţări vecine de la Est </a:t>
              </a:r>
              <a:r>
                <a:rPr lang="en-US" sz="1600" b="1" dirty="0" smtClean="0">
                  <a:solidFill>
                    <a:srgbClr val="000000"/>
                  </a:solidFill>
                </a:rPr>
                <a:t>(</a:t>
              </a:r>
              <a:r>
                <a:rPr lang="en-US" sz="1600" b="1" dirty="0">
                  <a:solidFill>
                    <a:srgbClr val="000000"/>
                  </a:solidFill>
                </a:rPr>
                <a:t>PPRD East)</a:t>
              </a:r>
            </a:p>
            <a:p>
              <a:pPr>
                <a:spcAft>
                  <a:spcPts val="613"/>
                </a:spcAft>
              </a:pPr>
              <a:r>
                <a:rPr lang="ro-RO" sz="1600" b="1" dirty="0" smtClean="0">
                  <a:solidFill>
                    <a:srgbClr val="000000"/>
                  </a:solidFill>
                </a:rPr>
                <a:t>Ţări vecine de la Sud </a:t>
              </a:r>
              <a:r>
                <a:rPr lang="en-US" sz="1600" b="1" dirty="0" smtClean="0">
                  <a:solidFill>
                    <a:srgbClr val="000000"/>
                  </a:solidFill>
                </a:rPr>
                <a:t>(PPRD </a:t>
              </a:r>
              <a:r>
                <a:rPr lang="en-US" sz="1600" b="1" dirty="0">
                  <a:solidFill>
                    <a:srgbClr val="000000"/>
                  </a:solidFill>
                </a:rPr>
                <a:t>South)</a:t>
              </a:r>
            </a:p>
          </p:txBody>
        </p:sp>
      </p:grpSp>
      <p:sp>
        <p:nvSpPr>
          <p:cNvPr id="28" name="Rectangle 27">
            <a:extLst>
              <a:ext uri="{FF2B5EF4-FFF2-40B4-BE49-F238E27FC236}">
                <a16:creationId xmlns="" xmlns:a16="http://schemas.microsoft.com/office/drawing/2014/main" id="{F3FC6B37-D53A-4803-8AF5-11FF4C53E2E0}"/>
              </a:ext>
            </a:extLst>
          </p:cNvPr>
          <p:cNvSpPr/>
          <p:nvPr/>
        </p:nvSpPr>
        <p:spPr>
          <a:xfrm>
            <a:off x="8247063" y="881063"/>
            <a:ext cx="425375" cy="165100"/>
          </a:xfrm>
          <a:prstGeom prst="rect">
            <a:avLst/>
          </a:prstGeom>
          <a:solidFill>
            <a:srgbClr val="8099CC"/>
          </a:solidFill>
          <a:ln w="6350">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anchor="ctr"/>
          <a:lstStyle/>
          <a:p>
            <a:pPr algn="ctr">
              <a:defRPr/>
            </a:pPr>
            <a:endParaRPr lang="en-US"/>
          </a:p>
        </p:txBody>
      </p:sp>
      <p:sp>
        <p:nvSpPr>
          <p:cNvPr id="29" name="Rectangle 28">
            <a:extLst>
              <a:ext uri="{FF2B5EF4-FFF2-40B4-BE49-F238E27FC236}">
                <a16:creationId xmlns="" xmlns:a16="http://schemas.microsoft.com/office/drawing/2014/main" id="{9B3BC0FC-1C83-4BB1-9B19-A8C53FBF861E}"/>
              </a:ext>
            </a:extLst>
          </p:cNvPr>
          <p:cNvSpPr/>
          <p:nvPr/>
        </p:nvSpPr>
        <p:spPr>
          <a:xfrm>
            <a:off x="8229132" y="1189336"/>
            <a:ext cx="425375" cy="217488"/>
          </a:xfrm>
          <a:prstGeom prst="rect">
            <a:avLst/>
          </a:prstGeom>
          <a:solidFill>
            <a:srgbClr val="FFBEBE"/>
          </a:solidFill>
          <a:ln w="6350">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anchor="ctr"/>
          <a:lstStyle/>
          <a:p>
            <a:pPr algn="ctr">
              <a:defRPr/>
            </a:pPr>
            <a:endParaRPr lang="en-US"/>
          </a:p>
        </p:txBody>
      </p:sp>
      <p:sp>
        <p:nvSpPr>
          <p:cNvPr id="30" name="Rectangle 29">
            <a:extLst>
              <a:ext uri="{FF2B5EF4-FFF2-40B4-BE49-F238E27FC236}">
                <a16:creationId xmlns="" xmlns:a16="http://schemas.microsoft.com/office/drawing/2014/main" id="{DA01423B-0760-4ECA-B689-A03DBAE3F721}"/>
              </a:ext>
            </a:extLst>
          </p:cNvPr>
          <p:cNvSpPr/>
          <p:nvPr/>
        </p:nvSpPr>
        <p:spPr>
          <a:xfrm>
            <a:off x="8218488" y="1549400"/>
            <a:ext cx="425375" cy="165100"/>
          </a:xfrm>
          <a:prstGeom prst="rect">
            <a:avLst/>
          </a:prstGeom>
          <a:solidFill>
            <a:srgbClr val="FFEBBE"/>
          </a:solidFill>
          <a:ln w="6350">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anchor="ctr"/>
          <a:lstStyle/>
          <a:p>
            <a:pPr algn="ctr">
              <a:defRPr/>
            </a:pPr>
            <a:endParaRPr lang="en-US"/>
          </a:p>
        </p:txBody>
      </p:sp>
      <p:sp>
        <p:nvSpPr>
          <p:cNvPr id="31" name="Rectangle 30">
            <a:extLst>
              <a:ext uri="{FF2B5EF4-FFF2-40B4-BE49-F238E27FC236}">
                <a16:creationId xmlns="" xmlns:a16="http://schemas.microsoft.com/office/drawing/2014/main" id="{4B6EA0A4-2AF0-4226-8C60-1FDB47B43AF9}"/>
              </a:ext>
            </a:extLst>
          </p:cNvPr>
          <p:cNvSpPr/>
          <p:nvPr/>
        </p:nvSpPr>
        <p:spPr>
          <a:xfrm>
            <a:off x="8217656" y="1861347"/>
            <a:ext cx="425375" cy="166688"/>
          </a:xfrm>
          <a:prstGeom prst="rect">
            <a:avLst/>
          </a:prstGeom>
          <a:solidFill>
            <a:srgbClr val="D3FFBE"/>
          </a:solidFill>
          <a:ln w="6350">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anchor="ctr"/>
          <a:lstStyle/>
          <a:p>
            <a:pPr algn="ctr">
              <a:defRPr/>
            </a:pPr>
            <a:endParaRPr lang="en-US"/>
          </a:p>
        </p:txBody>
      </p:sp>
      <p:sp>
        <p:nvSpPr>
          <p:cNvPr id="32" name="Rectangle 31">
            <a:extLst>
              <a:ext uri="{FF2B5EF4-FFF2-40B4-BE49-F238E27FC236}">
                <a16:creationId xmlns="" xmlns:a16="http://schemas.microsoft.com/office/drawing/2014/main" id="{0CCDB335-D8A1-4277-9A27-1BD2ACB22A92}"/>
              </a:ext>
            </a:extLst>
          </p:cNvPr>
          <p:cNvSpPr/>
          <p:nvPr/>
        </p:nvSpPr>
        <p:spPr>
          <a:xfrm>
            <a:off x="390525" y="942975"/>
            <a:ext cx="3419476" cy="1200329"/>
          </a:xfrm>
          <a:prstGeom prst="rect">
            <a:avLst/>
          </a:prstGeom>
        </p:spPr>
        <p:txBody>
          <a:bodyPr wrap="square">
            <a:spAutoFit/>
          </a:bodyPr>
          <a:lstStyle/>
          <a:p>
            <a:r>
              <a:rPr lang="ro-RO" b="1" dirty="0" smtClean="0">
                <a:solidFill>
                  <a:srgbClr val="002060"/>
                </a:solidFill>
                <a:effectLst>
                  <a:outerShdw blurRad="38100" dist="38100" dir="2700000" algn="tl">
                    <a:srgbClr val="000000">
                      <a:alpha val="43137"/>
                    </a:srgbClr>
                  </a:outerShdw>
                </a:effectLst>
                <a:latin typeface="Constantia" pitchFamily="18" charset="0"/>
                <a:cs typeface="Arial" pitchFamily="34" charset="0"/>
              </a:rPr>
              <a:t>Republica Serbia a devenit stat membru al Mecanismului Protecţiei Civile al Uniunii Europene în anul 2015.</a:t>
            </a:r>
            <a:endParaRPr lang="en-US" b="1" dirty="0">
              <a:solidFill>
                <a:srgbClr val="00206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 xmlns:p14="http://schemas.microsoft.com/office/powerpoint/2010/main" val="16717752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 xmlns:a16="http://schemas.microsoft.com/office/drawing/2014/main" id="{ABD8055C-D7C5-42A0-A96C-F43D92B1BB19}"/>
              </a:ext>
            </a:extLst>
          </p:cNvPr>
          <p:cNvSpPr txBox="1">
            <a:spLocks/>
          </p:cNvSpPr>
          <p:nvPr/>
        </p:nvSpPr>
        <p:spPr bwMode="auto">
          <a:xfrm>
            <a:off x="1439863" y="2439988"/>
            <a:ext cx="7427912" cy="3081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chemeClr val="accent5">
                  <a:lumMod val="50000"/>
                </a:schemeClr>
              </a:solidFill>
              <a:effectLst/>
              <a:uLnTx/>
              <a:uFillTx/>
              <a:latin typeface="Calibri"/>
              <a:ea typeface="+mn-ea"/>
              <a:cs typeface="+mn-cs"/>
            </a:endParaRPr>
          </a:p>
        </p:txBody>
      </p:sp>
      <p:sp>
        <p:nvSpPr>
          <p:cNvPr id="9" name="Title 7">
            <a:extLst>
              <a:ext uri="{FF2B5EF4-FFF2-40B4-BE49-F238E27FC236}">
                <a16:creationId xmlns="" xmlns:a16="http://schemas.microsoft.com/office/drawing/2014/main" id="{2AEE3426-CCE0-4564-A03C-6294092DAA6E}"/>
              </a:ext>
            </a:extLst>
          </p:cNvPr>
          <p:cNvSpPr>
            <a:spLocks noGrp="1"/>
          </p:cNvSpPr>
          <p:nvPr>
            <p:ph type="title"/>
          </p:nvPr>
        </p:nvSpPr>
        <p:spPr>
          <a:xfrm>
            <a:off x="1758890" y="239713"/>
            <a:ext cx="9034463" cy="1096962"/>
          </a:xfrm>
        </p:spPr>
        <p:txBody>
          <a:bodyPr>
            <a:normAutofit fontScale="90000"/>
          </a:bodyPr>
          <a:lstStyle/>
          <a:p>
            <a:pPr algn="ctr"/>
            <a:r>
              <a:rPr lang="en-US" altLang="en-US" b="1" dirty="0">
                <a:solidFill>
                  <a:srgbClr val="002060"/>
                </a:solidFill>
              </a:rPr>
              <a:t>MECANISMUL DE PROTECȚIE CIVILĂ  AL UE</a:t>
            </a:r>
            <a:endParaRPr lang="en-GB" b="1" dirty="0">
              <a:solidFill>
                <a:schemeClr val="accent5">
                  <a:lumMod val="50000"/>
                </a:schemeClr>
              </a:solidFill>
            </a:endParaRPr>
          </a:p>
        </p:txBody>
      </p:sp>
      <p:sp>
        <p:nvSpPr>
          <p:cNvPr id="17" name="TextBox 16">
            <a:extLst>
              <a:ext uri="{FF2B5EF4-FFF2-40B4-BE49-F238E27FC236}">
                <a16:creationId xmlns="" xmlns:a16="http://schemas.microsoft.com/office/drawing/2014/main" id="{CC11301E-53F5-4F95-84CE-0A686A97E074}"/>
              </a:ext>
            </a:extLst>
          </p:cNvPr>
          <p:cNvSpPr txBox="1"/>
          <p:nvPr/>
        </p:nvSpPr>
        <p:spPr>
          <a:xfrm>
            <a:off x="7314051" y="1450100"/>
            <a:ext cx="4877949" cy="4154984"/>
          </a:xfrm>
          <a:prstGeom prst="rect">
            <a:avLst/>
          </a:prstGeom>
          <a:noFill/>
        </p:spPr>
        <p:txBody>
          <a:bodyPr wrap="square">
            <a:spAutoFit/>
          </a:bodyPr>
          <a:lstStyle/>
          <a:p>
            <a:pPr marL="342900" indent="-342900">
              <a:buFont typeface="Wingdings" panose="05000000000000000000" pitchFamily="2" charset="2"/>
              <a:buChar char="ü"/>
            </a:pPr>
            <a:r>
              <a:rPr lang="ro-RO" sz="2400" dirty="0" smtClean="0">
                <a:solidFill>
                  <a:srgbClr val="002060"/>
                </a:solidFill>
              </a:rPr>
              <a:t>răspuns rapid şi colectiv la stări de alertă şi dezastre</a:t>
            </a:r>
            <a:endParaRPr lang="ru-RU" sz="2400" dirty="0">
              <a:solidFill>
                <a:srgbClr val="002060"/>
              </a:solidFill>
            </a:endParaRPr>
          </a:p>
          <a:p>
            <a:pPr marL="342900" indent="-342900">
              <a:buFont typeface="Wingdings" panose="05000000000000000000" pitchFamily="2" charset="2"/>
              <a:buChar char="ü"/>
            </a:pPr>
            <a:endParaRPr lang="ru-RU" sz="2400" dirty="0">
              <a:solidFill>
                <a:srgbClr val="002060"/>
              </a:solidFill>
            </a:endParaRPr>
          </a:p>
          <a:p>
            <a:pPr marL="342900" indent="-342900">
              <a:buFont typeface="Wingdings" panose="05000000000000000000" pitchFamily="2" charset="2"/>
              <a:buChar char="ü"/>
            </a:pPr>
            <a:r>
              <a:rPr lang="ro-RO" sz="2400" dirty="0" smtClean="0">
                <a:solidFill>
                  <a:srgbClr val="002060"/>
                </a:solidFill>
              </a:rPr>
              <a:t>activat  de </a:t>
            </a:r>
            <a:r>
              <a:rPr lang="ru-RU" sz="2400" dirty="0" smtClean="0">
                <a:solidFill>
                  <a:srgbClr val="002060"/>
                </a:solidFill>
              </a:rPr>
              <a:t>102 </a:t>
            </a:r>
            <a:r>
              <a:rPr lang="ro-RO" sz="2400" dirty="0" smtClean="0">
                <a:solidFill>
                  <a:srgbClr val="002060"/>
                </a:solidFill>
              </a:rPr>
              <a:t>de ori în anul </a:t>
            </a:r>
            <a:r>
              <a:rPr lang="ru-RU" sz="2400" dirty="0" smtClean="0">
                <a:solidFill>
                  <a:srgbClr val="002060"/>
                </a:solidFill>
              </a:rPr>
              <a:t> </a:t>
            </a:r>
            <a:r>
              <a:rPr lang="ru-RU" sz="2400" dirty="0">
                <a:solidFill>
                  <a:srgbClr val="002060"/>
                </a:solidFill>
              </a:rPr>
              <a:t>2020</a:t>
            </a:r>
            <a:r>
              <a:rPr lang="ru-RU" sz="2400" dirty="0" smtClean="0">
                <a:solidFill>
                  <a:srgbClr val="002060"/>
                </a:solidFill>
              </a:rPr>
              <a:t>.</a:t>
            </a:r>
            <a:r>
              <a:rPr lang="ro-RO" sz="2400" dirty="0" smtClean="0">
                <a:solidFill>
                  <a:srgbClr val="002060"/>
                </a:solidFill>
              </a:rPr>
              <a:t> şi de  aproape </a:t>
            </a:r>
            <a:r>
              <a:rPr lang="ru-RU" sz="2400" dirty="0" smtClean="0">
                <a:solidFill>
                  <a:srgbClr val="002060"/>
                </a:solidFill>
              </a:rPr>
              <a:t> </a:t>
            </a:r>
            <a:r>
              <a:rPr lang="ru-RU" sz="2400" dirty="0">
                <a:solidFill>
                  <a:srgbClr val="002060"/>
                </a:solidFill>
              </a:rPr>
              <a:t>90 </a:t>
            </a:r>
            <a:r>
              <a:rPr lang="ro-RO" sz="2400" dirty="0" smtClean="0">
                <a:solidFill>
                  <a:srgbClr val="002060"/>
                </a:solidFill>
              </a:rPr>
              <a:t>de ori în anul</a:t>
            </a:r>
            <a:r>
              <a:rPr lang="ru-RU" sz="2400" dirty="0" smtClean="0">
                <a:solidFill>
                  <a:srgbClr val="002060"/>
                </a:solidFill>
              </a:rPr>
              <a:t> </a:t>
            </a:r>
            <a:r>
              <a:rPr lang="ru-RU" sz="2400" dirty="0">
                <a:solidFill>
                  <a:srgbClr val="002060"/>
                </a:solidFill>
              </a:rPr>
              <a:t>2021. </a:t>
            </a:r>
          </a:p>
          <a:p>
            <a:pPr marL="342900" indent="-342900">
              <a:buFont typeface="Wingdings" panose="05000000000000000000" pitchFamily="2" charset="2"/>
              <a:buChar char="ü"/>
            </a:pPr>
            <a:endParaRPr lang="ru-RU" sz="2400" dirty="0">
              <a:solidFill>
                <a:srgbClr val="002060"/>
              </a:solidFill>
            </a:endParaRPr>
          </a:p>
          <a:p>
            <a:pPr marL="342900" indent="-342900">
              <a:buFont typeface="Wingdings" panose="05000000000000000000" pitchFamily="2" charset="2"/>
              <a:buChar char="ü"/>
            </a:pPr>
            <a:r>
              <a:rPr lang="ro-RO" sz="2400" dirty="0" smtClean="0">
                <a:solidFill>
                  <a:srgbClr val="002060"/>
                </a:solidFill>
              </a:rPr>
              <a:t>activitatea comună la prevenirea, pregătirea şi reacţionării în toate tipurile de dezastre şi stări de alertă.</a:t>
            </a:r>
            <a:endParaRPr lang="en-US" sz="2400" dirty="0">
              <a:solidFill>
                <a:srgbClr val="002060"/>
              </a:solidFill>
            </a:endParaRPr>
          </a:p>
        </p:txBody>
      </p:sp>
      <p:pic>
        <p:nvPicPr>
          <p:cNvPr id="18" name="The EU Civil Protection Mechanism - 20th anniversary">
            <a:hlinkClick r:id="" action="ppaction://media"/>
            <a:extLst>
              <a:ext uri="{FF2B5EF4-FFF2-40B4-BE49-F238E27FC236}">
                <a16:creationId xmlns="" xmlns:a16="http://schemas.microsoft.com/office/drawing/2014/main" id="{C505E288-EB6A-4314-838A-AB73C60E55A5}"/>
              </a:ext>
            </a:extLst>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324533" y="1492422"/>
            <a:ext cx="6885609" cy="3873155"/>
          </a:xfrm>
          <a:prstGeom prst="rect">
            <a:avLst/>
          </a:prstGeom>
        </p:spPr>
      </p:pic>
      <p:pic>
        <p:nvPicPr>
          <p:cNvPr id="16" name="Picture 15"/>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924947" y="5382884"/>
            <a:ext cx="5267053" cy="1129495"/>
          </a:xfrm>
          <a:prstGeom prst="rect">
            <a:avLst/>
          </a:prstGeom>
        </p:spPr>
      </p:pic>
    </p:spTree>
    <p:extLst>
      <p:ext uri="{BB962C8B-B14F-4D97-AF65-F5344CB8AC3E}">
        <p14:creationId xmlns="" xmlns:p14="http://schemas.microsoft.com/office/powerpoint/2010/main" val="183889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24"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vol="80000">
                <p:cTn id="12" fill="hold" display="0">
                  <p:stCondLst>
                    <p:cond delay="indefinite"/>
                  </p:stCondLst>
                </p:cTn>
                <p:tgtEl>
                  <p:spTgt spid="18"/>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 xmlns:a16="http://schemas.microsoft.com/office/drawing/2014/main" id="{ABD8055C-D7C5-42A0-A96C-F43D92B1BB19}"/>
              </a:ext>
            </a:extLst>
          </p:cNvPr>
          <p:cNvSpPr txBox="1">
            <a:spLocks/>
          </p:cNvSpPr>
          <p:nvPr/>
        </p:nvSpPr>
        <p:spPr bwMode="auto">
          <a:xfrm>
            <a:off x="468415" y="1492240"/>
            <a:ext cx="3784600" cy="492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eaLnBrk="1" hangingPunct="1"/>
            <a:r>
              <a:rPr lang="vi-VN" altLang="en-US" dirty="0">
                <a:solidFill>
                  <a:srgbClr val="002060"/>
                </a:solidFill>
              </a:rPr>
              <a:t>Atunci când amploarea unui dezastru depășește capacitatea unei țări de a răspunde, atunci asistența poate fi solicitată prin Mecanismul de protecție civilă al UE.</a:t>
            </a:r>
            <a:r>
              <a:rPr lang="en-US" altLang="en-US" dirty="0" smtClean="0">
                <a:solidFill>
                  <a:srgbClr val="002060"/>
                </a:solidFill>
              </a:rPr>
              <a:t>.</a:t>
            </a:r>
            <a:endParaRPr lang="sr-Cyrl-RS" altLang="en-US" dirty="0">
              <a:solidFill>
                <a:srgbClr val="002060"/>
              </a:solidFill>
            </a:endParaRPr>
          </a:p>
          <a:p>
            <a:pPr algn="l" eaLnBrk="1" hangingPunct="1"/>
            <a:endParaRPr lang="sr-Cyrl-RS" altLang="en-US" dirty="0">
              <a:solidFill>
                <a:srgbClr val="002060"/>
              </a:solidFill>
            </a:endParaRPr>
          </a:p>
          <a:p>
            <a:pPr algn="l" eaLnBrk="1" hangingPunct="1"/>
            <a:r>
              <a:rPr lang="vi-VN" altLang="en-US" dirty="0">
                <a:solidFill>
                  <a:srgbClr val="002060"/>
                </a:solidFill>
              </a:rPr>
              <a:t>În Republica Serbia, punctul național de contact pentru activarea Mecanismului este Ministerul de Interne - Departamentul pentru Situații de Urgență</a:t>
            </a:r>
            <a:endParaRPr kumimoji="0" lang="en-US" sz="2400" b="0" i="0" u="none" strike="noStrike" kern="1200" cap="none" spc="0" normalizeH="0" baseline="0" noProof="0" dirty="0">
              <a:ln>
                <a:noFill/>
              </a:ln>
              <a:solidFill>
                <a:srgbClr val="002060"/>
              </a:solidFill>
              <a:effectLst/>
              <a:uLnTx/>
              <a:uFillTx/>
              <a:latin typeface="Calibri"/>
              <a:ea typeface="+mn-ea"/>
              <a:cs typeface="+mn-cs"/>
            </a:endParaRPr>
          </a:p>
        </p:txBody>
      </p:sp>
      <p:sp>
        <p:nvSpPr>
          <p:cNvPr id="9" name="Title 7">
            <a:extLst>
              <a:ext uri="{FF2B5EF4-FFF2-40B4-BE49-F238E27FC236}">
                <a16:creationId xmlns="" xmlns:a16="http://schemas.microsoft.com/office/drawing/2014/main" id="{2AEE3426-CCE0-4564-A03C-6294092DAA6E}"/>
              </a:ext>
            </a:extLst>
          </p:cNvPr>
          <p:cNvSpPr>
            <a:spLocks noGrp="1"/>
          </p:cNvSpPr>
          <p:nvPr>
            <p:ph type="title"/>
          </p:nvPr>
        </p:nvSpPr>
        <p:spPr>
          <a:xfrm>
            <a:off x="1409700" y="239714"/>
            <a:ext cx="8220076" cy="1080000"/>
          </a:xfrm>
        </p:spPr>
        <p:txBody>
          <a:bodyPr>
            <a:normAutofit fontScale="90000"/>
          </a:bodyPr>
          <a:lstStyle/>
          <a:p>
            <a:pPr algn="r"/>
            <a:r>
              <a:rPr lang="en-US" altLang="en-US" b="1" dirty="0">
                <a:solidFill>
                  <a:srgbClr val="002060"/>
                </a:solidFill>
              </a:rPr>
              <a:t>MECANISMUL DE PROTECȚIE CIVILĂ  AL UE</a:t>
            </a:r>
            <a:endParaRPr lang="en-GB" b="1" dirty="0">
              <a:solidFill>
                <a:srgbClr val="002060"/>
              </a:solidFill>
            </a:endParaRPr>
          </a:p>
        </p:txBody>
      </p:sp>
      <p:pic>
        <p:nvPicPr>
          <p:cNvPr id="10" name="Picture 9">
            <a:extLst>
              <a:ext uri="{FF2B5EF4-FFF2-40B4-BE49-F238E27FC236}">
                <a16:creationId xmlns="" xmlns:a16="http://schemas.microsoft.com/office/drawing/2014/main" id="{6A652C18-C73F-4D98-AE8B-B5A465FEBE2A}"/>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513683" y="5512441"/>
            <a:ext cx="1111111" cy="1080000"/>
          </a:xfrm>
          <a:prstGeom prst="rect">
            <a:avLst/>
          </a:prstGeom>
        </p:spPr>
      </p:pic>
      <p:pic>
        <p:nvPicPr>
          <p:cNvPr id="12" name="Picture 11">
            <a:extLst>
              <a:ext uri="{FF2B5EF4-FFF2-40B4-BE49-F238E27FC236}">
                <a16:creationId xmlns="" xmlns:a16="http://schemas.microsoft.com/office/drawing/2014/main" id="{535B8154-E7CF-4C27-AD94-C7B3CD660CA6}"/>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334833" y="5512441"/>
            <a:ext cx="1144700" cy="1080000"/>
          </a:xfrm>
          <a:prstGeom prst="rect">
            <a:avLst/>
          </a:prstGeom>
        </p:spPr>
      </p:pic>
      <p:pic>
        <p:nvPicPr>
          <p:cNvPr id="13" name="Picture 12">
            <a:extLst>
              <a:ext uri="{FF2B5EF4-FFF2-40B4-BE49-F238E27FC236}">
                <a16:creationId xmlns="" xmlns:a16="http://schemas.microsoft.com/office/drawing/2014/main" id="{39BF5A6A-BE27-4EFD-8727-DF302D50BADF}"/>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0658944" y="5512441"/>
            <a:ext cx="1161628" cy="1080000"/>
          </a:xfrm>
          <a:prstGeom prst="rect">
            <a:avLst/>
          </a:prstGeom>
        </p:spPr>
      </p:pic>
      <p:pic>
        <p:nvPicPr>
          <p:cNvPr id="15" name="Picture 14">
            <a:extLst>
              <a:ext uri="{FF2B5EF4-FFF2-40B4-BE49-F238E27FC236}">
                <a16:creationId xmlns="" xmlns:a16="http://schemas.microsoft.com/office/drawing/2014/main" id="{A27B792C-28CD-4978-A8A1-A9D0FB1D9CAB}"/>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215613" y="5512441"/>
            <a:ext cx="1085070" cy="1080000"/>
          </a:xfrm>
          <a:prstGeom prst="rect">
            <a:avLst/>
          </a:prstGeom>
        </p:spPr>
      </p:pic>
      <p:pic>
        <p:nvPicPr>
          <p:cNvPr id="17" name="Picture 13" descr="Timeline&#10;&#10;Description automatically generated">
            <a:extLst>
              <a:ext uri="{FF2B5EF4-FFF2-40B4-BE49-F238E27FC236}">
                <a16:creationId xmlns="" xmlns:a16="http://schemas.microsoft.com/office/drawing/2014/main" id="{623F470F-2BF2-47E9-8BF3-BAAD6931869D}"/>
              </a:ext>
            </a:extLst>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109909" y="993058"/>
            <a:ext cx="7701092" cy="57601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 xmlns:a16="http://schemas.microsoft.com/office/drawing/2014/main" id="{93666AB0-E10C-4DAF-99C1-54094BFAB730}"/>
              </a:ext>
            </a:extLst>
          </p:cNvPr>
          <p:cNvSpPr/>
          <p:nvPr/>
        </p:nvSpPr>
        <p:spPr>
          <a:xfrm>
            <a:off x="4474209" y="1028477"/>
            <a:ext cx="6765550" cy="53634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smtClean="0">
                <a:solidFill>
                  <a:srgbClr val="002060"/>
                </a:solidFill>
              </a:rPr>
              <a:t>Cum funcţionează Mecanismul de Protecţie Civilă al UE</a:t>
            </a:r>
            <a:r>
              <a:rPr lang="sr-Cyrl-RS" dirty="0" smtClean="0">
                <a:solidFill>
                  <a:srgbClr val="002060"/>
                </a:solidFill>
              </a:rPr>
              <a:t>?</a:t>
            </a:r>
            <a:endParaRPr lang="en-US" dirty="0">
              <a:solidFill>
                <a:srgbClr val="002060"/>
              </a:solidFill>
            </a:endParaRPr>
          </a:p>
        </p:txBody>
      </p:sp>
      <p:sp>
        <p:nvSpPr>
          <p:cNvPr id="3" name="Rectangle: Rounded Corners 2">
            <a:extLst>
              <a:ext uri="{FF2B5EF4-FFF2-40B4-BE49-F238E27FC236}">
                <a16:creationId xmlns="" xmlns:a16="http://schemas.microsoft.com/office/drawing/2014/main" id="{3877A36B-F5B0-402E-BC00-9ACA942C6843}"/>
              </a:ext>
            </a:extLst>
          </p:cNvPr>
          <p:cNvSpPr/>
          <p:nvPr/>
        </p:nvSpPr>
        <p:spPr>
          <a:xfrm>
            <a:off x="4324619" y="1678108"/>
            <a:ext cx="2505073" cy="6572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smtClean="0">
                <a:solidFill>
                  <a:srgbClr val="002060"/>
                </a:solidFill>
              </a:rPr>
              <a:t>Dezastre naturale sau alte dezastre</a:t>
            </a:r>
            <a:endParaRPr lang="en-US" dirty="0">
              <a:solidFill>
                <a:srgbClr val="002060"/>
              </a:solidFill>
            </a:endParaRPr>
          </a:p>
        </p:txBody>
      </p:sp>
      <p:sp>
        <p:nvSpPr>
          <p:cNvPr id="19" name="Rectangle: Rounded Corners 18">
            <a:extLst>
              <a:ext uri="{FF2B5EF4-FFF2-40B4-BE49-F238E27FC236}">
                <a16:creationId xmlns="" xmlns:a16="http://schemas.microsoft.com/office/drawing/2014/main" id="{F5D47E26-59BA-41A5-95FB-ABD8D57577BA}"/>
              </a:ext>
            </a:extLst>
          </p:cNvPr>
          <p:cNvSpPr/>
          <p:nvPr/>
        </p:nvSpPr>
        <p:spPr>
          <a:xfrm>
            <a:off x="8091948" y="1590791"/>
            <a:ext cx="4100052" cy="9822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smtClean="0">
                <a:solidFill>
                  <a:srgbClr val="002060"/>
                </a:solidFill>
              </a:rPr>
              <a:t>Ţara afectată solicită ajutor prin Mecanism şi aceaste prin Centrul European de coordonare </a:t>
            </a:r>
            <a:r>
              <a:rPr lang="sr-Cyrl-RS" dirty="0" smtClean="0">
                <a:solidFill>
                  <a:srgbClr val="002060"/>
                </a:solidFill>
              </a:rPr>
              <a:t>ВС </a:t>
            </a:r>
            <a:r>
              <a:rPr lang="sr-Cyrl-RS" dirty="0">
                <a:solidFill>
                  <a:srgbClr val="002060"/>
                </a:solidFill>
              </a:rPr>
              <a:t>(</a:t>
            </a:r>
            <a:r>
              <a:rPr lang="sr-Latn-RS" dirty="0">
                <a:solidFill>
                  <a:srgbClr val="002060"/>
                </a:solidFill>
              </a:rPr>
              <a:t>ERCC)</a:t>
            </a:r>
            <a:endParaRPr lang="en-US" dirty="0">
              <a:solidFill>
                <a:srgbClr val="002060"/>
              </a:solidFill>
            </a:endParaRPr>
          </a:p>
        </p:txBody>
      </p:sp>
      <p:sp>
        <p:nvSpPr>
          <p:cNvPr id="20" name="Rectangle: Rounded Corners 19">
            <a:extLst>
              <a:ext uri="{FF2B5EF4-FFF2-40B4-BE49-F238E27FC236}">
                <a16:creationId xmlns="" xmlns:a16="http://schemas.microsoft.com/office/drawing/2014/main" id="{C7EF9869-148D-441D-B887-FFFF425ADF26}"/>
              </a:ext>
            </a:extLst>
          </p:cNvPr>
          <p:cNvSpPr/>
          <p:nvPr/>
        </p:nvSpPr>
        <p:spPr>
          <a:xfrm>
            <a:off x="9181112" y="3990430"/>
            <a:ext cx="2747873" cy="772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dirty="0" smtClean="0">
                <a:solidFill>
                  <a:srgbClr val="002060"/>
                </a:solidFill>
              </a:rPr>
              <a:t>ERCC poate trimite şi o echipă de experţie în materie de protecţie civilă</a:t>
            </a:r>
            <a:endParaRPr lang="en-US" dirty="0">
              <a:solidFill>
                <a:srgbClr val="002060"/>
              </a:solidFill>
            </a:endParaRPr>
          </a:p>
        </p:txBody>
      </p:sp>
      <p:sp>
        <p:nvSpPr>
          <p:cNvPr id="21" name="Rectangle: Rounded Corners 20">
            <a:extLst>
              <a:ext uri="{FF2B5EF4-FFF2-40B4-BE49-F238E27FC236}">
                <a16:creationId xmlns="" xmlns:a16="http://schemas.microsoft.com/office/drawing/2014/main" id="{E1F8251B-7839-4FAF-B37D-3B27C280C7D1}"/>
              </a:ext>
            </a:extLst>
          </p:cNvPr>
          <p:cNvSpPr/>
          <p:nvPr/>
        </p:nvSpPr>
        <p:spPr>
          <a:xfrm>
            <a:off x="6488592" y="3952145"/>
            <a:ext cx="2692520" cy="889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dirty="0">
                <a:solidFill>
                  <a:srgbClr val="002060"/>
                </a:solidFill>
              </a:rPr>
              <a:t>ERCC</a:t>
            </a:r>
            <a:r>
              <a:rPr lang="sr-Cyrl-RS" dirty="0">
                <a:solidFill>
                  <a:srgbClr val="002060"/>
                </a:solidFill>
              </a:rPr>
              <a:t> </a:t>
            </a:r>
            <a:r>
              <a:rPr lang="ro-RO" dirty="0" smtClean="0">
                <a:solidFill>
                  <a:srgbClr val="002060"/>
                </a:solidFill>
              </a:rPr>
              <a:t>coordonează trimiterea şi livrarea de ajutor</a:t>
            </a:r>
            <a:endParaRPr lang="en-US" dirty="0">
              <a:solidFill>
                <a:srgbClr val="002060"/>
              </a:solidFill>
            </a:endParaRPr>
          </a:p>
        </p:txBody>
      </p:sp>
      <p:sp>
        <p:nvSpPr>
          <p:cNvPr id="22" name="Rectangle: Rounded Corners 21">
            <a:extLst>
              <a:ext uri="{FF2B5EF4-FFF2-40B4-BE49-F238E27FC236}">
                <a16:creationId xmlns="" xmlns:a16="http://schemas.microsoft.com/office/drawing/2014/main" id="{22663010-F8D0-41EA-B168-4E1E0F237ABA}"/>
              </a:ext>
            </a:extLst>
          </p:cNvPr>
          <p:cNvSpPr/>
          <p:nvPr/>
        </p:nvSpPr>
        <p:spPr>
          <a:xfrm>
            <a:off x="5492266" y="5092205"/>
            <a:ext cx="2505073" cy="6572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smtClean="0">
                <a:solidFill>
                  <a:srgbClr val="002060"/>
                </a:solidFill>
              </a:rPr>
              <a:t>Ajutorul acordat</a:t>
            </a:r>
            <a:endParaRPr lang="en-US" dirty="0">
              <a:solidFill>
                <a:srgbClr val="002060"/>
              </a:solidFill>
            </a:endParaRPr>
          </a:p>
        </p:txBody>
      </p:sp>
      <p:sp>
        <p:nvSpPr>
          <p:cNvPr id="23" name="Rectangle: Rounded Corners 22">
            <a:extLst>
              <a:ext uri="{FF2B5EF4-FFF2-40B4-BE49-F238E27FC236}">
                <a16:creationId xmlns="" xmlns:a16="http://schemas.microsoft.com/office/drawing/2014/main" id="{F36A4CE0-ED1E-418A-BCFF-92B3DE899C73}"/>
              </a:ext>
            </a:extLst>
          </p:cNvPr>
          <p:cNvSpPr/>
          <p:nvPr/>
        </p:nvSpPr>
        <p:spPr>
          <a:xfrm>
            <a:off x="6782660" y="2780916"/>
            <a:ext cx="2820081" cy="91774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smtClean="0">
                <a:solidFill>
                  <a:srgbClr val="002060"/>
                </a:solidFill>
              </a:rPr>
              <a:t>Ţările membre ale Mecanismului oferă ajutor sub formă de personal sau echipament</a:t>
            </a:r>
            <a:endParaRPr lang="en-US" dirty="0">
              <a:solidFill>
                <a:srgbClr val="002060"/>
              </a:solidFill>
            </a:endParaRPr>
          </a:p>
        </p:txBody>
      </p:sp>
      <p:sp>
        <p:nvSpPr>
          <p:cNvPr id="24" name="Rectangle: Rounded Corners 23">
            <a:extLst>
              <a:ext uri="{FF2B5EF4-FFF2-40B4-BE49-F238E27FC236}">
                <a16:creationId xmlns="" xmlns:a16="http://schemas.microsoft.com/office/drawing/2014/main" id="{F80DC490-272A-4B7B-A51F-3B942C7DB60B}"/>
              </a:ext>
            </a:extLst>
          </p:cNvPr>
          <p:cNvSpPr/>
          <p:nvPr/>
        </p:nvSpPr>
        <p:spPr>
          <a:xfrm>
            <a:off x="4267736" y="2949811"/>
            <a:ext cx="2505073" cy="6572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smtClean="0">
                <a:solidFill>
                  <a:srgbClr val="002060"/>
                </a:solidFill>
              </a:rPr>
              <a:t>Câmd ţara afectată acceptă ajutor</a:t>
            </a:r>
            <a:r>
              <a:rPr lang="sr-Cyrl-RS" dirty="0" smtClean="0">
                <a:solidFill>
                  <a:srgbClr val="002060"/>
                </a:solidFill>
              </a:rPr>
              <a:t> </a:t>
            </a:r>
            <a:r>
              <a:rPr lang="sr-Cyrl-RS" dirty="0">
                <a:solidFill>
                  <a:srgbClr val="002060"/>
                </a:solidFill>
              </a:rPr>
              <a:t>...</a:t>
            </a:r>
            <a:endParaRPr lang="en-US" dirty="0">
              <a:solidFill>
                <a:srgbClr val="002060"/>
              </a:solidFill>
            </a:endParaRPr>
          </a:p>
        </p:txBody>
      </p:sp>
      <p:sp>
        <p:nvSpPr>
          <p:cNvPr id="4" name="Oval 3">
            <a:extLst>
              <a:ext uri="{FF2B5EF4-FFF2-40B4-BE49-F238E27FC236}">
                <a16:creationId xmlns="" xmlns:a16="http://schemas.microsoft.com/office/drawing/2014/main" id="{FC3EF091-505D-4F70-86F0-AF9F4427AC48}"/>
              </a:ext>
            </a:extLst>
          </p:cNvPr>
          <p:cNvSpPr/>
          <p:nvPr/>
        </p:nvSpPr>
        <p:spPr>
          <a:xfrm>
            <a:off x="10624793" y="2674878"/>
            <a:ext cx="1761695" cy="12561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600" dirty="0" smtClean="0">
                <a:solidFill>
                  <a:srgbClr val="002060"/>
                </a:solidFill>
              </a:rPr>
              <a:t>Mecanismul este activat</a:t>
            </a:r>
            <a:endParaRPr lang="en-US" sz="1600" dirty="0"/>
          </a:p>
        </p:txBody>
      </p:sp>
      <p:sp>
        <p:nvSpPr>
          <p:cNvPr id="25" name="Oval 24">
            <a:extLst>
              <a:ext uri="{FF2B5EF4-FFF2-40B4-BE49-F238E27FC236}">
                <a16:creationId xmlns="" xmlns:a16="http://schemas.microsoft.com/office/drawing/2014/main" id="{5E8B3B76-B504-497C-B82D-376AB45A0106}"/>
              </a:ext>
            </a:extLst>
          </p:cNvPr>
          <p:cNvSpPr/>
          <p:nvPr/>
        </p:nvSpPr>
        <p:spPr>
          <a:xfrm>
            <a:off x="4014986" y="5439533"/>
            <a:ext cx="1761695" cy="12561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600" dirty="0" smtClean="0">
                <a:solidFill>
                  <a:srgbClr val="002060"/>
                </a:solidFill>
              </a:rPr>
              <a:t>Acordarea ajutorului este terminată</a:t>
            </a:r>
            <a:endParaRPr lang="en-US" sz="1600" dirty="0"/>
          </a:p>
        </p:txBody>
      </p:sp>
    </p:spTree>
    <p:extLst>
      <p:ext uri="{BB962C8B-B14F-4D97-AF65-F5344CB8AC3E}">
        <p14:creationId xmlns="" xmlns:p14="http://schemas.microsoft.com/office/powerpoint/2010/main" val="10022570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513683" y="5512441"/>
            <a:ext cx="1111111" cy="1080000"/>
          </a:xfrm>
          <a:prstGeom prst="rect">
            <a:avLst/>
          </a:prstGeom>
        </p:spPr>
      </p:pic>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334833" y="5512441"/>
            <a:ext cx="1144700" cy="1080000"/>
          </a:xfrm>
          <a:prstGeom prst="rect">
            <a:avLst/>
          </a:prstGeom>
        </p:spPr>
      </p:pic>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0658944" y="5512441"/>
            <a:ext cx="1161628" cy="1080000"/>
          </a:xfrm>
          <a:prstGeom prst="rect">
            <a:avLst/>
          </a:prstGeom>
        </p:spPr>
      </p:pic>
      <p:pic>
        <p:nvPicPr>
          <p:cNvPr id="7" name="Picture 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215613" y="5512441"/>
            <a:ext cx="1085070" cy="1080000"/>
          </a:xfrm>
          <a:prstGeom prst="rect">
            <a:avLst/>
          </a:prstGeom>
        </p:spPr>
      </p:pic>
      <p:pic>
        <p:nvPicPr>
          <p:cNvPr id="8" name="Picture 70" descr="C:\Users\mari_kol\Documents\Dubrovnik 5-7 Oct 2011\Mechanism workshop\europe_big.jpg">
            <a:extLst>
              <a:ext uri="{FF2B5EF4-FFF2-40B4-BE49-F238E27FC236}">
                <a16:creationId xmlns="" xmlns:a16="http://schemas.microsoft.com/office/drawing/2014/main" id="{C68D0680-B8AD-410D-A764-39ED33D8E743}"/>
              </a:ext>
            </a:extLst>
          </p:cNvPr>
          <p:cNvPicPr>
            <a:picLocks noChangeAspect="1" noChangeArrowheads="1"/>
          </p:cNvPicPr>
          <p:nvPr/>
        </p:nvPicPr>
        <p:blipFill>
          <a:blip r:embed="rId6" cstate="print"/>
          <a:srcRect r="29129" b="3088"/>
          <a:stretch>
            <a:fillRect/>
          </a:stretch>
        </p:blipFill>
        <p:spPr bwMode="auto">
          <a:xfrm>
            <a:off x="5451620" y="-78436"/>
            <a:ext cx="6740380" cy="6952577"/>
          </a:xfrm>
          <a:prstGeom prst="rect">
            <a:avLst/>
          </a:prstGeom>
          <a:noFill/>
          <a:ln w="9525">
            <a:noFill/>
            <a:miter lim="800000"/>
            <a:headEnd/>
            <a:tailEnd/>
          </a:ln>
        </p:spPr>
      </p:pic>
      <p:pic>
        <p:nvPicPr>
          <p:cNvPr id="9" name="Picture 19" descr="worldicon">
            <a:extLst>
              <a:ext uri="{FF2B5EF4-FFF2-40B4-BE49-F238E27FC236}">
                <a16:creationId xmlns="" xmlns:a16="http://schemas.microsoft.com/office/drawing/2014/main" id="{99E490E6-BCE3-4F41-8DEB-2D686D709D0C}"/>
              </a:ext>
            </a:extLst>
          </p:cNvPr>
          <p:cNvPicPr>
            <a:picLocks noChangeAspect="1" noChangeArrowheads="1" noCrop="1"/>
          </p:cNvPicPr>
          <p:nvPr/>
        </p:nvPicPr>
        <p:blipFill>
          <a:blip r:embed="rId7" cstate="print">
            <a:lum bright="70000" contrast="-70000"/>
          </a:blip>
          <a:srcRect/>
          <a:stretch>
            <a:fillRect/>
          </a:stretch>
        </p:blipFill>
        <p:spPr bwMode="auto">
          <a:xfrm>
            <a:off x="4822969" y="2924709"/>
            <a:ext cx="1251598" cy="1119565"/>
          </a:xfrm>
          <a:prstGeom prst="rect">
            <a:avLst/>
          </a:prstGeom>
          <a:noFill/>
          <a:ln w="9525">
            <a:noFill/>
            <a:miter lim="800000"/>
            <a:headEnd/>
            <a:tailEnd/>
          </a:ln>
        </p:spPr>
      </p:pic>
      <p:grpSp>
        <p:nvGrpSpPr>
          <p:cNvPr id="10" name="Group 5">
            <a:extLst>
              <a:ext uri="{FF2B5EF4-FFF2-40B4-BE49-F238E27FC236}">
                <a16:creationId xmlns="" xmlns:a16="http://schemas.microsoft.com/office/drawing/2014/main" id="{E9A648D5-12D3-4FE2-811D-04F33963557A}"/>
              </a:ext>
            </a:extLst>
          </p:cNvPr>
          <p:cNvGrpSpPr>
            <a:grpSpLocks/>
          </p:cNvGrpSpPr>
          <p:nvPr/>
        </p:nvGrpSpPr>
        <p:grpSpPr bwMode="auto">
          <a:xfrm>
            <a:off x="7283595" y="2896539"/>
            <a:ext cx="1814384" cy="1480724"/>
            <a:chOff x="2290" y="1661"/>
            <a:chExt cx="835" cy="846"/>
          </a:xfrm>
        </p:grpSpPr>
        <p:pic>
          <p:nvPicPr>
            <p:cNvPr id="12" name="Picture 6" descr="LOGO_EUCP_small">
              <a:extLst>
                <a:ext uri="{FF2B5EF4-FFF2-40B4-BE49-F238E27FC236}">
                  <a16:creationId xmlns="" xmlns:a16="http://schemas.microsoft.com/office/drawing/2014/main" id="{180DA3B6-FD4F-42C2-8C82-5F827C5C9957}"/>
                </a:ext>
              </a:extLst>
            </p:cNvPr>
            <p:cNvPicPr>
              <a:picLocks noChangeAspect="1" noChangeArrowheads="1"/>
            </p:cNvPicPr>
            <p:nvPr/>
          </p:nvPicPr>
          <p:blipFill>
            <a:blip r:embed="rId8" cstate="print">
              <a:lum bright="30000"/>
            </a:blip>
            <a:srcRect/>
            <a:stretch>
              <a:fillRect/>
            </a:stretch>
          </p:blipFill>
          <p:spPr bwMode="auto">
            <a:xfrm>
              <a:off x="2290" y="1661"/>
              <a:ext cx="835" cy="846"/>
            </a:xfrm>
            <a:prstGeom prst="rect">
              <a:avLst/>
            </a:prstGeom>
            <a:noFill/>
            <a:ln w="9525">
              <a:noFill/>
              <a:miter lim="800000"/>
              <a:headEnd/>
              <a:tailEnd/>
            </a:ln>
          </p:spPr>
        </p:pic>
        <p:sp>
          <p:nvSpPr>
            <p:cNvPr id="13" name="Text Box 7">
              <a:extLst>
                <a:ext uri="{FF2B5EF4-FFF2-40B4-BE49-F238E27FC236}">
                  <a16:creationId xmlns="" xmlns:a16="http://schemas.microsoft.com/office/drawing/2014/main" id="{4B6A9848-9132-4427-9A06-AE59EC9B976B}"/>
                </a:ext>
              </a:extLst>
            </p:cNvPr>
            <p:cNvSpPr txBox="1">
              <a:spLocks noChangeArrowheads="1"/>
            </p:cNvSpPr>
            <p:nvPr/>
          </p:nvSpPr>
          <p:spPr bwMode="auto">
            <a:xfrm>
              <a:off x="2438" y="1854"/>
              <a:ext cx="578" cy="264"/>
            </a:xfrm>
            <a:prstGeom prst="rect">
              <a:avLst/>
            </a:prstGeom>
            <a:noFill/>
            <a:ln w="9525">
              <a:noFill/>
              <a:miter lim="800000"/>
              <a:headEnd/>
              <a:tailEnd/>
            </a:ln>
          </p:spPr>
          <p:txBody>
            <a:bodyPr>
              <a:spAutoFit/>
            </a:bodyPr>
            <a:lstStyle/>
            <a:p>
              <a:pPr>
                <a:spcBef>
                  <a:spcPct val="50000"/>
                </a:spcBef>
              </a:pPr>
              <a:r>
                <a:rPr lang="sr-Cyrl-RS" sz="2000" dirty="0">
                  <a:solidFill>
                    <a:srgbClr val="000000"/>
                  </a:solidFill>
                  <a:latin typeface="Tahoma" pitchFamily="34" charset="0"/>
                  <a:cs typeface="Arial" pitchFamily="34" charset="0"/>
                </a:rPr>
                <a:t> </a:t>
              </a:r>
              <a:r>
                <a:rPr lang="en-US" sz="2400" b="1" dirty="0">
                  <a:solidFill>
                    <a:srgbClr val="000000"/>
                  </a:solidFill>
                  <a:latin typeface="Tahoma" pitchFamily="34" charset="0"/>
                  <a:cs typeface="Arial" pitchFamily="34" charset="0"/>
                </a:rPr>
                <a:t>ERCC</a:t>
              </a:r>
              <a:endParaRPr lang="en-GB" sz="2400" b="1" dirty="0">
                <a:solidFill>
                  <a:srgbClr val="000000"/>
                </a:solidFill>
                <a:latin typeface="Tahoma" pitchFamily="34" charset="0"/>
                <a:cs typeface="Arial" pitchFamily="34" charset="0"/>
              </a:endParaRPr>
            </a:p>
          </p:txBody>
        </p:sp>
      </p:grpSp>
      <p:pic>
        <p:nvPicPr>
          <p:cNvPr id="15" name="Picture 9" descr="map_world">
            <a:extLst>
              <a:ext uri="{FF2B5EF4-FFF2-40B4-BE49-F238E27FC236}">
                <a16:creationId xmlns="" xmlns:a16="http://schemas.microsoft.com/office/drawing/2014/main" id="{D871DACF-2004-4921-85E8-C1C498F0C852}"/>
              </a:ext>
            </a:extLst>
          </p:cNvPr>
          <p:cNvPicPr>
            <a:picLocks noChangeAspect="1" noChangeArrowheads="1"/>
          </p:cNvPicPr>
          <p:nvPr/>
        </p:nvPicPr>
        <p:blipFill>
          <a:blip r:embed="rId9" cstate="print"/>
          <a:srcRect/>
          <a:stretch>
            <a:fillRect/>
          </a:stretch>
        </p:blipFill>
        <p:spPr bwMode="auto">
          <a:xfrm>
            <a:off x="1232044" y="299388"/>
            <a:ext cx="4632653" cy="2555951"/>
          </a:xfrm>
          <a:prstGeom prst="rect">
            <a:avLst/>
          </a:prstGeom>
          <a:noFill/>
          <a:ln w="9525">
            <a:noFill/>
            <a:miter lim="800000"/>
            <a:headEnd/>
            <a:tailEnd/>
          </a:ln>
        </p:spPr>
      </p:pic>
      <p:sp>
        <p:nvSpPr>
          <p:cNvPr id="16" name="AutoShape 10">
            <a:extLst>
              <a:ext uri="{FF2B5EF4-FFF2-40B4-BE49-F238E27FC236}">
                <a16:creationId xmlns="" xmlns:a16="http://schemas.microsoft.com/office/drawing/2014/main" id="{5674B20D-4233-4D48-A8B4-7FB62C27F332}"/>
              </a:ext>
            </a:extLst>
          </p:cNvPr>
          <p:cNvSpPr>
            <a:spLocks noChangeArrowheads="1"/>
          </p:cNvSpPr>
          <p:nvPr/>
        </p:nvSpPr>
        <p:spPr bwMode="auto">
          <a:xfrm>
            <a:off x="1819420" y="496239"/>
            <a:ext cx="3483182" cy="1949795"/>
          </a:xfrm>
          <a:prstGeom prst="irregularSeal1">
            <a:avLst/>
          </a:prstGeom>
          <a:solidFill>
            <a:srgbClr val="FFFF00">
              <a:alpha val="50195"/>
            </a:srgbClr>
          </a:solidFill>
          <a:ln w="9525">
            <a:solidFill>
              <a:schemeClr val="tx1"/>
            </a:solidFill>
            <a:miter lim="800000"/>
            <a:headEnd/>
            <a:tailEnd/>
          </a:ln>
        </p:spPr>
        <p:txBody>
          <a:bodyPr anchor="ctr"/>
          <a:lstStyle/>
          <a:p>
            <a:pPr algn="ctr"/>
            <a:r>
              <a:rPr lang="ro-RO" sz="1600" b="1" dirty="0" smtClean="0">
                <a:solidFill>
                  <a:srgbClr val="000000"/>
                </a:solidFill>
                <a:effectLst>
                  <a:outerShdw blurRad="38100" dist="38100" dir="2700000" algn="tl">
                    <a:srgbClr val="000000">
                      <a:alpha val="43137"/>
                    </a:srgbClr>
                  </a:outerShdw>
                </a:effectLst>
                <a:latin typeface="Calibri" pitchFamily="34" charset="0"/>
                <a:cs typeface="Arial" pitchFamily="34" charset="0"/>
              </a:rPr>
              <a:t>Ţara afectată de un dezastru</a:t>
            </a:r>
            <a:endParaRPr lang="en-GB" sz="1600" b="1" dirty="0">
              <a:solidFill>
                <a:srgbClr val="000000"/>
              </a:solidFill>
              <a:effectLst>
                <a:outerShdw blurRad="38100" dist="38100" dir="2700000" algn="tl">
                  <a:srgbClr val="000000">
                    <a:alpha val="43137"/>
                  </a:srgbClr>
                </a:outerShdw>
              </a:effectLst>
              <a:latin typeface="Calibri" pitchFamily="34" charset="0"/>
              <a:cs typeface="Arial" pitchFamily="34" charset="0"/>
            </a:endParaRPr>
          </a:p>
        </p:txBody>
      </p:sp>
      <p:pic>
        <p:nvPicPr>
          <p:cNvPr id="17" name="Picture 26" descr="LOGO_EUCP_small">
            <a:extLst>
              <a:ext uri="{FF2B5EF4-FFF2-40B4-BE49-F238E27FC236}">
                <a16:creationId xmlns="" xmlns:a16="http://schemas.microsoft.com/office/drawing/2014/main" id="{2D641192-A618-4D15-A51F-E73BDE4A6E52}"/>
              </a:ext>
            </a:extLst>
          </p:cNvPr>
          <p:cNvPicPr>
            <a:picLocks noChangeAspect="1" noChangeArrowheads="1"/>
          </p:cNvPicPr>
          <p:nvPr/>
        </p:nvPicPr>
        <p:blipFill>
          <a:blip r:embed="rId10" cstate="print"/>
          <a:srcRect/>
          <a:stretch>
            <a:fillRect/>
          </a:stretch>
        </p:blipFill>
        <p:spPr bwMode="auto">
          <a:xfrm>
            <a:off x="86581" y="5899901"/>
            <a:ext cx="547575" cy="497585"/>
          </a:xfrm>
          <a:prstGeom prst="rect">
            <a:avLst/>
          </a:prstGeom>
          <a:noFill/>
          <a:ln w="9525">
            <a:noFill/>
            <a:miter lim="800000"/>
            <a:headEnd/>
            <a:tailEnd/>
          </a:ln>
        </p:spPr>
      </p:pic>
      <p:pic>
        <p:nvPicPr>
          <p:cNvPr id="18" name="Picture 29" descr="LOGO_EUCP_small">
            <a:extLst>
              <a:ext uri="{FF2B5EF4-FFF2-40B4-BE49-F238E27FC236}">
                <a16:creationId xmlns="" xmlns:a16="http://schemas.microsoft.com/office/drawing/2014/main" id="{B55D7A1E-EF77-43FC-8436-6D81D2E440BD}"/>
              </a:ext>
            </a:extLst>
          </p:cNvPr>
          <p:cNvPicPr>
            <a:picLocks noChangeAspect="1" noChangeArrowheads="1"/>
          </p:cNvPicPr>
          <p:nvPr/>
        </p:nvPicPr>
        <p:blipFill>
          <a:blip r:embed="rId11" cstate="print"/>
          <a:srcRect/>
          <a:stretch>
            <a:fillRect/>
          </a:stretch>
        </p:blipFill>
        <p:spPr bwMode="auto">
          <a:xfrm>
            <a:off x="8808032" y="1895276"/>
            <a:ext cx="549747" cy="497585"/>
          </a:xfrm>
          <a:prstGeom prst="rect">
            <a:avLst/>
          </a:prstGeom>
          <a:noFill/>
          <a:ln w="9525">
            <a:noFill/>
            <a:miter lim="800000"/>
            <a:headEnd/>
            <a:tailEnd/>
          </a:ln>
        </p:spPr>
      </p:pic>
      <p:grpSp>
        <p:nvGrpSpPr>
          <p:cNvPr id="19" name="Gruppieren 1">
            <a:extLst>
              <a:ext uri="{FF2B5EF4-FFF2-40B4-BE49-F238E27FC236}">
                <a16:creationId xmlns="" xmlns:a16="http://schemas.microsoft.com/office/drawing/2014/main" id="{1E477A3A-764F-49F4-BA58-45552507D735}"/>
              </a:ext>
            </a:extLst>
          </p:cNvPr>
          <p:cNvGrpSpPr>
            <a:grpSpLocks/>
          </p:cNvGrpSpPr>
          <p:nvPr/>
        </p:nvGrpSpPr>
        <p:grpSpPr bwMode="auto">
          <a:xfrm>
            <a:off x="5759945" y="1988833"/>
            <a:ext cx="5200008" cy="4025401"/>
            <a:chOff x="4558307" y="2820618"/>
            <a:chExt cx="3798544" cy="3651448"/>
          </a:xfrm>
        </p:grpSpPr>
        <p:pic>
          <p:nvPicPr>
            <p:cNvPr id="20" name="Picture 11" descr="LOGO_EUCP_small">
              <a:extLst>
                <a:ext uri="{FF2B5EF4-FFF2-40B4-BE49-F238E27FC236}">
                  <a16:creationId xmlns="" xmlns:a16="http://schemas.microsoft.com/office/drawing/2014/main" id="{31DC3194-BA8D-4129-8443-DCD5CBFA5FD9}"/>
                </a:ext>
              </a:extLst>
            </p:cNvPr>
            <p:cNvPicPr>
              <a:picLocks noChangeAspect="1" noChangeArrowheads="1"/>
            </p:cNvPicPr>
            <p:nvPr/>
          </p:nvPicPr>
          <p:blipFill>
            <a:blip r:embed="rId11" cstate="print"/>
            <a:srcRect/>
            <a:stretch>
              <a:fillRect/>
            </a:stretch>
          </p:blipFill>
          <p:spPr bwMode="auto">
            <a:xfrm>
              <a:off x="4558307" y="5503863"/>
              <a:ext cx="401637" cy="406400"/>
            </a:xfrm>
            <a:prstGeom prst="rect">
              <a:avLst/>
            </a:prstGeom>
            <a:noFill/>
            <a:ln w="9525">
              <a:noFill/>
              <a:miter lim="800000"/>
              <a:headEnd/>
              <a:tailEnd/>
            </a:ln>
          </p:spPr>
        </p:pic>
        <p:pic>
          <p:nvPicPr>
            <p:cNvPr id="21" name="Picture 12" descr="LOGO_EUCP_small">
              <a:extLst>
                <a:ext uri="{FF2B5EF4-FFF2-40B4-BE49-F238E27FC236}">
                  <a16:creationId xmlns="" xmlns:a16="http://schemas.microsoft.com/office/drawing/2014/main" id="{64230E1B-67BA-4634-9BFE-B8EDD4EE39E2}"/>
                </a:ext>
              </a:extLst>
            </p:cNvPr>
            <p:cNvPicPr>
              <a:picLocks noChangeAspect="1" noChangeArrowheads="1"/>
            </p:cNvPicPr>
            <p:nvPr/>
          </p:nvPicPr>
          <p:blipFill>
            <a:blip r:embed="rId11" cstate="print"/>
            <a:srcRect/>
            <a:stretch>
              <a:fillRect/>
            </a:stretch>
          </p:blipFill>
          <p:spPr bwMode="auto">
            <a:xfrm>
              <a:off x="6667039" y="5432425"/>
              <a:ext cx="401638" cy="406400"/>
            </a:xfrm>
            <a:prstGeom prst="rect">
              <a:avLst/>
            </a:prstGeom>
            <a:noFill/>
            <a:ln w="9525">
              <a:noFill/>
              <a:miter lim="800000"/>
              <a:headEnd/>
              <a:tailEnd/>
            </a:ln>
          </p:spPr>
        </p:pic>
        <p:pic>
          <p:nvPicPr>
            <p:cNvPr id="22" name="Picture 13" descr="LOGO_EUCP_small">
              <a:extLst>
                <a:ext uri="{FF2B5EF4-FFF2-40B4-BE49-F238E27FC236}">
                  <a16:creationId xmlns="" xmlns:a16="http://schemas.microsoft.com/office/drawing/2014/main" id="{B78762CB-F3D0-49EE-B270-BF97BE2D10E6}"/>
                </a:ext>
              </a:extLst>
            </p:cNvPr>
            <p:cNvPicPr>
              <a:picLocks noChangeAspect="1" noChangeArrowheads="1"/>
            </p:cNvPicPr>
            <p:nvPr/>
          </p:nvPicPr>
          <p:blipFill>
            <a:blip r:embed="rId11" cstate="print"/>
            <a:srcRect/>
            <a:stretch>
              <a:fillRect/>
            </a:stretch>
          </p:blipFill>
          <p:spPr bwMode="auto">
            <a:xfrm>
              <a:off x="5219700" y="4076700"/>
              <a:ext cx="401638" cy="406400"/>
            </a:xfrm>
            <a:prstGeom prst="rect">
              <a:avLst/>
            </a:prstGeom>
            <a:noFill/>
            <a:ln w="9525">
              <a:noFill/>
              <a:miter lim="800000"/>
              <a:headEnd/>
              <a:tailEnd/>
            </a:ln>
          </p:spPr>
        </p:pic>
        <p:pic>
          <p:nvPicPr>
            <p:cNvPr id="23" name="Picture 14" descr="LOGO_EUCP_small">
              <a:extLst>
                <a:ext uri="{FF2B5EF4-FFF2-40B4-BE49-F238E27FC236}">
                  <a16:creationId xmlns="" xmlns:a16="http://schemas.microsoft.com/office/drawing/2014/main" id="{07D3FF30-AF1A-4EBC-9401-F789E1389E1E}"/>
                </a:ext>
              </a:extLst>
            </p:cNvPr>
            <p:cNvPicPr>
              <a:picLocks noChangeAspect="1" noChangeArrowheads="1"/>
            </p:cNvPicPr>
            <p:nvPr/>
          </p:nvPicPr>
          <p:blipFill>
            <a:blip r:embed="rId11" cstate="print"/>
            <a:srcRect/>
            <a:stretch>
              <a:fillRect/>
            </a:stretch>
          </p:blipFill>
          <p:spPr bwMode="auto">
            <a:xfrm>
              <a:off x="5085975" y="3569450"/>
              <a:ext cx="401637" cy="406400"/>
            </a:xfrm>
            <a:prstGeom prst="rect">
              <a:avLst/>
            </a:prstGeom>
            <a:noFill/>
            <a:ln w="9525">
              <a:noFill/>
              <a:miter lim="800000"/>
              <a:headEnd/>
              <a:tailEnd/>
            </a:ln>
          </p:spPr>
        </p:pic>
        <p:pic>
          <p:nvPicPr>
            <p:cNvPr id="24" name="Picture 15" descr="LOGO_EUCP_small">
              <a:extLst>
                <a:ext uri="{FF2B5EF4-FFF2-40B4-BE49-F238E27FC236}">
                  <a16:creationId xmlns="" xmlns:a16="http://schemas.microsoft.com/office/drawing/2014/main" id="{50BB9B73-B449-462F-A33A-15B7AB4F9FEC}"/>
                </a:ext>
              </a:extLst>
            </p:cNvPr>
            <p:cNvPicPr>
              <a:picLocks noChangeAspect="1" noChangeArrowheads="1"/>
            </p:cNvPicPr>
            <p:nvPr/>
          </p:nvPicPr>
          <p:blipFill>
            <a:blip r:embed="rId11" cstate="print"/>
            <a:srcRect/>
            <a:stretch>
              <a:fillRect/>
            </a:stretch>
          </p:blipFill>
          <p:spPr bwMode="auto">
            <a:xfrm>
              <a:off x="5094704" y="5568629"/>
              <a:ext cx="401638" cy="406400"/>
            </a:xfrm>
            <a:prstGeom prst="rect">
              <a:avLst/>
            </a:prstGeom>
            <a:noFill/>
            <a:ln w="9525">
              <a:noFill/>
              <a:miter lim="800000"/>
              <a:headEnd/>
              <a:tailEnd/>
            </a:ln>
          </p:spPr>
        </p:pic>
        <p:pic>
          <p:nvPicPr>
            <p:cNvPr id="25" name="Picture 16" descr="LOGO_EUCP_small">
              <a:extLst>
                <a:ext uri="{FF2B5EF4-FFF2-40B4-BE49-F238E27FC236}">
                  <a16:creationId xmlns="" xmlns:a16="http://schemas.microsoft.com/office/drawing/2014/main" id="{FD877088-FD14-4AC1-BE53-517E8C9A48DE}"/>
                </a:ext>
              </a:extLst>
            </p:cNvPr>
            <p:cNvPicPr>
              <a:picLocks noChangeAspect="1" noChangeArrowheads="1"/>
            </p:cNvPicPr>
            <p:nvPr/>
          </p:nvPicPr>
          <p:blipFill>
            <a:blip r:embed="rId11" cstate="print"/>
            <a:srcRect/>
            <a:stretch>
              <a:fillRect/>
            </a:stretch>
          </p:blipFill>
          <p:spPr bwMode="auto">
            <a:xfrm>
              <a:off x="5580063" y="4797425"/>
              <a:ext cx="401637" cy="406400"/>
            </a:xfrm>
            <a:prstGeom prst="rect">
              <a:avLst/>
            </a:prstGeom>
            <a:noFill/>
            <a:ln w="9525">
              <a:noFill/>
              <a:miter lim="800000"/>
              <a:headEnd/>
              <a:tailEnd/>
            </a:ln>
          </p:spPr>
        </p:pic>
        <p:pic>
          <p:nvPicPr>
            <p:cNvPr id="26" name="Picture 17" descr="LOGO_EUCP_small">
              <a:extLst>
                <a:ext uri="{FF2B5EF4-FFF2-40B4-BE49-F238E27FC236}">
                  <a16:creationId xmlns="" xmlns:a16="http://schemas.microsoft.com/office/drawing/2014/main" id="{A1A7A5C8-F49D-4272-B82B-F5BC6DFC53CC}"/>
                </a:ext>
              </a:extLst>
            </p:cNvPr>
            <p:cNvPicPr>
              <a:picLocks noChangeAspect="1" noChangeArrowheads="1"/>
            </p:cNvPicPr>
            <p:nvPr/>
          </p:nvPicPr>
          <p:blipFill>
            <a:blip r:embed="rId11" cstate="print"/>
            <a:srcRect/>
            <a:stretch>
              <a:fillRect/>
            </a:stretch>
          </p:blipFill>
          <p:spPr bwMode="auto">
            <a:xfrm>
              <a:off x="7019925" y="3357563"/>
              <a:ext cx="401638" cy="406400"/>
            </a:xfrm>
            <a:prstGeom prst="rect">
              <a:avLst/>
            </a:prstGeom>
            <a:noFill/>
            <a:ln w="9525">
              <a:noFill/>
              <a:miter lim="800000"/>
              <a:headEnd/>
              <a:tailEnd/>
            </a:ln>
          </p:spPr>
        </p:pic>
        <p:pic>
          <p:nvPicPr>
            <p:cNvPr id="27" name="Picture 18" descr="LOGO_EUCP_small">
              <a:extLst>
                <a:ext uri="{FF2B5EF4-FFF2-40B4-BE49-F238E27FC236}">
                  <a16:creationId xmlns="" xmlns:a16="http://schemas.microsoft.com/office/drawing/2014/main" id="{7485DBE3-F8DF-450A-96C5-2DEBAD4A06C6}"/>
                </a:ext>
              </a:extLst>
            </p:cNvPr>
            <p:cNvPicPr>
              <a:picLocks noChangeAspect="1" noChangeArrowheads="1"/>
            </p:cNvPicPr>
            <p:nvPr/>
          </p:nvPicPr>
          <p:blipFill>
            <a:blip r:embed="rId11" cstate="print"/>
            <a:srcRect/>
            <a:stretch>
              <a:fillRect/>
            </a:stretch>
          </p:blipFill>
          <p:spPr bwMode="auto">
            <a:xfrm>
              <a:off x="7804905" y="5432425"/>
              <a:ext cx="401638" cy="406400"/>
            </a:xfrm>
            <a:prstGeom prst="rect">
              <a:avLst/>
            </a:prstGeom>
            <a:noFill/>
            <a:ln w="9525">
              <a:noFill/>
              <a:miter lim="800000"/>
              <a:headEnd/>
              <a:tailEnd/>
            </a:ln>
          </p:spPr>
        </p:pic>
        <p:pic>
          <p:nvPicPr>
            <p:cNvPr id="28" name="Picture 19" descr="LOGO_EUCP_small">
              <a:extLst>
                <a:ext uri="{FF2B5EF4-FFF2-40B4-BE49-F238E27FC236}">
                  <a16:creationId xmlns="" xmlns:a16="http://schemas.microsoft.com/office/drawing/2014/main" id="{3005C982-5610-4BBE-BE8A-74DA192810BB}"/>
                </a:ext>
              </a:extLst>
            </p:cNvPr>
            <p:cNvPicPr>
              <a:picLocks noChangeAspect="1" noChangeArrowheads="1"/>
            </p:cNvPicPr>
            <p:nvPr/>
          </p:nvPicPr>
          <p:blipFill>
            <a:blip r:embed="rId11" cstate="print"/>
            <a:srcRect/>
            <a:stretch>
              <a:fillRect/>
            </a:stretch>
          </p:blipFill>
          <p:spPr bwMode="auto">
            <a:xfrm>
              <a:off x="7804905" y="6065666"/>
              <a:ext cx="401638" cy="406400"/>
            </a:xfrm>
            <a:prstGeom prst="rect">
              <a:avLst/>
            </a:prstGeom>
            <a:noFill/>
            <a:ln w="9525">
              <a:noFill/>
              <a:miter lim="800000"/>
              <a:headEnd/>
              <a:tailEnd/>
            </a:ln>
          </p:spPr>
        </p:pic>
        <p:pic>
          <p:nvPicPr>
            <p:cNvPr id="29" name="Picture 20" descr="LOGO_EUCP_small">
              <a:extLst>
                <a:ext uri="{FF2B5EF4-FFF2-40B4-BE49-F238E27FC236}">
                  <a16:creationId xmlns="" xmlns:a16="http://schemas.microsoft.com/office/drawing/2014/main" id="{FFB2B78F-9442-46CB-8242-A8937A090375}"/>
                </a:ext>
              </a:extLst>
            </p:cNvPr>
            <p:cNvPicPr>
              <a:picLocks noChangeAspect="1" noChangeArrowheads="1"/>
            </p:cNvPicPr>
            <p:nvPr/>
          </p:nvPicPr>
          <p:blipFill>
            <a:blip r:embed="rId11" cstate="print"/>
            <a:srcRect/>
            <a:stretch>
              <a:fillRect/>
            </a:stretch>
          </p:blipFill>
          <p:spPr bwMode="auto">
            <a:xfrm>
              <a:off x="7620418" y="2820618"/>
              <a:ext cx="401638" cy="406400"/>
            </a:xfrm>
            <a:prstGeom prst="rect">
              <a:avLst/>
            </a:prstGeom>
            <a:noFill/>
            <a:ln w="9525">
              <a:noFill/>
              <a:miter lim="800000"/>
              <a:headEnd/>
              <a:tailEnd/>
            </a:ln>
          </p:spPr>
        </p:pic>
        <p:pic>
          <p:nvPicPr>
            <p:cNvPr id="30" name="Picture 21" descr="LOGO_EUCP_small">
              <a:extLst>
                <a:ext uri="{FF2B5EF4-FFF2-40B4-BE49-F238E27FC236}">
                  <a16:creationId xmlns="" xmlns:a16="http://schemas.microsoft.com/office/drawing/2014/main" id="{B0CD80A7-1474-498C-9356-CFC70DAF67FE}"/>
                </a:ext>
              </a:extLst>
            </p:cNvPr>
            <p:cNvPicPr>
              <a:picLocks noChangeAspect="1" noChangeArrowheads="1"/>
            </p:cNvPicPr>
            <p:nvPr/>
          </p:nvPicPr>
          <p:blipFill>
            <a:blip r:embed="rId11" cstate="print"/>
            <a:srcRect/>
            <a:stretch>
              <a:fillRect/>
            </a:stretch>
          </p:blipFill>
          <p:spPr bwMode="auto">
            <a:xfrm>
              <a:off x="7821279" y="5059363"/>
              <a:ext cx="401637" cy="406400"/>
            </a:xfrm>
            <a:prstGeom prst="rect">
              <a:avLst/>
            </a:prstGeom>
            <a:noFill/>
            <a:ln w="9525">
              <a:noFill/>
              <a:miter lim="800000"/>
              <a:headEnd/>
              <a:tailEnd/>
            </a:ln>
          </p:spPr>
        </p:pic>
        <p:pic>
          <p:nvPicPr>
            <p:cNvPr id="31" name="Picture 22" descr="LOGO_EUCP_small">
              <a:extLst>
                <a:ext uri="{FF2B5EF4-FFF2-40B4-BE49-F238E27FC236}">
                  <a16:creationId xmlns="" xmlns:a16="http://schemas.microsoft.com/office/drawing/2014/main" id="{9189AA6E-1993-431B-A4B0-10B663697033}"/>
                </a:ext>
              </a:extLst>
            </p:cNvPr>
            <p:cNvPicPr>
              <a:picLocks noChangeAspect="1" noChangeArrowheads="1"/>
            </p:cNvPicPr>
            <p:nvPr/>
          </p:nvPicPr>
          <p:blipFill>
            <a:blip r:embed="rId11" cstate="print"/>
            <a:srcRect/>
            <a:stretch>
              <a:fillRect/>
            </a:stretch>
          </p:blipFill>
          <p:spPr bwMode="auto">
            <a:xfrm>
              <a:off x="6887747" y="4629943"/>
              <a:ext cx="401637" cy="406400"/>
            </a:xfrm>
            <a:prstGeom prst="rect">
              <a:avLst/>
            </a:prstGeom>
            <a:noFill/>
            <a:ln w="9525">
              <a:noFill/>
              <a:miter lim="800000"/>
              <a:headEnd/>
              <a:tailEnd/>
            </a:ln>
          </p:spPr>
        </p:pic>
        <p:pic>
          <p:nvPicPr>
            <p:cNvPr id="32" name="Picture 23" descr="LOGO_EUCP_small">
              <a:extLst>
                <a:ext uri="{FF2B5EF4-FFF2-40B4-BE49-F238E27FC236}">
                  <a16:creationId xmlns="" xmlns:a16="http://schemas.microsoft.com/office/drawing/2014/main" id="{C908893F-F7E0-46A7-900E-DAA3A0210B08}"/>
                </a:ext>
              </a:extLst>
            </p:cNvPr>
            <p:cNvPicPr>
              <a:picLocks noChangeAspect="1" noChangeArrowheads="1"/>
            </p:cNvPicPr>
            <p:nvPr/>
          </p:nvPicPr>
          <p:blipFill>
            <a:blip r:embed="rId11" cstate="print"/>
            <a:srcRect/>
            <a:stretch>
              <a:fillRect/>
            </a:stretch>
          </p:blipFill>
          <p:spPr bwMode="auto">
            <a:xfrm>
              <a:off x="7601540" y="3927474"/>
              <a:ext cx="401638" cy="406400"/>
            </a:xfrm>
            <a:prstGeom prst="rect">
              <a:avLst/>
            </a:prstGeom>
            <a:noFill/>
            <a:ln w="9525">
              <a:noFill/>
              <a:miter lim="800000"/>
              <a:headEnd/>
              <a:tailEnd/>
            </a:ln>
          </p:spPr>
        </p:pic>
        <p:pic>
          <p:nvPicPr>
            <p:cNvPr id="33" name="Picture 24" descr="LOGO_EUCP_small">
              <a:extLst>
                <a:ext uri="{FF2B5EF4-FFF2-40B4-BE49-F238E27FC236}">
                  <a16:creationId xmlns="" xmlns:a16="http://schemas.microsoft.com/office/drawing/2014/main" id="{9E479791-00AA-4F95-9F1D-C37351F540CA}"/>
                </a:ext>
              </a:extLst>
            </p:cNvPr>
            <p:cNvPicPr>
              <a:picLocks noChangeAspect="1" noChangeArrowheads="1"/>
            </p:cNvPicPr>
            <p:nvPr/>
          </p:nvPicPr>
          <p:blipFill>
            <a:blip r:embed="rId11" cstate="print"/>
            <a:srcRect/>
            <a:stretch>
              <a:fillRect/>
            </a:stretch>
          </p:blipFill>
          <p:spPr bwMode="auto">
            <a:xfrm>
              <a:off x="7731876" y="3632199"/>
              <a:ext cx="401638" cy="406400"/>
            </a:xfrm>
            <a:prstGeom prst="rect">
              <a:avLst/>
            </a:prstGeom>
            <a:noFill/>
            <a:ln w="9525">
              <a:noFill/>
              <a:miter lim="800000"/>
              <a:headEnd/>
              <a:tailEnd/>
            </a:ln>
          </p:spPr>
        </p:pic>
        <p:pic>
          <p:nvPicPr>
            <p:cNvPr id="34" name="Picture 25" descr="LOGO_EUCP_small">
              <a:extLst>
                <a:ext uri="{FF2B5EF4-FFF2-40B4-BE49-F238E27FC236}">
                  <a16:creationId xmlns="" xmlns:a16="http://schemas.microsoft.com/office/drawing/2014/main" id="{AAE67C3B-D6E1-433B-8C8C-7776ED54B7E3}"/>
                </a:ext>
              </a:extLst>
            </p:cNvPr>
            <p:cNvPicPr>
              <a:picLocks noChangeAspect="1" noChangeArrowheads="1"/>
            </p:cNvPicPr>
            <p:nvPr/>
          </p:nvPicPr>
          <p:blipFill>
            <a:blip r:embed="rId11" cstate="print"/>
            <a:srcRect/>
            <a:stretch>
              <a:fillRect/>
            </a:stretch>
          </p:blipFill>
          <p:spPr bwMode="auto">
            <a:xfrm>
              <a:off x="7330239" y="4162424"/>
              <a:ext cx="401637" cy="406400"/>
            </a:xfrm>
            <a:prstGeom prst="rect">
              <a:avLst/>
            </a:prstGeom>
            <a:noFill/>
            <a:ln w="9525">
              <a:noFill/>
              <a:miter lim="800000"/>
              <a:headEnd/>
              <a:tailEnd/>
            </a:ln>
          </p:spPr>
        </p:pic>
        <p:pic>
          <p:nvPicPr>
            <p:cNvPr id="35" name="Picture 27" descr="LOGO_EUCP_small">
              <a:extLst>
                <a:ext uri="{FF2B5EF4-FFF2-40B4-BE49-F238E27FC236}">
                  <a16:creationId xmlns="" xmlns:a16="http://schemas.microsoft.com/office/drawing/2014/main" id="{DEA612D4-1F1B-4FE4-9EFE-831577A3331C}"/>
                </a:ext>
              </a:extLst>
            </p:cNvPr>
            <p:cNvPicPr>
              <a:picLocks noChangeAspect="1" noChangeArrowheads="1"/>
            </p:cNvPicPr>
            <p:nvPr/>
          </p:nvPicPr>
          <p:blipFill>
            <a:blip r:embed="rId11" cstate="print"/>
            <a:srcRect/>
            <a:stretch>
              <a:fillRect/>
            </a:stretch>
          </p:blipFill>
          <p:spPr bwMode="auto">
            <a:xfrm>
              <a:off x="6828256" y="4977605"/>
              <a:ext cx="401638" cy="406400"/>
            </a:xfrm>
            <a:prstGeom prst="rect">
              <a:avLst/>
            </a:prstGeom>
            <a:noFill/>
            <a:ln w="9525">
              <a:noFill/>
              <a:miter lim="800000"/>
              <a:headEnd/>
              <a:tailEnd/>
            </a:ln>
          </p:spPr>
        </p:pic>
        <p:pic>
          <p:nvPicPr>
            <p:cNvPr id="36" name="Picture 28" descr="LOGO_EUCP_small">
              <a:extLst>
                <a:ext uri="{FF2B5EF4-FFF2-40B4-BE49-F238E27FC236}">
                  <a16:creationId xmlns="" xmlns:a16="http://schemas.microsoft.com/office/drawing/2014/main" id="{CE7CC54E-277B-4090-AC97-6B03EC08F5C9}"/>
                </a:ext>
              </a:extLst>
            </p:cNvPr>
            <p:cNvPicPr>
              <a:picLocks noChangeAspect="1" noChangeArrowheads="1"/>
            </p:cNvPicPr>
            <p:nvPr/>
          </p:nvPicPr>
          <p:blipFill>
            <a:blip r:embed="rId11" cstate="print"/>
            <a:srcRect/>
            <a:stretch>
              <a:fillRect/>
            </a:stretch>
          </p:blipFill>
          <p:spPr bwMode="auto">
            <a:xfrm>
              <a:off x="7451725" y="4652963"/>
              <a:ext cx="401638" cy="406400"/>
            </a:xfrm>
            <a:prstGeom prst="rect">
              <a:avLst/>
            </a:prstGeom>
            <a:noFill/>
            <a:ln w="9525">
              <a:noFill/>
              <a:miter lim="800000"/>
              <a:headEnd/>
              <a:tailEnd/>
            </a:ln>
          </p:spPr>
        </p:pic>
        <p:pic>
          <p:nvPicPr>
            <p:cNvPr id="37" name="Picture 30" descr="LOGO_EUCP_small">
              <a:extLst>
                <a:ext uri="{FF2B5EF4-FFF2-40B4-BE49-F238E27FC236}">
                  <a16:creationId xmlns="" xmlns:a16="http://schemas.microsoft.com/office/drawing/2014/main" id="{3602E7EE-A698-4127-AE7A-29D90F5C180F}"/>
                </a:ext>
              </a:extLst>
            </p:cNvPr>
            <p:cNvPicPr>
              <a:picLocks noChangeAspect="1" noChangeArrowheads="1"/>
            </p:cNvPicPr>
            <p:nvPr/>
          </p:nvPicPr>
          <p:blipFill>
            <a:blip r:embed="rId11" cstate="print"/>
            <a:srcRect/>
            <a:stretch>
              <a:fillRect/>
            </a:stretch>
          </p:blipFill>
          <p:spPr bwMode="auto">
            <a:xfrm>
              <a:off x="6588125" y="3644900"/>
              <a:ext cx="401638" cy="406400"/>
            </a:xfrm>
            <a:prstGeom prst="rect">
              <a:avLst/>
            </a:prstGeom>
            <a:noFill/>
            <a:ln w="9525">
              <a:noFill/>
              <a:miter lim="800000"/>
              <a:headEnd/>
              <a:tailEnd/>
            </a:ln>
          </p:spPr>
        </p:pic>
        <p:pic>
          <p:nvPicPr>
            <p:cNvPr id="38" name="Picture 31" descr="LOGO_EUCP_small">
              <a:extLst>
                <a:ext uri="{FF2B5EF4-FFF2-40B4-BE49-F238E27FC236}">
                  <a16:creationId xmlns="" xmlns:a16="http://schemas.microsoft.com/office/drawing/2014/main" id="{B51CF79F-C828-4ED2-9CC7-A4E6B7FF8FAD}"/>
                </a:ext>
              </a:extLst>
            </p:cNvPr>
            <p:cNvPicPr>
              <a:picLocks noChangeAspect="1" noChangeArrowheads="1"/>
            </p:cNvPicPr>
            <p:nvPr/>
          </p:nvPicPr>
          <p:blipFill>
            <a:blip r:embed="rId11" cstate="print"/>
            <a:srcRect/>
            <a:stretch>
              <a:fillRect/>
            </a:stretch>
          </p:blipFill>
          <p:spPr bwMode="auto">
            <a:xfrm>
              <a:off x="5862236" y="5155940"/>
              <a:ext cx="401637" cy="406400"/>
            </a:xfrm>
            <a:prstGeom prst="rect">
              <a:avLst/>
            </a:prstGeom>
            <a:noFill/>
            <a:ln w="9525">
              <a:noFill/>
              <a:miter lim="800000"/>
              <a:headEnd/>
              <a:tailEnd/>
            </a:ln>
          </p:spPr>
        </p:pic>
        <p:pic>
          <p:nvPicPr>
            <p:cNvPr id="39" name="Picture 32" descr="LOGO_EUCP_small">
              <a:extLst>
                <a:ext uri="{FF2B5EF4-FFF2-40B4-BE49-F238E27FC236}">
                  <a16:creationId xmlns="" xmlns:a16="http://schemas.microsoft.com/office/drawing/2014/main" id="{A610F080-4DEB-4776-B7F1-D00B3CC56463}"/>
                </a:ext>
              </a:extLst>
            </p:cNvPr>
            <p:cNvPicPr>
              <a:picLocks noChangeAspect="1" noChangeArrowheads="1"/>
            </p:cNvPicPr>
            <p:nvPr/>
          </p:nvPicPr>
          <p:blipFill>
            <a:blip r:embed="rId11" cstate="print"/>
            <a:srcRect/>
            <a:stretch>
              <a:fillRect/>
            </a:stretch>
          </p:blipFill>
          <p:spPr bwMode="auto">
            <a:xfrm>
              <a:off x="7955214" y="3334885"/>
              <a:ext cx="401637" cy="406400"/>
            </a:xfrm>
            <a:prstGeom prst="rect">
              <a:avLst/>
            </a:prstGeom>
            <a:noFill/>
            <a:ln w="9525">
              <a:noFill/>
              <a:miter lim="800000"/>
              <a:headEnd/>
              <a:tailEnd/>
            </a:ln>
          </p:spPr>
        </p:pic>
      </p:grpSp>
      <p:pic>
        <p:nvPicPr>
          <p:cNvPr id="40" name="Picture 14" descr="LOGO_EUCP_small">
            <a:extLst>
              <a:ext uri="{FF2B5EF4-FFF2-40B4-BE49-F238E27FC236}">
                <a16:creationId xmlns="" xmlns:a16="http://schemas.microsoft.com/office/drawing/2014/main" id="{05299C6A-96C8-4DD6-931F-8C399FB24157}"/>
              </a:ext>
            </a:extLst>
          </p:cNvPr>
          <p:cNvPicPr>
            <a:picLocks noChangeAspect="1" noChangeArrowheads="1"/>
          </p:cNvPicPr>
          <p:nvPr/>
        </p:nvPicPr>
        <p:blipFill>
          <a:blip r:embed="rId11" cstate="print"/>
          <a:srcRect/>
          <a:stretch>
            <a:fillRect/>
          </a:stretch>
        </p:blipFill>
        <p:spPr bwMode="auto">
          <a:xfrm>
            <a:off x="6274305" y="705277"/>
            <a:ext cx="549747" cy="497585"/>
          </a:xfrm>
          <a:prstGeom prst="rect">
            <a:avLst/>
          </a:prstGeom>
          <a:noFill/>
          <a:ln w="9525">
            <a:noFill/>
            <a:miter lim="800000"/>
            <a:headEnd/>
            <a:tailEnd/>
          </a:ln>
        </p:spPr>
      </p:pic>
      <p:pic>
        <p:nvPicPr>
          <p:cNvPr id="41" name="Picture 14" descr="LOGO_EUCP_small">
            <a:extLst>
              <a:ext uri="{FF2B5EF4-FFF2-40B4-BE49-F238E27FC236}">
                <a16:creationId xmlns="" xmlns:a16="http://schemas.microsoft.com/office/drawing/2014/main" id="{EEC0F8D3-D585-43AF-A572-7D39783781D3}"/>
              </a:ext>
            </a:extLst>
          </p:cNvPr>
          <p:cNvPicPr>
            <a:picLocks noChangeAspect="1" noChangeArrowheads="1"/>
          </p:cNvPicPr>
          <p:nvPr/>
        </p:nvPicPr>
        <p:blipFill>
          <a:blip r:embed="rId11" cstate="print"/>
          <a:srcRect/>
          <a:stretch>
            <a:fillRect/>
          </a:stretch>
        </p:blipFill>
        <p:spPr bwMode="auto">
          <a:xfrm>
            <a:off x="6904183" y="4474513"/>
            <a:ext cx="549747" cy="497585"/>
          </a:xfrm>
          <a:prstGeom prst="rect">
            <a:avLst/>
          </a:prstGeom>
          <a:noFill/>
          <a:ln w="9525">
            <a:noFill/>
            <a:miter lim="800000"/>
            <a:headEnd/>
            <a:tailEnd/>
          </a:ln>
        </p:spPr>
      </p:pic>
      <p:pic>
        <p:nvPicPr>
          <p:cNvPr id="42" name="Picture 14" descr="LOGO_EUCP_small">
            <a:extLst>
              <a:ext uri="{FF2B5EF4-FFF2-40B4-BE49-F238E27FC236}">
                <a16:creationId xmlns="" xmlns:a16="http://schemas.microsoft.com/office/drawing/2014/main" id="{10F0073C-3960-4447-A58E-17B392E3D346}"/>
              </a:ext>
            </a:extLst>
          </p:cNvPr>
          <p:cNvPicPr>
            <a:picLocks noChangeAspect="1" noChangeArrowheads="1"/>
          </p:cNvPicPr>
          <p:nvPr/>
        </p:nvPicPr>
        <p:blipFill>
          <a:blip r:embed="rId11" cstate="print"/>
          <a:srcRect/>
          <a:stretch>
            <a:fillRect/>
          </a:stretch>
        </p:blipFill>
        <p:spPr bwMode="auto">
          <a:xfrm>
            <a:off x="9846333" y="5011447"/>
            <a:ext cx="549747" cy="497585"/>
          </a:xfrm>
          <a:prstGeom prst="rect">
            <a:avLst/>
          </a:prstGeom>
          <a:noFill/>
          <a:ln w="9525">
            <a:noFill/>
            <a:miter lim="800000"/>
            <a:headEnd/>
            <a:tailEnd/>
          </a:ln>
        </p:spPr>
      </p:pic>
      <p:grpSp>
        <p:nvGrpSpPr>
          <p:cNvPr id="43" name="Gruppieren 7">
            <a:extLst>
              <a:ext uri="{FF2B5EF4-FFF2-40B4-BE49-F238E27FC236}">
                <a16:creationId xmlns="" xmlns:a16="http://schemas.microsoft.com/office/drawing/2014/main" id="{9BF4D4FB-01DA-4317-8AC7-A8059DEEEEFA}"/>
              </a:ext>
            </a:extLst>
          </p:cNvPr>
          <p:cNvGrpSpPr>
            <a:grpSpLocks/>
          </p:cNvGrpSpPr>
          <p:nvPr/>
        </p:nvGrpSpPr>
        <p:grpSpPr bwMode="auto">
          <a:xfrm>
            <a:off x="6324745" y="1921813"/>
            <a:ext cx="5569180" cy="3528533"/>
            <a:chOff x="4787900" y="3141663"/>
            <a:chExt cx="4068763" cy="3200401"/>
          </a:xfrm>
        </p:grpSpPr>
        <p:grpSp>
          <p:nvGrpSpPr>
            <p:cNvPr id="44" name="Gruppieren 5">
              <a:extLst>
                <a:ext uri="{FF2B5EF4-FFF2-40B4-BE49-F238E27FC236}">
                  <a16:creationId xmlns="" xmlns:a16="http://schemas.microsoft.com/office/drawing/2014/main" id="{8D84B9CE-D941-423C-BB46-C7F929071BC7}"/>
                </a:ext>
              </a:extLst>
            </p:cNvPr>
            <p:cNvGrpSpPr>
              <a:grpSpLocks/>
            </p:cNvGrpSpPr>
            <p:nvPr/>
          </p:nvGrpSpPr>
          <p:grpSpPr bwMode="auto">
            <a:xfrm>
              <a:off x="4787900" y="3141663"/>
              <a:ext cx="3106319" cy="2794001"/>
              <a:chOff x="4787900" y="3141663"/>
              <a:chExt cx="3168650" cy="2663825"/>
            </a:xfrm>
          </p:grpSpPr>
          <p:sp>
            <p:nvSpPr>
              <p:cNvPr id="46" name="Line 40">
                <a:extLst>
                  <a:ext uri="{FF2B5EF4-FFF2-40B4-BE49-F238E27FC236}">
                    <a16:creationId xmlns="" xmlns:a16="http://schemas.microsoft.com/office/drawing/2014/main" id="{FCABB370-9BAE-43C4-8A8A-8BE4B8618841}"/>
                  </a:ext>
                </a:extLst>
              </p:cNvPr>
              <p:cNvSpPr>
                <a:spLocks noChangeShapeType="1"/>
              </p:cNvSpPr>
              <p:nvPr/>
            </p:nvSpPr>
            <p:spPr bwMode="auto">
              <a:xfrm flipV="1">
                <a:off x="6322178" y="3508741"/>
                <a:ext cx="512009" cy="542558"/>
              </a:xfrm>
              <a:prstGeom prst="line">
                <a:avLst/>
              </a:prstGeom>
              <a:noFill/>
              <a:ln w="22225">
                <a:solidFill>
                  <a:schemeClr val="tx1"/>
                </a:solidFill>
                <a:round/>
                <a:headEnd/>
                <a:tailEnd type="triangle" w="med" len="med"/>
              </a:ln>
            </p:spPr>
            <p:txBody>
              <a:bodyPr/>
              <a:lstStyle/>
              <a:p>
                <a:endParaRPr lang="en-US"/>
              </a:p>
            </p:txBody>
          </p:sp>
          <p:sp>
            <p:nvSpPr>
              <p:cNvPr id="47" name="Line 43">
                <a:extLst>
                  <a:ext uri="{FF2B5EF4-FFF2-40B4-BE49-F238E27FC236}">
                    <a16:creationId xmlns="" xmlns:a16="http://schemas.microsoft.com/office/drawing/2014/main" id="{7347195D-3187-4346-B3E1-08A7DE30B17E}"/>
                  </a:ext>
                </a:extLst>
              </p:cNvPr>
              <p:cNvSpPr>
                <a:spLocks noChangeShapeType="1"/>
              </p:cNvSpPr>
              <p:nvPr/>
            </p:nvSpPr>
            <p:spPr bwMode="auto">
              <a:xfrm flipV="1">
                <a:off x="6486525" y="3141663"/>
                <a:ext cx="1254125" cy="1054100"/>
              </a:xfrm>
              <a:prstGeom prst="line">
                <a:avLst/>
              </a:prstGeom>
              <a:noFill/>
              <a:ln w="22225">
                <a:solidFill>
                  <a:schemeClr val="tx1"/>
                </a:solidFill>
                <a:round/>
                <a:headEnd/>
                <a:tailEnd type="triangle" w="med" len="med"/>
              </a:ln>
            </p:spPr>
            <p:txBody>
              <a:bodyPr/>
              <a:lstStyle/>
              <a:p>
                <a:endParaRPr lang="en-US"/>
              </a:p>
            </p:txBody>
          </p:sp>
          <p:sp>
            <p:nvSpPr>
              <p:cNvPr id="48" name="Line 45">
                <a:extLst>
                  <a:ext uri="{FF2B5EF4-FFF2-40B4-BE49-F238E27FC236}">
                    <a16:creationId xmlns="" xmlns:a16="http://schemas.microsoft.com/office/drawing/2014/main" id="{36A62AF6-BEDB-4835-BCEE-FE58CF075ADD}"/>
                  </a:ext>
                </a:extLst>
              </p:cNvPr>
              <p:cNvSpPr>
                <a:spLocks noChangeShapeType="1"/>
              </p:cNvSpPr>
              <p:nvPr/>
            </p:nvSpPr>
            <p:spPr bwMode="auto">
              <a:xfrm flipV="1">
                <a:off x="6550361" y="3798887"/>
                <a:ext cx="1295400" cy="504825"/>
              </a:xfrm>
              <a:prstGeom prst="line">
                <a:avLst/>
              </a:prstGeom>
              <a:noFill/>
              <a:ln w="22225">
                <a:solidFill>
                  <a:schemeClr val="tx1"/>
                </a:solidFill>
                <a:round/>
                <a:headEnd/>
                <a:tailEnd type="triangle" w="med" len="med"/>
              </a:ln>
            </p:spPr>
            <p:txBody>
              <a:bodyPr/>
              <a:lstStyle/>
              <a:p>
                <a:endParaRPr lang="en-US"/>
              </a:p>
            </p:txBody>
          </p:sp>
          <p:grpSp>
            <p:nvGrpSpPr>
              <p:cNvPr id="49" name="Gruppieren 4">
                <a:extLst>
                  <a:ext uri="{FF2B5EF4-FFF2-40B4-BE49-F238E27FC236}">
                    <a16:creationId xmlns="" xmlns:a16="http://schemas.microsoft.com/office/drawing/2014/main" id="{5912A14C-6727-404C-8269-463840B5B993}"/>
                  </a:ext>
                </a:extLst>
              </p:cNvPr>
              <p:cNvGrpSpPr>
                <a:grpSpLocks/>
              </p:cNvGrpSpPr>
              <p:nvPr/>
            </p:nvGrpSpPr>
            <p:grpSpPr bwMode="auto">
              <a:xfrm>
                <a:off x="4787900" y="4020043"/>
                <a:ext cx="3168650" cy="1785445"/>
                <a:chOff x="4787900" y="4020043"/>
                <a:chExt cx="3168650" cy="1785445"/>
              </a:xfrm>
            </p:grpSpPr>
            <p:sp>
              <p:nvSpPr>
                <p:cNvPr id="50" name="Line 37">
                  <a:extLst>
                    <a:ext uri="{FF2B5EF4-FFF2-40B4-BE49-F238E27FC236}">
                      <a16:creationId xmlns="" xmlns:a16="http://schemas.microsoft.com/office/drawing/2014/main" id="{9670C231-5662-4D06-BA35-C416EC480FD6}"/>
                    </a:ext>
                  </a:extLst>
                </p:cNvPr>
                <p:cNvSpPr>
                  <a:spLocks noChangeShapeType="1"/>
                </p:cNvSpPr>
                <p:nvPr/>
              </p:nvSpPr>
              <p:spPr bwMode="auto">
                <a:xfrm flipH="1">
                  <a:off x="5867400" y="4652963"/>
                  <a:ext cx="144463" cy="144462"/>
                </a:xfrm>
                <a:prstGeom prst="line">
                  <a:avLst/>
                </a:prstGeom>
                <a:noFill/>
                <a:ln w="22225">
                  <a:solidFill>
                    <a:schemeClr val="tx1"/>
                  </a:solidFill>
                  <a:round/>
                  <a:headEnd/>
                  <a:tailEnd type="triangle" w="med" len="med"/>
                </a:ln>
              </p:spPr>
              <p:txBody>
                <a:bodyPr/>
                <a:lstStyle/>
                <a:p>
                  <a:endParaRPr lang="en-US"/>
                </a:p>
              </p:txBody>
            </p:sp>
            <p:sp>
              <p:nvSpPr>
                <p:cNvPr id="51" name="Line 38">
                  <a:extLst>
                    <a:ext uri="{FF2B5EF4-FFF2-40B4-BE49-F238E27FC236}">
                      <a16:creationId xmlns="" xmlns:a16="http://schemas.microsoft.com/office/drawing/2014/main" id="{DB5C4A62-B238-4AD5-B4D8-4005D024821E}"/>
                    </a:ext>
                  </a:extLst>
                </p:cNvPr>
                <p:cNvSpPr>
                  <a:spLocks noChangeShapeType="1"/>
                </p:cNvSpPr>
                <p:nvPr/>
              </p:nvSpPr>
              <p:spPr bwMode="auto">
                <a:xfrm>
                  <a:off x="6300788" y="4652962"/>
                  <a:ext cx="553243" cy="752475"/>
                </a:xfrm>
                <a:prstGeom prst="line">
                  <a:avLst/>
                </a:prstGeom>
                <a:noFill/>
                <a:ln w="22225">
                  <a:solidFill>
                    <a:schemeClr val="tx1"/>
                  </a:solidFill>
                  <a:round/>
                  <a:headEnd/>
                  <a:tailEnd type="triangle" w="med" len="med"/>
                </a:ln>
              </p:spPr>
              <p:txBody>
                <a:bodyPr/>
                <a:lstStyle/>
                <a:p>
                  <a:endParaRPr lang="en-US"/>
                </a:p>
              </p:txBody>
            </p:sp>
            <p:sp>
              <p:nvSpPr>
                <p:cNvPr id="52" name="Line 39">
                  <a:extLst>
                    <a:ext uri="{FF2B5EF4-FFF2-40B4-BE49-F238E27FC236}">
                      <a16:creationId xmlns="" xmlns:a16="http://schemas.microsoft.com/office/drawing/2014/main" id="{851C5E0F-0A5E-4E04-89F9-CEC34C9A0B0F}"/>
                    </a:ext>
                  </a:extLst>
                </p:cNvPr>
                <p:cNvSpPr>
                  <a:spLocks noChangeShapeType="1"/>
                </p:cNvSpPr>
                <p:nvPr/>
              </p:nvSpPr>
              <p:spPr bwMode="auto">
                <a:xfrm flipH="1" flipV="1">
                  <a:off x="5321333" y="4020043"/>
                  <a:ext cx="525923" cy="371166"/>
                </a:xfrm>
                <a:prstGeom prst="line">
                  <a:avLst/>
                </a:prstGeom>
                <a:noFill/>
                <a:ln w="22225">
                  <a:solidFill>
                    <a:schemeClr val="tx1"/>
                  </a:solidFill>
                  <a:round/>
                  <a:headEnd/>
                  <a:tailEnd type="triangle" w="med" len="med"/>
                </a:ln>
              </p:spPr>
              <p:txBody>
                <a:bodyPr/>
                <a:lstStyle/>
                <a:p>
                  <a:endParaRPr lang="en-US"/>
                </a:p>
              </p:txBody>
            </p:sp>
            <p:sp>
              <p:nvSpPr>
                <p:cNvPr id="53" name="Line 41">
                  <a:extLst>
                    <a:ext uri="{FF2B5EF4-FFF2-40B4-BE49-F238E27FC236}">
                      <a16:creationId xmlns="" xmlns:a16="http://schemas.microsoft.com/office/drawing/2014/main" id="{631009BA-0B2E-40AA-A1E7-E9AC32D66942}"/>
                    </a:ext>
                  </a:extLst>
                </p:cNvPr>
                <p:cNvSpPr>
                  <a:spLocks noChangeShapeType="1"/>
                </p:cNvSpPr>
                <p:nvPr/>
              </p:nvSpPr>
              <p:spPr bwMode="auto">
                <a:xfrm>
                  <a:off x="6516688" y="4581525"/>
                  <a:ext cx="1439862" cy="1223963"/>
                </a:xfrm>
                <a:prstGeom prst="line">
                  <a:avLst/>
                </a:prstGeom>
                <a:noFill/>
                <a:ln w="22225">
                  <a:solidFill>
                    <a:schemeClr val="tx1"/>
                  </a:solidFill>
                  <a:round/>
                  <a:headEnd/>
                  <a:tailEnd type="triangle" w="med" len="med"/>
                </a:ln>
              </p:spPr>
              <p:txBody>
                <a:bodyPr/>
                <a:lstStyle/>
                <a:p>
                  <a:endParaRPr lang="en-US"/>
                </a:p>
              </p:txBody>
            </p:sp>
            <p:sp>
              <p:nvSpPr>
                <p:cNvPr id="54" name="Line 42">
                  <a:extLst>
                    <a:ext uri="{FF2B5EF4-FFF2-40B4-BE49-F238E27FC236}">
                      <a16:creationId xmlns="" xmlns:a16="http://schemas.microsoft.com/office/drawing/2014/main" id="{D2F60986-CF5D-40DB-8F3B-D5501497DC77}"/>
                    </a:ext>
                  </a:extLst>
                </p:cNvPr>
                <p:cNvSpPr>
                  <a:spLocks noChangeShapeType="1"/>
                </p:cNvSpPr>
                <p:nvPr/>
              </p:nvSpPr>
              <p:spPr bwMode="auto">
                <a:xfrm>
                  <a:off x="6588126" y="4508501"/>
                  <a:ext cx="1306094" cy="708026"/>
                </a:xfrm>
                <a:prstGeom prst="line">
                  <a:avLst/>
                </a:prstGeom>
                <a:noFill/>
                <a:ln w="22225">
                  <a:solidFill>
                    <a:schemeClr val="tx1"/>
                  </a:solidFill>
                  <a:round/>
                  <a:headEnd/>
                  <a:tailEnd type="triangle" w="med" len="med"/>
                </a:ln>
              </p:spPr>
              <p:txBody>
                <a:bodyPr/>
                <a:lstStyle/>
                <a:p>
                  <a:endParaRPr lang="en-US"/>
                </a:p>
              </p:txBody>
            </p:sp>
            <p:sp>
              <p:nvSpPr>
                <p:cNvPr id="55" name="Line 44">
                  <a:extLst>
                    <a:ext uri="{FF2B5EF4-FFF2-40B4-BE49-F238E27FC236}">
                      <a16:creationId xmlns="" xmlns:a16="http://schemas.microsoft.com/office/drawing/2014/main" id="{86521CF8-5EDD-47C3-8801-1A124F1A3F3F}"/>
                    </a:ext>
                  </a:extLst>
                </p:cNvPr>
                <p:cNvSpPr>
                  <a:spLocks noChangeShapeType="1"/>
                </p:cNvSpPr>
                <p:nvPr/>
              </p:nvSpPr>
              <p:spPr bwMode="auto">
                <a:xfrm>
                  <a:off x="6624638" y="4437063"/>
                  <a:ext cx="1079500" cy="0"/>
                </a:xfrm>
                <a:prstGeom prst="line">
                  <a:avLst/>
                </a:prstGeom>
                <a:noFill/>
                <a:ln w="22225">
                  <a:solidFill>
                    <a:schemeClr val="tx1"/>
                  </a:solidFill>
                  <a:round/>
                  <a:headEnd/>
                  <a:tailEnd type="triangle" w="med" len="med"/>
                </a:ln>
              </p:spPr>
              <p:txBody>
                <a:bodyPr/>
                <a:lstStyle/>
                <a:p>
                  <a:endParaRPr lang="en-US"/>
                </a:p>
              </p:txBody>
            </p:sp>
            <p:sp>
              <p:nvSpPr>
                <p:cNvPr id="56" name="Line 46">
                  <a:extLst>
                    <a:ext uri="{FF2B5EF4-FFF2-40B4-BE49-F238E27FC236}">
                      <a16:creationId xmlns="" xmlns:a16="http://schemas.microsoft.com/office/drawing/2014/main" id="{042C7E86-DF17-48DE-BC96-7BD3A4F5124A}"/>
                    </a:ext>
                  </a:extLst>
                </p:cNvPr>
                <p:cNvSpPr>
                  <a:spLocks noChangeShapeType="1"/>
                </p:cNvSpPr>
                <p:nvPr/>
              </p:nvSpPr>
              <p:spPr bwMode="auto">
                <a:xfrm flipH="1">
                  <a:off x="4787900" y="4581525"/>
                  <a:ext cx="1079500" cy="935038"/>
                </a:xfrm>
                <a:prstGeom prst="line">
                  <a:avLst/>
                </a:prstGeom>
                <a:noFill/>
                <a:ln w="22225">
                  <a:solidFill>
                    <a:schemeClr val="tx1"/>
                  </a:solidFill>
                  <a:round/>
                  <a:headEnd/>
                  <a:tailEnd type="triangle" w="med" len="med"/>
                </a:ln>
              </p:spPr>
              <p:txBody>
                <a:bodyPr/>
                <a:lstStyle/>
                <a:p>
                  <a:endParaRPr lang="en-US"/>
                </a:p>
              </p:txBody>
            </p:sp>
            <p:sp>
              <p:nvSpPr>
                <p:cNvPr id="57" name="Line 47">
                  <a:extLst>
                    <a:ext uri="{FF2B5EF4-FFF2-40B4-BE49-F238E27FC236}">
                      <a16:creationId xmlns="" xmlns:a16="http://schemas.microsoft.com/office/drawing/2014/main" id="{0707F426-9603-4081-9F21-61F08C96EA50}"/>
                    </a:ext>
                  </a:extLst>
                </p:cNvPr>
                <p:cNvSpPr>
                  <a:spLocks noChangeShapeType="1"/>
                </p:cNvSpPr>
                <p:nvPr/>
              </p:nvSpPr>
              <p:spPr bwMode="auto">
                <a:xfrm flipH="1">
                  <a:off x="5939632" y="4652963"/>
                  <a:ext cx="216695" cy="878575"/>
                </a:xfrm>
                <a:prstGeom prst="line">
                  <a:avLst/>
                </a:prstGeom>
                <a:noFill/>
                <a:ln w="22225">
                  <a:solidFill>
                    <a:schemeClr val="tx1"/>
                  </a:solidFill>
                  <a:round/>
                  <a:headEnd/>
                  <a:tailEnd type="triangle" w="med" len="med"/>
                </a:ln>
              </p:spPr>
              <p:txBody>
                <a:bodyPr/>
                <a:lstStyle/>
                <a:p>
                  <a:endParaRPr lang="en-US"/>
                </a:p>
              </p:txBody>
            </p:sp>
            <p:sp>
              <p:nvSpPr>
                <p:cNvPr id="58" name="Line 48">
                  <a:extLst>
                    <a:ext uri="{FF2B5EF4-FFF2-40B4-BE49-F238E27FC236}">
                      <a16:creationId xmlns="" xmlns:a16="http://schemas.microsoft.com/office/drawing/2014/main" id="{470FA270-5D46-4AE8-9306-28AACD621B3D}"/>
                    </a:ext>
                  </a:extLst>
                </p:cNvPr>
                <p:cNvSpPr>
                  <a:spLocks noChangeShapeType="1"/>
                </p:cNvSpPr>
                <p:nvPr/>
              </p:nvSpPr>
              <p:spPr bwMode="auto">
                <a:xfrm flipH="1">
                  <a:off x="5364163" y="4652963"/>
                  <a:ext cx="503237" cy="647700"/>
                </a:xfrm>
                <a:prstGeom prst="line">
                  <a:avLst/>
                </a:prstGeom>
                <a:noFill/>
                <a:ln w="22225">
                  <a:solidFill>
                    <a:schemeClr val="tx1"/>
                  </a:solidFill>
                  <a:round/>
                  <a:headEnd/>
                  <a:tailEnd type="triangle" w="med" len="med"/>
                </a:ln>
              </p:spPr>
              <p:txBody>
                <a:bodyPr/>
                <a:lstStyle/>
                <a:p>
                  <a:endParaRPr lang="en-US"/>
                </a:p>
              </p:txBody>
            </p:sp>
            <p:sp>
              <p:nvSpPr>
                <p:cNvPr id="59" name="Line 49">
                  <a:extLst>
                    <a:ext uri="{FF2B5EF4-FFF2-40B4-BE49-F238E27FC236}">
                      <a16:creationId xmlns="" xmlns:a16="http://schemas.microsoft.com/office/drawing/2014/main" id="{D1368F6B-5889-4305-A426-B1DF10623348}"/>
                    </a:ext>
                  </a:extLst>
                </p:cNvPr>
                <p:cNvSpPr>
                  <a:spLocks noChangeShapeType="1"/>
                </p:cNvSpPr>
                <p:nvPr/>
              </p:nvSpPr>
              <p:spPr bwMode="auto">
                <a:xfrm>
                  <a:off x="6516689" y="4437064"/>
                  <a:ext cx="1125708" cy="360362"/>
                </a:xfrm>
                <a:prstGeom prst="line">
                  <a:avLst/>
                </a:prstGeom>
                <a:noFill/>
                <a:ln w="22225">
                  <a:solidFill>
                    <a:schemeClr val="tx1"/>
                  </a:solidFill>
                  <a:round/>
                  <a:headEnd/>
                  <a:tailEnd type="triangle" w="med" len="med"/>
                </a:ln>
              </p:spPr>
              <p:txBody>
                <a:bodyPr/>
                <a:lstStyle/>
                <a:p>
                  <a:endParaRPr lang="en-US"/>
                </a:p>
              </p:txBody>
            </p:sp>
            <p:sp>
              <p:nvSpPr>
                <p:cNvPr id="60" name="Line 50">
                  <a:extLst>
                    <a:ext uri="{FF2B5EF4-FFF2-40B4-BE49-F238E27FC236}">
                      <a16:creationId xmlns="" xmlns:a16="http://schemas.microsoft.com/office/drawing/2014/main" id="{8431F4C8-BDA9-4C8C-98B3-66D293ACC78B}"/>
                    </a:ext>
                  </a:extLst>
                </p:cNvPr>
                <p:cNvSpPr>
                  <a:spLocks noChangeShapeType="1"/>
                </p:cNvSpPr>
                <p:nvPr/>
              </p:nvSpPr>
              <p:spPr bwMode="auto">
                <a:xfrm flipH="1" flipV="1">
                  <a:off x="5580063" y="4365625"/>
                  <a:ext cx="215900" cy="0"/>
                </a:xfrm>
                <a:prstGeom prst="line">
                  <a:avLst/>
                </a:prstGeom>
                <a:noFill/>
                <a:ln w="22225">
                  <a:solidFill>
                    <a:schemeClr val="tx1"/>
                  </a:solidFill>
                  <a:round/>
                  <a:headEnd/>
                  <a:tailEnd type="triangle" w="med" len="med"/>
                </a:ln>
              </p:spPr>
              <p:txBody>
                <a:bodyPr/>
                <a:lstStyle/>
                <a:p>
                  <a:endParaRPr lang="en-US"/>
                </a:p>
              </p:txBody>
            </p:sp>
          </p:grpSp>
        </p:grpSp>
        <p:sp>
          <p:nvSpPr>
            <p:cNvPr id="45" name="Line 41">
              <a:extLst>
                <a:ext uri="{FF2B5EF4-FFF2-40B4-BE49-F238E27FC236}">
                  <a16:creationId xmlns="" xmlns:a16="http://schemas.microsoft.com/office/drawing/2014/main" id="{337F16B7-AE12-495D-92C9-2489B9158CF3}"/>
                </a:ext>
              </a:extLst>
            </p:cNvPr>
            <p:cNvSpPr>
              <a:spLocks noChangeShapeType="1"/>
            </p:cNvSpPr>
            <p:nvPr/>
          </p:nvSpPr>
          <p:spPr bwMode="auto">
            <a:xfrm>
              <a:off x="6635081" y="4804288"/>
              <a:ext cx="2221582" cy="1537776"/>
            </a:xfrm>
            <a:prstGeom prst="line">
              <a:avLst/>
            </a:prstGeom>
            <a:noFill/>
            <a:ln w="22225">
              <a:solidFill>
                <a:schemeClr val="tx1"/>
              </a:solidFill>
              <a:round/>
              <a:headEnd/>
              <a:tailEnd type="triangle" w="med" len="med"/>
            </a:ln>
          </p:spPr>
          <p:txBody>
            <a:bodyPr/>
            <a:lstStyle/>
            <a:p>
              <a:endParaRPr lang="en-US"/>
            </a:p>
          </p:txBody>
        </p:sp>
      </p:grpSp>
      <p:sp>
        <p:nvSpPr>
          <p:cNvPr id="61" name="AutoShape 33">
            <a:extLst>
              <a:ext uri="{FF2B5EF4-FFF2-40B4-BE49-F238E27FC236}">
                <a16:creationId xmlns="" xmlns:a16="http://schemas.microsoft.com/office/drawing/2014/main" id="{048D8373-D045-41DE-9031-03557B5742C2}"/>
              </a:ext>
            </a:extLst>
          </p:cNvPr>
          <p:cNvSpPr>
            <a:spLocks noChangeArrowheads="1"/>
          </p:cNvSpPr>
          <p:nvPr/>
        </p:nvSpPr>
        <p:spPr bwMode="auto">
          <a:xfrm rot="-3808184">
            <a:off x="6007208" y="-1215584"/>
            <a:ext cx="1349455" cy="5125905"/>
          </a:xfrm>
          <a:prstGeom prst="curvedLeftArrow">
            <a:avLst>
              <a:gd name="adj1" fmla="val 9901"/>
              <a:gd name="adj2" fmla="val 32141"/>
              <a:gd name="adj3" fmla="val 33333"/>
            </a:avLst>
          </a:prstGeom>
          <a:solidFill>
            <a:srgbClr val="ACC1EA"/>
          </a:solidFill>
          <a:ln w="9525">
            <a:solidFill>
              <a:schemeClr val="tx1"/>
            </a:solidFill>
            <a:miter lim="800000"/>
            <a:headEnd/>
            <a:tailEnd/>
          </a:ln>
        </p:spPr>
        <p:txBody>
          <a:bodyPr wrap="none" anchor="ctr"/>
          <a:lstStyle/>
          <a:p>
            <a:endParaRPr lang="en-US" sz="1800">
              <a:solidFill>
                <a:schemeClr val="tx1"/>
              </a:solidFill>
              <a:latin typeface="Tahoma" pitchFamily="34" charset="0"/>
              <a:cs typeface="Arial" pitchFamily="34" charset="0"/>
            </a:endParaRPr>
          </a:p>
        </p:txBody>
      </p:sp>
      <p:sp>
        <p:nvSpPr>
          <p:cNvPr id="62" name="Text Box 34">
            <a:extLst>
              <a:ext uri="{FF2B5EF4-FFF2-40B4-BE49-F238E27FC236}">
                <a16:creationId xmlns="" xmlns:a16="http://schemas.microsoft.com/office/drawing/2014/main" id="{602D260F-40BA-4ECE-9663-B58792C9C024}"/>
              </a:ext>
            </a:extLst>
          </p:cNvPr>
          <p:cNvSpPr txBox="1">
            <a:spLocks noChangeArrowheads="1"/>
          </p:cNvSpPr>
          <p:nvPr/>
        </p:nvSpPr>
        <p:spPr bwMode="auto">
          <a:xfrm>
            <a:off x="4544184" y="1133903"/>
            <a:ext cx="3941667" cy="409856"/>
          </a:xfrm>
          <a:prstGeom prst="rect">
            <a:avLst/>
          </a:prstGeom>
          <a:noFill/>
          <a:ln w="9525">
            <a:noFill/>
            <a:miter lim="800000"/>
            <a:headEnd/>
            <a:tailEnd/>
          </a:ln>
        </p:spPr>
        <p:txBody>
          <a:bodyPr wrap="square">
            <a:spAutoFit/>
          </a:bodyPr>
          <a:lstStyle/>
          <a:p>
            <a:pPr algn="ctr">
              <a:lnSpc>
                <a:spcPct val="130000"/>
              </a:lnSpc>
              <a:spcBef>
                <a:spcPct val="50000"/>
              </a:spcBef>
            </a:pPr>
            <a:r>
              <a:rPr lang="ro-RO" sz="1800" b="1" dirty="0" smtClean="0">
                <a:solidFill>
                  <a:srgbClr val="0954C3"/>
                </a:solidFill>
                <a:latin typeface="Tahoma" pitchFamily="34" charset="0"/>
                <a:cs typeface="Arial" pitchFamily="34" charset="0"/>
              </a:rPr>
              <a:t>Cerere de ajutor</a:t>
            </a:r>
            <a:endParaRPr lang="en-US" sz="1800" b="1" dirty="0">
              <a:solidFill>
                <a:srgbClr val="0954C3"/>
              </a:solidFill>
              <a:latin typeface="Tahoma" pitchFamily="34" charset="0"/>
              <a:cs typeface="Arial" pitchFamily="34" charset="0"/>
            </a:endParaRPr>
          </a:p>
        </p:txBody>
      </p:sp>
      <p:sp>
        <p:nvSpPr>
          <p:cNvPr id="63" name="AutoShape 33">
            <a:extLst>
              <a:ext uri="{FF2B5EF4-FFF2-40B4-BE49-F238E27FC236}">
                <a16:creationId xmlns="" xmlns:a16="http://schemas.microsoft.com/office/drawing/2014/main" id="{B9672230-2F05-4144-9A77-FB8F0FE1916E}"/>
              </a:ext>
            </a:extLst>
          </p:cNvPr>
          <p:cNvSpPr>
            <a:spLocks noChangeArrowheads="1"/>
          </p:cNvSpPr>
          <p:nvPr/>
        </p:nvSpPr>
        <p:spPr bwMode="auto">
          <a:xfrm rot="-3808184">
            <a:off x="6218346" y="-1318771"/>
            <a:ext cx="1349453" cy="5125904"/>
          </a:xfrm>
          <a:prstGeom prst="curvedLeftArrow">
            <a:avLst>
              <a:gd name="adj1" fmla="val 9901"/>
              <a:gd name="adj2" fmla="val 32141"/>
              <a:gd name="adj3" fmla="val 33333"/>
            </a:avLst>
          </a:prstGeom>
          <a:solidFill>
            <a:srgbClr val="ACC1EA"/>
          </a:solidFill>
          <a:ln w="9525">
            <a:solidFill>
              <a:schemeClr val="tx1"/>
            </a:solidFill>
            <a:miter lim="800000"/>
            <a:headEnd/>
            <a:tailEnd/>
          </a:ln>
        </p:spPr>
        <p:txBody>
          <a:bodyPr wrap="none" anchor="ctr"/>
          <a:lstStyle/>
          <a:p>
            <a:endParaRPr lang="en-US" sz="1800">
              <a:solidFill>
                <a:schemeClr val="tx1"/>
              </a:solidFill>
              <a:latin typeface="Tahoma" pitchFamily="34" charset="0"/>
              <a:cs typeface="Arial" pitchFamily="34" charset="0"/>
            </a:endParaRPr>
          </a:p>
        </p:txBody>
      </p:sp>
      <p:sp>
        <p:nvSpPr>
          <p:cNvPr id="64" name="Textfeld 79">
            <a:extLst>
              <a:ext uri="{FF2B5EF4-FFF2-40B4-BE49-F238E27FC236}">
                <a16:creationId xmlns="" xmlns:a16="http://schemas.microsoft.com/office/drawing/2014/main" id="{9B51D9F4-EEFC-4849-BC88-3479ACE81362}"/>
              </a:ext>
            </a:extLst>
          </p:cNvPr>
          <p:cNvSpPr txBox="1">
            <a:spLocks noChangeArrowheads="1"/>
          </p:cNvSpPr>
          <p:nvPr/>
        </p:nvSpPr>
        <p:spPr bwMode="auto">
          <a:xfrm>
            <a:off x="4492308" y="1484485"/>
            <a:ext cx="3756968" cy="523220"/>
          </a:xfrm>
          <a:prstGeom prst="rect">
            <a:avLst/>
          </a:prstGeom>
          <a:noFill/>
          <a:ln w="9525">
            <a:noFill/>
            <a:miter lim="800000"/>
            <a:headEnd/>
            <a:tailEnd/>
          </a:ln>
        </p:spPr>
        <p:txBody>
          <a:bodyPr wrap="square">
            <a:spAutoFit/>
          </a:bodyPr>
          <a:lstStyle/>
          <a:p>
            <a:pPr algn="ctr"/>
            <a:r>
              <a:rPr lang="ro-RO" sz="1400" b="1" dirty="0" smtClean="0">
                <a:solidFill>
                  <a:srgbClr val="0954C3"/>
                </a:solidFill>
                <a:latin typeface="Tahoma" pitchFamily="34" charset="0"/>
                <a:cs typeface="Arial" pitchFamily="34" charset="0"/>
              </a:rPr>
              <a:t>Acceptarea</a:t>
            </a:r>
            <a:r>
              <a:rPr lang="en-US" sz="1400" b="1" dirty="0" smtClean="0">
                <a:solidFill>
                  <a:srgbClr val="0954C3"/>
                </a:solidFill>
                <a:latin typeface="Tahoma" pitchFamily="34" charset="0"/>
                <a:cs typeface="Arial" pitchFamily="34" charset="0"/>
              </a:rPr>
              <a:t>/ </a:t>
            </a:r>
            <a:r>
              <a:rPr lang="ro-RO" sz="1400" b="1" dirty="0" smtClean="0">
                <a:solidFill>
                  <a:srgbClr val="0954C3"/>
                </a:solidFill>
                <a:latin typeface="Tahoma" pitchFamily="34" charset="0"/>
                <a:cs typeface="Arial" pitchFamily="34" charset="0"/>
              </a:rPr>
              <a:t>respingerea ajutorului oferit</a:t>
            </a:r>
          </a:p>
        </p:txBody>
      </p:sp>
      <p:sp>
        <p:nvSpPr>
          <p:cNvPr id="65" name="Textfeld 80">
            <a:extLst>
              <a:ext uri="{FF2B5EF4-FFF2-40B4-BE49-F238E27FC236}">
                <a16:creationId xmlns="" xmlns:a16="http://schemas.microsoft.com/office/drawing/2014/main" id="{BD4E481A-4365-4A8D-A3B6-EA8ECA35DA16}"/>
              </a:ext>
            </a:extLst>
          </p:cNvPr>
          <p:cNvSpPr txBox="1">
            <a:spLocks noChangeArrowheads="1"/>
          </p:cNvSpPr>
          <p:nvPr/>
        </p:nvSpPr>
        <p:spPr bwMode="auto">
          <a:xfrm>
            <a:off x="5419356" y="1958172"/>
            <a:ext cx="3546196" cy="307777"/>
          </a:xfrm>
          <a:prstGeom prst="rect">
            <a:avLst/>
          </a:prstGeom>
          <a:noFill/>
          <a:ln w="9525">
            <a:noFill/>
            <a:miter lim="800000"/>
            <a:headEnd/>
            <a:tailEnd/>
          </a:ln>
        </p:spPr>
        <p:txBody>
          <a:bodyPr wrap="square">
            <a:spAutoFit/>
          </a:bodyPr>
          <a:lstStyle/>
          <a:p>
            <a:r>
              <a:rPr lang="ro-RO" sz="1400" b="1" dirty="0" smtClean="0">
                <a:solidFill>
                  <a:srgbClr val="0954C3"/>
                </a:solidFill>
                <a:latin typeface="Tahoma" pitchFamily="34" charset="0"/>
                <a:cs typeface="Arial" pitchFamily="34" charset="0"/>
              </a:rPr>
              <a:t>Actualizarea informaţiilor</a:t>
            </a:r>
            <a:endParaRPr lang="de-DE" sz="1400" b="1" dirty="0">
              <a:solidFill>
                <a:schemeClr val="tx1"/>
              </a:solidFill>
              <a:latin typeface="Tahoma" pitchFamily="34" charset="0"/>
              <a:cs typeface="Arial" pitchFamily="34" charset="0"/>
            </a:endParaRPr>
          </a:p>
        </p:txBody>
      </p:sp>
      <p:sp>
        <p:nvSpPr>
          <p:cNvPr id="66" name="AutoShape 33">
            <a:extLst>
              <a:ext uri="{FF2B5EF4-FFF2-40B4-BE49-F238E27FC236}">
                <a16:creationId xmlns="" xmlns:a16="http://schemas.microsoft.com/office/drawing/2014/main" id="{94F4D494-0605-460B-AF0D-7D964C6AABAE}"/>
              </a:ext>
            </a:extLst>
          </p:cNvPr>
          <p:cNvSpPr>
            <a:spLocks noChangeArrowheads="1"/>
          </p:cNvSpPr>
          <p:nvPr/>
        </p:nvSpPr>
        <p:spPr bwMode="auto">
          <a:xfrm rot="-3808184">
            <a:off x="6134208" y="-1075884"/>
            <a:ext cx="1349455" cy="5125905"/>
          </a:xfrm>
          <a:prstGeom prst="curvedLeftArrow">
            <a:avLst>
              <a:gd name="adj1" fmla="val 9901"/>
              <a:gd name="adj2" fmla="val 32141"/>
              <a:gd name="adj3" fmla="val 33333"/>
            </a:avLst>
          </a:prstGeom>
          <a:solidFill>
            <a:srgbClr val="ACC1EA"/>
          </a:solidFill>
          <a:ln w="9525">
            <a:solidFill>
              <a:schemeClr val="tx1"/>
            </a:solidFill>
            <a:miter lim="800000"/>
            <a:headEnd/>
            <a:tailEnd/>
          </a:ln>
        </p:spPr>
        <p:txBody>
          <a:bodyPr wrap="none" anchor="ctr"/>
          <a:lstStyle/>
          <a:p>
            <a:endParaRPr lang="en-US" sz="1800">
              <a:solidFill>
                <a:schemeClr val="tx1"/>
              </a:solidFill>
              <a:latin typeface="Tahoma" pitchFamily="34" charset="0"/>
              <a:cs typeface="Arial" pitchFamily="34" charset="0"/>
            </a:endParaRPr>
          </a:p>
        </p:txBody>
      </p:sp>
      <p:sp>
        <p:nvSpPr>
          <p:cNvPr id="67" name="AutoShape 35">
            <a:extLst>
              <a:ext uri="{FF2B5EF4-FFF2-40B4-BE49-F238E27FC236}">
                <a16:creationId xmlns="" xmlns:a16="http://schemas.microsoft.com/office/drawing/2014/main" id="{C512C1DE-B5AF-46AB-88F1-6B986E41E8B7}"/>
              </a:ext>
            </a:extLst>
          </p:cNvPr>
          <p:cNvSpPr>
            <a:spLocks noChangeArrowheads="1"/>
          </p:cNvSpPr>
          <p:nvPr/>
        </p:nvSpPr>
        <p:spPr bwMode="auto">
          <a:xfrm rot="7112694">
            <a:off x="4526663" y="1058448"/>
            <a:ext cx="1508728" cy="5093311"/>
          </a:xfrm>
          <a:prstGeom prst="curvedLeftArrow">
            <a:avLst>
              <a:gd name="adj1" fmla="val 8800"/>
              <a:gd name="adj2" fmla="val 28565"/>
              <a:gd name="adj3" fmla="val 33333"/>
            </a:avLst>
          </a:prstGeom>
          <a:solidFill>
            <a:srgbClr val="ACC1EA"/>
          </a:solidFill>
          <a:ln w="9525">
            <a:solidFill>
              <a:schemeClr val="tx1"/>
            </a:solidFill>
            <a:miter lim="800000"/>
            <a:headEnd/>
            <a:tailEnd/>
          </a:ln>
        </p:spPr>
        <p:txBody>
          <a:bodyPr wrap="none" anchor="ctr"/>
          <a:lstStyle/>
          <a:p>
            <a:endParaRPr lang="en-US" sz="1800">
              <a:solidFill>
                <a:schemeClr val="tx1"/>
              </a:solidFill>
              <a:latin typeface="Tahoma" pitchFamily="34" charset="0"/>
              <a:cs typeface="Arial" pitchFamily="34" charset="0"/>
            </a:endParaRPr>
          </a:p>
        </p:txBody>
      </p:sp>
      <p:sp>
        <p:nvSpPr>
          <p:cNvPr id="68" name="Text Box 36">
            <a:extLst>
              <a:ext uri="{FF2B5EF4-FFF2-40B4-BE49-F238E27FC236}">
                <a16:creationId xmlns="" xmlns:a16="http://schemas.microsoft.com/office/drawing/2014/main" id="{8A144350-F0A5-4CFE-BEC5-B0CFB6774B34}"/>
              </a:ext>
            </a:extLst>
          </p:cNvPr>
          <p:cNvSpPr txBox="1">
            <a:spLocks noChangeArrowheads="1"/>
          </p:cNvSpPr>
          <p:nvPr/>
        </p:nvSpPr>
        <p:spPr bwMode="auto">
          <a:xfrm>
            <a:off x="1771794" y="3826814"/>
            <a:ext cx="4072041" cy="307777"/>
          </a:xfrm>
          <a:prstGeom prst="rect">
            <a:avLst/>
          </a:prstGeom>
          <a:noFill/>
          <a:ln w="9525">
            <a:noFill/>
            <a:miter lim="800000"/>
            <a:headEnd/>
            <a:tailEnd/>
          </a:ln>
        </p:spPr>
        <p:txBody>
          <a:bodyPr wrap="square">
            <a:spAutoFit/>
          </a:bodyPr>
          <a:lstStyle/>
          <a:p>
            <a:pPr>
              <a:spcBef>
                <a:spcPct val="50000"/>
              </a:spcBef>
            </a:pPr>
            <a:r>
              <a:rPr lang="ro-RO" sz="1400" b="1" dirty="0" smtClean="0">
                <a:solidFill>
                  <a:srgbClr val="0954C3"/>
                </a:solidFill>
                <a:latin typeface="Tahoma" pitchFamily="34" charset="0"/>
                <a:cs typeface="Arial" pitchFamily="34" charset="0"/>
              </a:rPr>
              <a:t>Oferta de ajutor</a:t>
            </a:r>
            <a:endParaRPr lang="en-US" sz="1400" b="1" dirty="0">
              <a:solidFill>
                <a:srgbClr val="0954C3"/>
              </a:solidFill>
              <a:latin typeface="Tahoma" pitchFamily="34" charset="0"/>
              <a:cs typeface="Arial" pitchFamily="34" charset="0"/>
            </a:endParaRPr>
          </a:p>
        </p:txBody>
      </p:sp>
      <p:sp>
        <p:nvSpPr>
          <p:cNvPr id="69" name="Text Box 68">
            <a:extLst>
              <a:ext uri="{FF2B5EF4-FFF2-40B4-BE49-F238E27FC236}">
                <a16:creationId xmlns="" xmlns:a16="http://schemas.microsoft.com/office/drawing/2014/main" id="{16101C41-082C-4733-B0A9-AA8AADC3B219}"/>
              </a:ext>
            </a:extLst>
          </p:cNvPr>
          <p:cNvSpPr txBox="1">
            <a:spLocks noChangeArrowheads="1"/>
          </p:cNvSpPr>
          <p:nvPr/>
        </p:nvSpPr>
        <p:spPr bwMode="auto">
          <a:xfrm>
            <a:off x="885062" y="6168888"/>
            <a:ext cx="6651290" cy="461665"/>
          </a:xfrm>
          <a:prstGeom prst="rect">
            <a:avLst/>
          </a:prstGeom>
          <a:solidFill>
            <a:srgbClr val="FFCC99"/>
          </a:solidFill>
          <a:ln w="9525">
            <a:noFill/>
            <a:miter lim="800000"/>
            <a:headEnd/>
            <a:tailEnd/>
          </a:ln>
        </p:spPr>
        <p:txBody>
          <a:bodyPr wrap="square">
            <a:spAutoFit/>
          </a:bodyPr>
          <a:lstStyle/>
          <a:p>
            <a:pPr algn="ctr">
              <a:spcBef>
                <a:spcPct val="50000"/>
              </a:spcBef>
            </a:pPr>
            <a:r>
              <a:rPr lang="ro-RO" sz="2400" dirty="0" smtClean="0">
                <a:solidFill>
                  <a:schemeClr val="tx1"/>
                </a:solidFill>
                <a:effectLst>
                  <a:outerShdw blurRad="38100" dist="38100" dir="2700000" algn="tl">
                    <a:srgbClr val="000000">
                      <a:alpha val="43137"/>
                    </a:srgbClr>
                  </a:outerShdw>
                </a:effectLst>
                <a:latin typeface="Tahoma" pitchFamily="34" charset="0"/>
                <a:cs typeface="Arial" pitchFamily="34" charset="0"/>
              </a:rPr>
              <a:t>Activarea mecanismului</a:t>
            </a:r>
            <a:endParaRPr lang="en-GB" sz="2400" dirty="0">
              <a:solidFill>
                <a:schemeClr val="tx1"/>
              </a:solidFill>
              <a:effectLst>
                <a:outerShdw blurRad="38100" dist="38100" dir="2700000" algn="tl">
                  <a:srgbClr val="000000">
                    <a:alpha val="43137"/>
                  </a:srgbClr>
                </a:outerShdw>
              </a:effectLst>
              <a:latin typeface="Tahoma" pitchFamily="34" charset="0"/>
              <a:cs typeface="Arial" pitchFamily="34" charset="0"/>
            </a:endParaRPr>
          </a:p>
        </p:txBody>
      </p:sp>
      <p:sp>
        <p:nvSpPr>
          <p:cNvPr id="70" name="AutoShape 35">
            <a:extLst>
              <a:ext uri="{FF2B5EF4-FFF2-40B4-BE49-F238E27FC236}">
                <a16:creationId xmlns="" xmlns:a16="http://schemas.microsoft.com/office/drawing/2014/main" id="{C96B0EB0-273A-47A4-9061-AE93CDB66F20}"/>
              </a:ext>
            </a:extLst>
          </p:cNvPr>
          <p:cNvSpPr>
            <a:spLocks noChangeArrowheads="1"/>
          </p:cNvSpPr>
          <p:nvPr/>
        </p:nvSpPr>
        <p:spPr bwMode="auto">
          <a:xfrm rot="7112694">
            <a:off x="4679063" y="1210848"/>
            <a:ext cx="1508728" cy="5093311"/>
          </a:xfrm>
          <a:prstGeom prst="curvedLeftArrow">
            <a:avLst>
              <a:gd name="adj1" fmla="val 8800"/>
              <a:gd name="adj2" fmla="val 28565"/>
              <a:gd name="adj3" fmla="val 33333"/>
            </a:avLst>
          </a:prstGeom>
          <a:solidFill>
            <a:srgbClr val="ACC1EA"/>
          </a:solidFill>
          <a:ln w="9525">
            <a:solidFill>
              <a:schemeClr val="tx1"/>
            </a:solidFill>
            <a:miter lim="800000"/>
            <a:headEnd/>
            <a:tailEnd/>
          </a:ln>
        </p:spPr>
        <p:txBody>
          <a:bodyPr wrap="none" anchor="ctr"/>
          <a:lstStyle/>
          <a:p>
            <a:endParaRPr lang="en-US" sz="1800">
              <a:solidFill>
                <a:schemeClr val="tx1"/>
              </a:solidFill>
              <a:latin typeface="Tahoma" pitchFamily="34" charset="0"/>
              <a:cs typeface="Arial" pitchFamily="34" charset="0"/>
            </a:endParaRPr>
          </a:p>
        </p:txBody>
      </p:sp>
      <p:sp>
        <p:nvSpPr>
          <p:cNvPr id="71" name="Textfeld 86">
            <a:extLst>
              <a:ext uri="{FF2B5EF4-FFF2-40B4-BE49-F238E27FC236}">
                <a16:creationId xmlns="" xmlns:a16="http://schemas.microsoft.com/office/drawing/2014/main" id="{5194E3EB-7251-4741-9727-0A12A8974CB6}"/>
              </a:ext>
            </a:extLst>
          </p:cNvPr>
          <p:cNvSpPr txBox="1">
            <a:spLocks noChangeArrowheads="1"/>
          </p:cNvSpPr>
          <p:nvPr/>
        </p:nvSpPr>
        <p:spPr bwMode="auto">
          <a:xfrm>
            <a:off x="1755919" y="4242739"/>
            <a:ext cx="4093770" cy="523220"/>
          </a:xfrm>
          <a:prstGeom prst="rect">
            <a:avLst/>
          </a:prstGeom>
          <a:noFill/>
          <a:ln w="9525">
            <a:noFill/>
            <a:miter lim="800000"/>
            <a:headEnd/>
            <a:tailEnd/>
          </a:ln>
        </p:spPr>
        <p:txBody>
          <a:bodyPr wrap="square">
            <a:spAutoFit/>
          </a:bodyPr>
          <a:lstStyle/>
          <a:p>
            <a:pPr>
              <a:spcBef>
                <a:spcPct val="50000"/>
              </a:spcBef>
            </a:pPr>
            <a:r>
              <a:rPr lang="ro-RO" sz="1400" b="1" dirty="0" smtClean="0">
                <a:solidFill>
                  <a:srgbClr val="0954C3"/>
                </a:solidFill>
                <a:latin typeface="Tahoma" pitchFamily="34" charset="0"/>
                <a:cs typeface="Arial" pitchFamily="34" charset="0"/>
              </a:rPr>
              <a:t>Organizarea echipelor de Protecţie Civilă ale UE</a:t>
            </a:r>
            <a:endParaRPr lang="de-DE" sz="1400" b="1" dirty="0">
              <a:solidFill>
                <a:schemeClr val="tx1"/>
              </a:solidFill>
              <a:latin typeface="Tahoma" pitchFamily="34" charset="0"/>
              <a:cs typeface="Arial" pitchFamily="34" charset="0"/>
            </a:endParaRPr>
          </a:p>
        </p:txBody>
      </p:sp>
      <p:sp>
        <p:nvSpPr>
          <p:cNvPr id="72" name="Textfeld 87">
            <a:extLst>
              <a:ext uri="{FF2B5EF4-FFF2-40B4-BE49-F238E27FC236}">
                <a16:creationId xmlns="" xmlns:a16="http://schemas.microsoft.com/office/drawing/2014/main" id="{69A49F47-3AD7-44B2-8B14-FB10723D0A2C}"/>
              </a:ext>
            </a:extLst>
          </p:cNvPr>
          <p:cNvSpPr txBox="1">
            <a:spLocks noChangeArrowheads="1"/>
          </p:cNvSpPr>
          <p:nvPr/>
        </p:nvSpPr>
        <p:spPr bwMode="auto">
          <a:xfrm>
            <a:off x="1755920" y="4650725"/>
            <a:ext cx="4254566" cy="307777"/>
          </a:xfrm>
          <a:prstGeom prst="rect">
            <a:avLst/>
          </a:prstGeom>
          <a:noFill/>
          <a:ln w="9525">
            <a:noFill/>
            <a:miter lim="800000"/>
            <a:headEnd/>
            <a:tailEnd/>
          </a:ln>
        </p:spPr>
        <p:txBody>
          <a:bodyPr wrap="square">
            <a:spAutoFit/>
          </a:bodyPr>
          <a:lstStyle/>
          <a:p>
            <a:pPr>
              <a:spcBef>
                <a:spcPct val="50000"/>
              </a:spcBef>
            </a:pPr>
            <a:r>
              <a:rPr lang="ro-RO" sz="1400" b="1" dirty="0" smtClean="0">
                <a:solidFill>
                  <a:srgbClr val="0954C3"/>
                </a:solidFill>
                <a:latin typeface="Tahoma" pitchFamily="34" charset="0"/>
                <a:cs typeface="Arial" pitchFamily="34" charset="0"/>
              </a:rPr>
              <a:t>Coordonarea transportului</a:t>
            </a:r>
            <a:endParaRPr lang="en-US" sz="1400" b="1" dirty="0">
              <a:solidFill>
                <a:srgbClr val="0954C3"/>
              </a:solidFill>
              <a:latin typeface="Tahoma" pitchFamily="34" charset="0"/>
              <a:cs typeface="Arial" pitchFamily="34" charset="0"/>
            </a:endParaRPr>
          </a:p>
        </p:txBody>
      </p:sp>
      <p:sp>
        <p:nvSpPr>
          <p:cNvPr id="73" name="AutoShape 35">
            <a:extLst>
              <a:ext uri="{FF2B5EF4-FFF2-40B4-BE49-F238E27FC236}">
                <a16:creationId xmlns="" xmlns:a16="http://schemas.microsoft.com/office/drawing/2014/main" id="{DD68D36D-CC4B-4BB1-9C9D-DE11975DF22D}"/>
              </a:ext>
            </a:extLst>
          </p:cNvPr>
          <p:cNvSpPr>
            <a:spLocks noChangeArrowheads="1"/>
          </p:cNvSpPr>
          <p:nvPr/>
        </p:nvSpPr>
        <p:spPr bwMode="auto">
          <a:xfrm rot="6523031">
            <a:off x="4535577" y="1071468"/>
            <a:ext cx="1508728" cy="5093311"/>
          </a:xfrm>
          <a:prstGeom prst="curvedLeftArrow">
            <a:avLst>
              <a:gd name="adj1" fmla="val 8800"/>
              <a:gd name="adj2" fmla="val 28565"/>
              <a:gd name="adj3" fmla="val 33333"/>
            </a:avLst>
          </a:prstGeom>
          <a:solidFill>
            <a:srgbClr val="ACC1EA"/>
          </a:solidFill>
          <a:ln w="9525">
            <a:solidFill>
              <a:schemeClr val="tx1"/>
            </a:solidFill>
            <a:miter lim="800000"/>
            <a:headEnd/>
            <a:tailEnd/>
          </a:ln>
        </p:spPr>
        <p:txBody>
          <a:bodyPr wrap="none" anchor="ctr"/>
          <a:lstStyle/>
          <a:p>
            <a:endParaRPr lang="en-US" sz="1800">
              <a:solidFill>
                <a:schemeClr val="tx1"/>
              </a:solidFill>
              <a:latin typeface="Tahoma" pitchFamily="34" charset="0"/>
              <a:cs typeface="Arial" pitchFamily="34" charset="0"/>
            </a:endParaRPr>
          </a:p>
        </p:txBody>
      </p:sp>
      <p:pic>
        <p:nvPicPr>
          <p:cNvPr id="74" name="Picture 21" descr="LOGO_EUCP_small">
            <a:extLst>
              <a:ext uri="{FF2B5EF4-FFF2-40B4-BE49-F238E27FC236}">
                <a16:creationId xmlns="" xmlns:a16="http://schemas.microsoft.com/office/drawing/2014/main" id="{B8CE9F59-C6C9-441F-BA90-3BBF5AC22023}"/>
              </a:ext>
            </a:extLst>
          </p:cNvPr>
          <p:cNvPicPr>
            <a:picLocks noChangeAspect="1" noChangeArrowheads="1"/>
          </p:cNvPicPr>
          <p:nvPr/>
        </p:nvPicPr>
        <p:blipFill>
          <a:blip r:embed="rId11" cstate="print"/>
          <a:srcRect/>
          <a:stretch>
            <a:fillRect/>
          </a:stretch>
        </p:blipFill>
        <p:spPr bwMode="auto">
          <a:xfrm>
            <a:off x="8623445" y="4076051"/>
            <a:ext cx="549821" cy="497532"/>
          </a:xfrm>
          <a:prstGeom prst="rect">
            <a:avLst/>
          </a:prstGeom>
          <a:noFill/>
          <a:ln w="9525">
            <a:noFill/>
            <a:miter lim="800000"/>
            <a:headEnd/>
            <a:tailEnd/>
          </a:ln>
        </p:spPr>
      </p:pic>
      <p:pic>
        <p:nvPicPr>
          <p:cNvPr id="75" name="Picture 14" descr="LOGO_EUCP_small">
            <a:extLst>
              <a:ext uri="{FF2B5EF4-FFF2-40B4-BE49-F238E27FC236}">
                <a16:creationId xmlns="" xmlns:a16="http://schemas.microsoft.com/office/drawing/2014/main" id="{A793DF27-5FED-4007-B04D-B3A26CCB37CC}"/>
              </a:ext>
            </a:extLst>
          </p:cNvPr>
          <p:cNvPicPr>
            <a:picLocks noChangeAspect="1" noChangeArrowheads="1"/>
          </p:cNvPicPr>
          <p:nvPr/>
        </p:nvPicPr>
        <p:blipFill>
          <a:blip r:embed="rId11" cstate="print"/>
          <a:srcRect/>
          <a:stretch>
            <a:fillRect/>
          </a:stretch>
        </p:blipFill>
        <p:spPr bwMode="auto">
          <a:xfrm>
            <a:off x="11623820" y="5317475"/>
            <a:ext cx="549747" cy="497585"/>
          </a:xfrm>
          <a:prstGeom prst="rect">
            <a:avLst/>
          </a:prstGeom>
          <a:noFill/>
          <a:ln w="9525">
            <a:noFill/>
            <a:miter lim="800000"/>
            <a:headEnd/>
            <a:tailEnd/>
          </a:ln>
        </p:spPr>
      </p:pic>
      <p:pic>
        <p:nvPicPr>
          <p:cNvPr id="77" name="Picture 14" descr="LOGO_EUCP_small">
            <a:extLst>
              <a:ext uri="{FF2B5EF4-FFF2-40B4-BE49-F238E27FC236}">
                <a16:creationId xmlns="" xmlns:a16="http://schemas.microsoft.com/office/drawing/2014/main" id="{6AF45E92-43DC-45BA-90E9-85693B6C9A99}"/>
              </a:ext>
            </a:extLst>
          </p:cNvPr>
          <p:cNvPicPr>
            <a:picLocks noChangeAspect="1" noChangeArrowheads="1"/>
          </p:cNvPicPr>
          <p:nvPr/>
        </p:nvPicPr>
        <p:blipFill>
          <a:blip r:embed="rId11" cstate="print"/>
          <a:srcRect/>
          <a:stretch>
            <a:fillRect/>
          </a:stretch>
        </p:blipFill>
        <p:spPr bwMode="auto">
          <a:xfrm>
            <a:off x="9495131" y="4506317"/>
            <a:ext cx="549747" cy="497585"/>
          </a:xfrm>
          <a:prstGeom prst="rect">
            <a:avLst/>
          </a:prstGeom>
          <a:noFill/>
          <a:ln w="9525">
            <a:noFill/>
            <a:miter lim="800000"/>
            <a:headEnd/>
            <a:tailEnd/>
          </a:ln>
        </p:spPr>
      </p:pic>
    </p:spTree>
    <p:extLst>
      <p:ext uri="{BB962C8B-B14F-4D97-AF65-F5344CB8AC3E}">
        <p14:creationId xmlns="" xmlns:p14="http://schemas.microsoft.com/office/powerpoint/2010/main" val="53537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circle(in)">
                                      <p:cBhvr>
                                        <p:cTn id="14" dur="2000"/>
                                        <p:tgtEl>
                                          <p:spTgt spid="61"/>
                                        </p:tgtEl>
                                      </p:cBhvr>
                                    </p:animEffect>
                                  </p:childTnLst>
                                </p:cTn>
                              </p:par>
                            </p:childTnLst>
                          </p:cTn>
                        </p:par>
                        <p:par>
                          <p:cTn id="15" fill="hold">
                            <p:stCondLst>
                              <p:cond delay="2000"/>
                            </p:stCondLst>
                            <p:childTnLst>
                              <p:par>
                                <p:cTn id="16" presetID="53" presetClass="entr" presetSubtype="16" fill="hold" grpId="0" nodeType="afterEffect">
                                  <p:stCondLst>
                                    <p:cond delay="0"/>
                                  </p:stCondLst>
                                  <p:childTnLst>
                                    <p:set>
                                      <p:cBhvr>
                                        <p:cTn id="17" dur="1" fill="hold">
                                          <p:stCondLst>
                                            <p:cond delay="0"/>
                                          </p:stCondLst>
                                        </p:cTn>
                                        <p:tgtEl>
                                          <p:spTgt spid="62"/>
                                        </p:tgtEl>
                                        <p:attrNameLst>
                                          <p:attrName>style.visibility</p:attrName>
                                        </p:attrNameLst>
                                      </p:cBhvr>
                                      <p:to>
                                        <p:strVal val="visible"/>
                                      </p:to>
                                    </p:set>
                                    <p:anim calcmode="lin" valueType="num">
                                      <p:cBhvr>
                                        <p:cTn id="18" dur="500" fill="hold"/>
                                        <p:tgtEl>
                                          <p:spTgt spid="62"/>
                                        </p:tgtEl>
                                        <p:attrNameLst>
                                          <p:attrName>ppt_w</p:attrName>
                                        </p:attrNameLst>
                                      </p:cBhvr>
                                      <p:tavLst>
                                        <p:tav tm="0">
                                          <p:val>
                                            <p:fltVal val="0"/>
                                          </p:val>
                                        </p:tav>
                                        <p:tav tm="100000">
                                          <p:val>
                                            <p:strVal val="#ppt_w"/>
                                          </p:val>
                                        </p:tav>
                                      </p:tavLst>
                                    </p:anim>
                                    <p:anim calcmode="lin" valueType="num">
                                      <p:cBhvr>
                                        <p:cTn id="19" dur="500" fill="hold"/>
                                        <p:tgtEl>
                                          <p:spTgt spid="62"/>
                                        </p:tgtEl>
                                        <p:attrNameLst>
                                          <p:attrName>ppt_h</p:attrName>
                                        </p:attrNameLst>
                                      </p:cBhvr>
                                      <p:tavLst>
                                        <p:tav tm="0">
                                          <p:val>
                                            <p:fltVal val="0"/>
                                          </p:val>
                                        </p:tav>
                                        <p:tav tm="100000">
                                          <p:val>
                                            <p:strVal val="#ppt_h"/>
                                          </p:val>
                                        </p:tav>
                                      </p:tavLst>
                                    </p:anim>
                                    <p:animEffect transition="in" filter="fade">
                                      <p:cBhvr>
                                        <p:cTn id="20" dur="500"/>
                                        <p:tgtEl>
                                          <p:spTgt spid="6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42"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barn(outHorizontal)">
                                      <p:cBhvr>
                                        <p:cTn id="25" dur="500"/>
                                        <p:tgtEl>
                                          <p:spTgt spid="43"/>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69"/>
                                        </p:tgtEl>
                                        <p:attrNameLst>
                                          <p:attrName>style.visibility</p:attrName>
                                        </p:attrNameLst>
                                      </p:cBhvr>
                                      <p:to>
                                        <p:strVal val="visible"/>
                                      </p:to>
                                    </p:set>
                                    <p:anim calcmode="lin" valueType="num">
                                      <p:cBhvr>
                                        <p:cTn id="28" dur="3000" fill="hold"/>
                                        <p:tgtEl>
                                          <p:spTgt spid="69"/>
                                        </p:tgtEl>
                                        <p:attrNameLst>
                                          <p:attrName>ppt_w</p:attrName>
                                        </p:attrNameLst>
                                      </p:cBhvr>
                                      <p:tavLst>
                                        <p:tav tm="0">
                                          <p:val>
                                            <p:fltVal val="0"/>
                                          </p:val>
                                        </p:tav>
                                        <p:tav tm="100000">
                                          <p:val>
                                            <p:strVal val="#ppt_w"/>
                                          </p:val>
                                        </p:tav>
                                      </p:tavLst>
                                    </p:anim>
                                    <p:anim calcmode="lin" valueType="num">
                                      <p:cBhvr>
                                        <p:cTn id="29" dur="3000" fill="hold"/>
                                        <p:tgtEl>
                                          <p:spTgt spid="69"/>
                                        </p:tgtEl>
                                        <p:attrNameLst>
                                          <p:attrName>ppt_h</p:attrName>
                                        </p:attrNameLst>
                                      </p:cBhvr>
                                      <p:tavLst>
                                        <p:tav tm="0">
                                          <p:val>
                                            <p:fltVal val="0"/>
                                          </p:val>
                                        </p:tav>
                                        <p:tav tm="100000">
                                          <p:val>
                                            <p:strVal val="#ppt_h"/>
                                          </p:val>
                                        </p:tav>
                                      </p:tavLst>
                                    </p:anim>
                                    <p:animEffect transition="in" filter="fade">
                                      <p:cBhvr>
                                        <p:cTn id="30" dur="3000"/>
                                        <p:tgtEl>
                                          <p:spTgt spid="69"/>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heel(1)">
                                      <p:cBhvr>
                                        <p:cTn id="35" dur="2000"/>
                                        <p:tgtEl>
                                          <p:spTgt spid="67"/>
                                        </p:tgtEl>
                                      </p:cBhvr>
                                    </p:animEffect>
                                  </p:childTnLst>
                                </p:cTn>
                              </p:par>
                            </p:childTnLst>
                          </p:cTn>
                        </p:par>
                        <p:par>
                          <p:cTn id="36" fill="hold">
                            <p:stCondLst>
                              <p:cond delay="2000"/>
                            </p:stCondLst>
                            <p:childTnLst>
                              <p:par>
                                <p:cTn id="37" presetID="53" presetClass="entr" presetSubtype="16" fill="hold" grpId="0" nodeType="afterEffect">
                                  <p:stCondLst>
                                    <p:cond delay="0"/>
                                  </p:stCondLst>
                                  <p:childTnLst>
                                    <p:set>
                                      <p:cBhvr>
                                        <p:cTn id="38" dur="1" fill="hold">
                                          <p:stCondLst>
                                            <p:cond delay="0"/>
                                          </p:stCondLst>
                                        </p:cTn>
                                        <p:tgtEl>
                                          <p:spTgt spid="68"/>
                                        </p:tgtEl>
                                        <p:attrNameLst>
                                          <p:attrName>style.visibility</p:attrName>
                                        </p:attrNameLst>
                                      </p:cBhvr>
                                      <p:to>
                                        <p:strVal val="visible"/>
                                      </p:to>
                                    </p:set>
                                    <p:anim calcmode="lin" valueType="num">
                                      <p:cBhvr>
                                        <p:cTn id="39" dur="500" fill="hold"/>
                                        <p:tgtEl>
                                          <p:spTgt spid="68"/>
                                        </p:tgtEl>
                                        <p:attrNameLst>
                                          <p:attrName>ppt_w</p:attrName>
                                        </p:attrNameLst>
                                      </p:cBhvr>
                                      <p:tavLst>
                                        <p:tav tm="0">
                                          <p:val>
                                            <p:fltVal val="0"/>
                                          </p:val>
                                        </p:tav>
                                        <p:tav tm="100000">
                                          <p:val>
                                            <p:strVal val="#ppt_w"/>
                                          </p:val>
                                        </p:tav>
                                      </p:tavLst>
                                    </p:anim>
                                    <p:anim calcmode="lin" valueType="num">
                                      <p:cBhvr>
                                        <p:cTn id="40" dur="500" fill="hold"/>
                                        <p:tgtEl>
                                          <p:spTgt spid="68"/>
                                        </p:tgtEl>
                                        <p:attrNameLst>
                                          <p:attrName>ppt_h</p:attrName>
                                        </p:attrNameLst>
                                      </p:cBhvr>
                                      <p:tavLst>
                                        <p:tav tm="0">
                                          <p:val>
                                            <p:fltVal val="0"/>
                                          </p:val>
                                        </p:tav>
                                        <p:tav tm="100000">
                                          <p:val>
                                            <p:strVal val="#ppt_h"/>
                                          </p:val>
                                        </p:tav>
                                      </p:tavLst>
                                    </p:anim>
                                    <p:animEffect transition="in" filter="fade">
                                      <p:cBhvr>
                                        <p:cTn id="41" dur="500"/>
                                        <p:tgtEl>
                                          <p:spTgt spid="68"/>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63"/>
                                        </p:tgtEl>
                                        <p:attrNameLst>
                                          <p:attrName>style.visibility</p:attrName>
                                        </p:attrNameLst>
                                      </p:cBhvr>
                                      <p:to>
                                        <p:strVal val="visible"/>
                                      </p:to>
                                    </p:set>
                                    <p:animEffect transition="in" filter="circle(in)">
                                      <p:cBhvr>
                                        <p:cTn id="46" dur="2000"/>
                                        <p:tgtEl>
                                          <p:spTgt spid="63"/>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64"/>
                                        </p:tgtEl>
                                        <p:attrNameLst>
                                          <p:attrName>style.visibility</p:attrName>
                                        </p:attrNameLst>
                                      </p:cBhvr>
                                      <p:to>
                                        <p:strVal val="visible"/>
                                      </p:to>
                                    </p:set>
                                    <p:anim calcmode="lin" valueType="num">
                                      <p:cBhvr>
                                        <p:cTn id="49" dur="500" fill="hold"/>
                                        <p:tgtEl>
                                          <p:spTgt spid="64"/>
                                        </p:tgtEl>
                                        <p:attrNameLst>
                                          <p:attrName>ppt_w</p:attrName>
                                        </p:attrNameLst>
                                      </p:cBhvr>
                                      <p:tavLst>
                                        <p:tav tm="0">
                                          <p:val>
                                            <p:fltVal val="0"/>
                                          </p:val>
                                        </p:tav>
                                        <p:tav tm="100000">
                                          <p:val>
                                            <p:strVal val="#ppt_w"/>
                                          </p:val>
                                        </p:tav>
                                      </p:tavLst>
                                    </p:anim>
                                    <p:anim calcmode="lin" valueType="num">
                                      <p:cBhvr>
                                        <p:cTn id="50" dur="500" fill="hold"/>
                                        <p:tgtEl>
                                          <p:spTgt spid="64"/>
                                        </p:tgtEl>
                                        <p:attrNameLst>
                                          <p:attrName>ppt_h</p:attrName>
                                        </p:attrNameLst>
                                      </p:cBhvr>
                                      <p:tavLst>
                                        <p:tav tm="0">
                                          <p:val>
                                            <p:fltVal val="0"/>
                                          </p:val>
                                        </p:tav>
                                        <p:tav tm="100000">
                                          <p:val>
                                            <p:strVal val="#ppt_h"/>
                                          </p:val>
                                        </p:tav>
                                      </p:tavLst>
                                    </p:anim>
                                    <p:animEffect transition="in" filter="fade">
                                      <p:cBhvr>
                                        <p:cTn id="51" dur="500"/>
                                        <p:tgtEl>
                                          <p:spTgt spid="64"/>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70"/>
                                        </p:tgtEl>
                                        <p:attrNameLst>
                                          <p:attrName>style.visibility</p:attrName>
                                        </p:attrNameLst>
                                      </p:cBhvr>
                                      <p:to>
                                        <p:strVal val="visible"/>
                                      </p:to>
                                    </p:set>
                                    <p:animEffect transition="in" filter="wheel(1)">
                                      <p:cBhvr>
                                        <p:cTn id="56" dur="2000"/>
                                        <p:tgtEl>
                                          <p:spTgt spid="70"/>
                                        </p:tgtEl>
                                      </p:cBhvr>
                                    </p:animEffect>
                                  </p:childTnLst>
                                </p:cTn>
                              </p:par>
                            </p:childTnLst>
                          </p:cTn>
                        </p:par>
                        <p:par>
                          <p:cTn id="57" fill="hold">
                            <p:stCondLst>
                              <p:cond delay="2000"/>
                            </p:stCondLst>
                            <p:childTnLst>
                              <p:par>
                                <p:cTn id="58" presetID="53" presetClass="entr" presetSubtype="16" fill="hold" grpId="0" nodeType="afterEffect">
                                  <p:stCondLst>
                                    <p:cond delay="0"/>
                                  </p:stCondLst>
                                  <p:childTnLst>
                                    <p:set>
                                      <p:cBhvr>
                                        <p:cTn id="59" dur="1" fill="hold">
                                          <p:stCondLst>
                                            <p:cond delay="0"/>
                                          </p:stCondLst>
                                        </p:cTn>
                                        <p:tgtEl>
                                          <p:spTgt spid="71"/>
                                        </p:tgtEl>
                                        <p:attrNameLst>
                                          <p:attrName>style.visibility</p:attrName>
                                        </p:attrNameLst>
                                      </p:cBhvr>
                                      <p:to>
                                        <p:strVal val="visible"/>
                                      </p:to>
                                    </p:set>
                                    <p:anim calcmode="lin" valueType="num">
                                      <p:cBhvr>
                                        <p:cTn id="60" dur="500" fill="hold"/>
                                        <p:tgtEl>
                                          <p:spTgt spid="71"/>
                                        </p:tgtEl>
                                        <p:attrNameLst>
                                          <p:attrName>ppt_w</p:attrName>
                                        </p:attrNameLst>
                                      </p:cBhvr>
                                      <p:tavLst>
                                        <p:tav tm="0">
                                          <p:val>
                                            <p:fltVal val="0"/>
                                          </p:val>
                                        </p:tav>
                                        <p:tav tm="100000">
                                          <p:val>
                                            <p:strVal val="#ppt_w"/>
                                          </p:val>
                                        </p:tav>
                                      </p:tavLst>
                                    </p:anim>
                                    <p:anim calcmode="lin" valueType="num">
                                      <p:cBhvr>
                                        <p:cTn id="61" dur="500" fill="hold"/>
                                        <p:tgtEl>
                                          <p:spTgt spid="71"/>
                                        </p:tgtEl>
                                        <p:attrNameLst>
                                          <p:attrName>ppt_h</p:attrName>
                                        </p:attrNameLst>
                                      </p:cBhvr>
                                      <p:tavLst>
                                        <p:tav tm="0">
                                          <p:val>
                                            <p:fltVal val="0"/>
                                          </p:val>
                                        </p:tav>
                                        <p:tav tm="100000">
                                          <p:val>
                                            <p:strVal val="#ppt_h"/>
                                          </p:val>
                                        </p:tav>
                                      </p:tavLst>
                                    </p:anim>
                                    <p:animEffect transition="in" filter="fade">
                                      <p:cBhvr>
                                        <p:cTn id="62" dur="500"/>
                                        <p:tgtEl>
                                          <p:spTgt spid="71"/>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circle(in)">
                                      <p:cBhvr>
                                        <p:cTn id="67" dur="2000"/>
                                        <p:tgtEl>
                                          <p:spTgt spid="66"/>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65"/>
                                        </p:tgtEl>
                                        <p:attrNameLst>
                                          <p:attrName>style.visibility</p:attrName>
                                        </p:attrNameLst>
                                      </p:cBhvr>
                                      <p:to>
                                        <p:strVal val="visible"/>
                                      </p:to>
                                    </p:set>
                                    <p:anim calcmode="lin" valueType="num">
                                      <p:cBhvr>
                                        <p:cTn id="70" dur="500" fill="hold"/>
                                        <p:tgtEl>
                                          <p:spTgt spid="65"/>
                                        </p:tgtEl>
                                        <p:attrNameLst>
                                          <p:attrName>ppt_w</p:attrName>
                                        </p:attrNameLst>
                                      </p:cBhvr>
                                      <p:tavLst>
                                        <p:tav tm="0">
                                          <p:val>
                                            <p:fltVal val="0"/>
                                          </p:val>
                                        </p:tav>
                                        <p:tav tm="100000">
                                          <p:val>
                                            <p:strVal val="#ppt_w"/>
                                          </p:val>
                                        </p:tav>
                                      </p:tavLst>
                                    </p:anim>
                                    <p:anim calcmode="lin" valueType="num">
                                      <p:cBhvr>
                                        <p:cTn id="71" dur="500" fill="hold"/>
                                        <p:tgtEl>
                                          <p:spTgt spid="65"/>
                                        </p:tgtEl>
                                        <p:attrNameLst>
                                          <p:attrName>ppt_h</p:attrName>
                                        </p:attrNameLst>
                                      </p:cBhvr>
                                      <p:tavLst>
                                        <p:tav tm="0">
                                          <p:val>
                                            <p:fltVal val="0"/>
                                          </p:val>
                                        </p:tav>
                                        <p:tav tm="100000">
                                          <p:val>
                                            <p:strVal val="#ppt_h"/>
                                          </p:val>
                                        </p:tav>
                                      </p:tavLst>
                                    </p:anim>
                                    <p:animEffect transition="in" filter="fade">
                                      <p:cBhvr>
                                        <p:cTn id="72" dur="500"/>
                                        <p:tgtEl>
                                          <p:spTgt spid="65"/>
                                        </p:tgtEl>
                                      </p:cBhvr>
                                    </p:animEffect>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grpId="0" nodeType="clickEffect">
                                  <p:stCondLst>
                                    <p:cond delay="0"/>
                                  </p:stCondLst>
                                  <p:childTnLst>
                                    <p:set>
                                      <p:cBhvr>
                                        <p:cTn id="76" dur="1" fill="hold">
                                          <p:stCondLst>
                                            <p:cond delay="0"/>
                                          </p:stCondLst>
                                        </p:cTn>
                                        <p:tgtEl>
                                          <p:spTgt spid="73"/>
                                        </p:tgtEl>
                                        <p:attrNameLst>
                                          <p:attrName>style.visibility</p:attrName>
                                        </p:attrNameLst>
                                      </p:cBhvr>
                                      <p:to>
                                        <p:strVal val="visible"/>
                                      </p:to>
                                    </p:set>
                                    <p:animEffect transition="in" filter="wheel(1)">
                                      <p:cBhvr>
                                        <p:cTn id="77" dur="2000"/>
                                        <p:tgtEl>
                                          <p:spTgt spid="73"/>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72"/>
                                        </p:tgtEl>
                                        <p:attrNameLst>
                                          <p:attrName>style.visibility</p:attrName>
                                        </p:attrNameLst>
                                      </p:cBhvr>
                                      <p:to>
                                        <p:strVal val="visible"/>
                                      </p:to>
                                    </p:set>
                                    <p:anim calcmode="lin" valueType="num">
                                      <p:cBhvr>
                                        <p:cTn id="80" dur="500" fill="hold"/>
                                        <p:tgtEl>
                                          <p:spTgt spid="72"/>
                                        </p:tgtEl>
                                        <p:attrNameLst>
                                          <p:attrName>ppt_w</p:attrName>
                                        </p:attrNameLst>
                                      </p:cBhvr>
                                      <p:tavLst>
                                        <p:tav tm="0">
                                          <p:val>
                                            <p:fltVal val="0"/>
                                          </p:val>
                                        </p:tav>
                                        <p:tav tm="100000">
                                          <p:val>
                                            <p:strVal val="#ppt_w"/>
                                          </p:val>
                                        </p:tav>
                                      </p:tavLst>
                                    </p:anim>
                                    <p:anim calcmode="lin" valueType="num">
                                      <p:cBhvr>
                                        <p:cTn id="81" dur="500" fill="hold"/>
                                        <p:tgtEl>
                                          <p:spTgt spid="72"/>
                                        </p:tgtEl>
                                        <p:attrNameLst>
                                          <p:attrName>ppt_h</p:attrName>
                                        </p:attrNameLst>
                                      </p:cBhvr>
                                      <p:tavLst>
                                        <p:tav tm="0">
                                          <p:val>
                                            <p:fltVal val="0"/>
                                          </p:val>
                                        </p:tav>
                                        <p:tav tm="100000">
                                          <p:val>
                                            <p:strVal val="#ppt_h"/>
                                          </p:val>
                                        </p:tav>
                                      </p:tavLst>
                                    </p:anim>
                                    <p:animEffect transition="in" filter="fade">
                                      <p:cBhvr>
                                        <p:cTn id="82"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1" grpId="0" animBg="1"/>
      <p:bldP spid="62" grpId="0"/>
      <p:bldP spid="63" grpId="0" animBg="1"/>
      <p:bldP spid="64" grpId="0"/>
      <p:bldP spid="65" grpId="0"/>
      <p:bldP spid="66" grpId="0" animBg="1"/>
      <p:bldP spid="67" grpId="0" animBg="1"/>
      <p:bldP spid="68" grpId="0"/>
      <p:bldP spid="69" grpId="0" animBg="1"/>
      <p:bldP spid="70" grpId="0" animBg="1"/>
      <p:bldP spid="71" grpId="0"/>
      <p:bldP spid="72" grpId="0"/>
      <p:bldP spid="7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376D3935-D653-416D-91F3-A3B480C17979}"/>
              </a:ext>
            </a:extLst>
          </p:cNvPr>
          <p:cNvSpPr txBox="1"/>
          <p:nvPr/>
        </p:nvSpPr>
        <p:spPr>
          <a:xfrm>
            <a:off x="757084" y="1681056"/>
            <a:ext cx="10693692" cy="3929281"/>
          </a:xfrm>
          <a:prstGeom prst="rect">
            <a:avLst/>
          </a:prstGeom>
          <a:noFill/>
        </p:spPr>
        <p:txBody>
          <a:bodyPr wrap="square">
            <a:spAutoFit/>
          </a:bodyPr>
          <a:lstStyle/>
          <a:p>
            <a:pPr lvl="0" algn="just">
              <a:lnSpc>
                <a:spcPct val="90000"/>
              </a:lnSpc>
              <a:spcBef>
                <a:spcPts val="1000"/>
              </a:spcBef>
              <a:defRPr/>
            </a:pPr>
            <a:r>
              <a:rPr lang="vi-VN" sz="2400" b="1" dirty="0">
                <a:solidFill>
                  <a:srgbClr val="002060"/>
                </a:solidFill>
                <a:latin typeface="Calibri"/>
              </a:rPr>
              <a:t>Membrii UE și Comisia Europeană </a:t>
            </a:r>
            <a:r>
              <a:rPr lang="vi-VN" sz="2400" dirty="0">
                <a:solidFill>
                  <a:srgbClr val="002060"/>
                </a:solidFill>
                <a:latin typeface="Calibri"/>
              </a:rPr>
              <a:t>stabilesc un cadru pentru proiecte în cadrul Fondului IPA cu scopul de a investi în continuare în scopul de a consolida capacitatea țărilor de a îmbunătăți managementul în situații de urgență și de a dezvolta și construi sisteme care sunt coerente cu reglementările, instrucțiunile și reglementările UE existente și bune practici.</a:t>
            </a:r>
          </a:p>
          <a:p>
            <a:pPr lvl="0" algn="just">
              <a:lnSpc>
                <a:spcPct val="90000"/>
              </a:lnSpc>
              <a:spcBef>
                <a:spcPts val="1000"/>
              </a:spcBef>
              <a:defRPr/>
            </a:pPr>
            <a:r>
              <a:rPr lang="vi-VN" sz="2400" dirty="0">
                <a:solidFill>
                  <a:srgbClr val="002060"/>
                </a:solidFill>
                <a:latin typeface="Calibri"/>
              </a:rPr>
              <a:t>•	Programe regionale IPA (IPA Protecție Civilă I și II, IPA FLOODS, IPA DRAM, IPA Forest Fires and Floods)</a:t>
            </a:r>
          </a:p>
          <a:p>
            <a:pPr lvl="0" algn="just">
              <a:lnSpc>
                <a:spcPct val="90000"/>
              </a:lnSpc>
              <a:spcBef>
                <a:spcPts val="1000"/>
              </a:spcBef>
              <a:defRPr/>
            </a:pPr>
            <a:r>
              <a:rPr lang="vi-VN" sz="2400" dirty="0">
                <a:solidFill>
                  <a:srgbClr val="002060"/>
                </a:solidFill>
                <a:latin typeface="Calibri"/>
              </a:rPr>
              <a:t>•	Programe și proiecte de cooperare transfrontalieră</a:t>
            </a:r>
          </a:p>
          <a:p>
            <a:pPr lvl="0" algn="just">
              <a:lnSpc>
                <a:spcPct val="90000"/>
              </a:lnSpc>
              <a:spcBef>
                <a:spcPts val="1000"/>
              </a:spcBef>
              <a:defRPr/>
            </a:pPr>
            <a:r>
              <a:rPr lang="vi-VN" sz="2400" dirty="0">
                <a:solidFill>
                  <a:srgbClr val="002060"/>
                </a:solidFill>
                <a:latin typeface="Calibri"/>
              </a:rPr>
              <a:t>•	Programe de consolidare a prevenirii și pregătirii</a:t>
            </a:r>
          </a:p>
          <a:p>
            <a:pPr lvl="0" algn="just">
              <a:lnSpc>
                <a:spcPct val="90000"/>
              </a:lnSpc>
              <a:spcBef>
                <a:spcPts val="1000"/>
              </a:spcBef>
              <a:defRPr/>
            </a:pPr>
            <a:r>
              <a:rPr lang="vi-VN" sz="2400" dirty="0">
                <a:solidFill>
                  <a:srgbClr val="002060"/>
                </a:solidFill>
                <a:latin typeface="Calibri"/>
              </a:rPr>
              <a:t>•	</a:t>
            </a:r>
            <a:r>
              <a:rPr lang="vi-VN" sz="2400" dirty="0" smtClean="0">
                <a:solidFill>
                  <a:srgbClr val="002060"/>
                </a:solidFill>
                <a:latin typeface="Calibri"/>
              </a:rPr>
              <a:t>Alte</a:t>
            </a:r>
            <a:r>
              <a:rPr lang="ro-RO" sz="2400" dirty="0" smtClean="0">
                <a:solidFill>
                  <a:srgbClr val="002060"/>
                </a:solidFill>
                <a:latin typeface="Calibri"/>
              </a:rPr>
              <a:t>le</a:t>
            </a:r>
            <a:endParaRPr lang="vi-VN" sz="2400" dirty="0">
              <a:solidFill>
                <a:srgbClr val="002060"/>
              </a:solidFill>
              <a:latin typeface="Calibri"/>
            </a:endParaRPr>
          </a:p>
        </p:txBody>
      </p:sp>
      <p:sp>
        <p:nvSpPr>
          <p:cNvPr id="13" name="Title 7">
            <a:extLst>
              <a:ext uri="{FF2B5EF4-FFF2-40B4-BE49-F238E27FC236}">
                <a16:creationId xmlns="" xmlns:a16="http://schemas.microsoft.com/office/drawing/2014/main" id="{C77C5DFE-25DB-46D2-8077-90DB6D741644}"/>
              </a:ext>
            </a:extLst>
          </p:cNvPr>
          <p:cNvSpPr>
            <a:spLocks noGrp="1"/>
          </p:cNvSpPr>
          <p:nvPr>
            <p:ph type="title"/>
          </p:nvPr>
        </p:nvSpPr>
        <p:spPr>
          <a:xfrm>
            <a:off x="838200" y="265558"/>
            <a:ext cx="10515600" cy="1299259"/>
          </a:xfrm>
        </p:spPr>
        <p:txBody>
          <a:bodyPr>
            <a:normAutofit/>
          </a:bodyPr>
          <a:lstStyle/>
          <a:p>
            <a:pPr algn="ctr"/>
            <a:r>
              <a:rPr lang="ro-RO" altLang="en-US" b="1" dirty="0">
                <a:solidFill>
                  <a:srgbClr val="002060"/>
                </a:solidFill>
                <a:latin typeface="+mn-lt"/>
              </a:rPr>
              <a:t>PROTECȚIA CIVILĂ A UE</a:t>
            </a:r>
            <a:endParaRPr lang="en-GB" b="1" dirty="0">
              <a:solidFill>
                <a:srgbClr val="002060"/>
              </a:solidFill>
              <a:latin typeface="+mn-lt"/>
            </a:endParaRPr>
          </a:p>
        </p:txBody>
      </p:sp>
      <p:pic>
        <p:nvPicPr>
          <p:cNvPr id="12" name="Picture 1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924947" y="5382884"/>
            <a:ext cx="5267053" cy="1129495"/>
          </a:xfrm>
          <a:prstGeom prst="rect">
            <a:avLst/>
          </a:prstGeom>
        </p:spPr>
      </p:pic>
    </p:spTree>
    <p:extLst>
      <p:ext uri="{BB962C8B-B14F-4D97-AF65-F5344CB8AC3E}">
        <p14:creationId xmlns="" xmlns:p14="http://schemas.microsoft.com/office/powerpoint/2010/main" val="15516904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 xmlns:a16="http://schemas.microsoft.com/office/drawing/2014/main" id="{313E4F9C-7491-40B0-BAD2-FEF5F7A2C932}"/>
              </a:ext>
            </a:extLst>
          </p:cNvPr>
          <p:cNvSpPr>
            <a:spLocks noGrp="1"/>
          </p:cNvSpPr>
          <p:nvPr>
            <p:ph type="title"/>
          </p:nvPr>
        </p:nvSpPr>
        <p:spPr>
          <a:xfrm>
            <a:off x="2066927" y="555461"/>
            <a:ext cx="5433624" cy="1325563"/>
          </a:xfrm>
        </p:spPr>
        <p:txBody>
          <a:bodyPr/>
          <a:lstStyle/>
          <a:p>
            <a:pPr algn="ctr"/>
            <a:r>
              <a:rPr lang="ro-RO" b="1" dirty="0">
                <a:solidFill>
                  <a:schemeClr val="accent5">
                    <a:lumMod val="50000"/>
                  </a:schemeClr>
                </a:solidFill>
                <a:latin typeface="+mn-lt"/>
              </a:rPr>
              <a:t>DEZASTRELE NU CUNOSC GRANIȚE!</a:t>
            </a:r>
            <a:endParaRPr lang="en-GB" b="1" dirty="0">
              <a:solidFill>
                <a:schemeClr val="accent5">
                  <a:lumMod val="50000"/>
                </a:schemeClr>
              </a:solidFill>
              <a:latin typeface="+mn-lt"/>
            </a:endParaRPr>
          </a:p>
        </p:txBody>
      </p:sp>
      <p:sp>
        <p:nvSpPr>
          <p:cNvPr id="12" name="Subtitle 2">
            <a:extLst>
              <a:ext uri="{FF2B5EF4-FFF2-40B4-BE49-F238E27FC236}">
                <a16:creationId xmlns="" xmlns:a16="http://schemas.microsoft.com/office/drawing/2014/main" id="{593E301B-34E5-443E-A0AA-4E22E09AFE74}"/>
              </a:ext>
            </a:extLst>
          </p:cNvPr>
          <p:cNvSpPr txBox="1">
            <a:spLocks noChangeArrowheads="1"/>
          </p:cNvSpPr>
          <p:nvPr/>
        </p:nvSpPr>
        <p:spPr>
          <a:xfrm>
            <a:off x="1669930" y="2421810"/>
            <a:ext cx="4505325" cy="38782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endParaRPr lang="sr-Cyrl-RS" altLang="en-US" dirty="0">
              <a:solidFill>
                <a:schemeClr val="accent5">
                  <a:lumMod val="50000"/>
                </a:schemeClr>
              </a:solidFill>
            </a:endParaRPr>
          </a:p>
          <a:p>
            <a:pPr algn="r"/>
            <a:r>
              <a:rPr lang="fr-FR" altLang="en-US" dirty="0" smtClean="0">
                <a:solidFill>
                  <a:schemeClr val="accent5">
                    <a:lumMod val="50000"/>
                  </a:schemeClr>
                </a:solidFill>
              </a:rPr>
              <a:t>•</a:t>
            </a:r>
            <a:r>
              <a:rPr lang="fr-FR" altLang="en-US" dirty="0" err="1" smtClean="0">
                <a:solidFill>
                  <a:schemeClr val="accent5">
                    <a:lumMod val="50000"/>
                  </a:schemeClr>
                </a:solidFill>
              </a:rPr>
              <a:t>Dezastrele</a:t>
            </a:r>
            <a:r>
              <a:rPr lang="fr-FR" altLang="en-US" dirty="0" smtClean="0">
                <a:solidFill>
                  <a:schemeClr val="accent5">
                    <a:lumMod val="50000"/>
                  </a:schemeClr>
                </a:solidFill>
              </a:rPr>
              <a:t> </a:t>
            </a:r>
            <a:r>
              <a:rPr lang="fr-FR" altLang="en-US" dirty="0">
                <a:solidFill>
                  <a:schemeClr val="accent5">
                    <a:lumMod val="50000"/>
                  </a:schemeClr>
                </a:solidFill>
              </a:rPr>
              <a:t>devin </a:t>
            </a:r>
            <a:r>
              <a:rPr lang="fr-FR" altLang="en-US" dirty="0" err="1">
                <a:solidFill>
                  <a:schemeClr val="accent5">
                    <a:lumMod val="50000"/>
                  </a:schemeClr>
                </a:solidFill>
              </a:rPr>
              <a:t>din</a:t>
            </a:r>
            <a:r>
              <a:rPr lang="fr-FR" altLang="en-US" dirty="0">
                <a:solidFill>
                  <a:schemeClr val="accent5">
                    <a:lumMod val="50000"/>
                  </a:schemeClr>
                </a:solidFill>
              </a:rPr>
              <a:t> ce </a:t>
            </a:r>
            <a:r>
              <a:rPr lang="fr-FR" altLang="en-US" dirty="0" err="1">
                <a:solidFill>
                  <a:schemeClr val="accent5">
                    <a:lumMod val="50000"/>
                  </a:schemeClr>
                </a:solidFill>
              </a:rPr>
              <a:t>în</a:t>
            </a:r>
            <a:r>
              <a:rPr lang="fr-FR" altLang="en-US" dirty="0">
                <a:solidFill>
                  <a:schemeClr val="accent5">
                    <a:lumMod val="50000"/>
                  </a:schemeClr>
                </a:solidFill>
              </a:rPr>
              <a:t> ce mai </a:t>
            </a:r>
            <a:r>
              <a:rPr lang="fr-FR" altLang="en-US" b="1" dirty="0" err="1">
                <a:solidFill>
                  <a:schemeClr val="accent5">
                    <a:lumMod val="50000"/>
                  </a:schemeClr>
                </a:solidFill>
              </a:rPr>
              <a:t>frecvente</a:t>
            </a:r>
            <a:r>
              <a:rPr lang="fr-FR" altLang="en-US" dirty="0" smtClean="0">
                <a:solidFill>
                  <a:schemeClr val="accent5">
                    <a:lumMod val="50000"/>
                  </a:schemeClr>
                </a:solidFill>
              </a:rPr>
              <a:t>.</a:t>
            </a:r>
            <a:endParaRPr lang="ro-RO" altLang="en-US" dirty="0" smtClean="0">
              <a:solidFill>
                <a:schemeClr val="accent5">
                  <a:lumMod val="50000"/>
                </a:schemeClr>
              </a:solidFill>
            </a:endParaRPr>
          </a:p>
          <a:p>
            <a:r>
              <a:rPr lang="vi-VN" altLang="en-US" dirty="0" smtClean="0">
                <a:solidFill>
                  <a:schemeClr val="accent5">
                    <a:lumMod val="50000"/>
                  </a:schemeClr>
                </a:solidFill>
              </a:rPr>
              <a:t>Impacturile </a:t>
            </a:r>
            <a:r>
              <a:rPr lang="vi-VN" altLang="en-US" dirty="0">
                <a:solidFill>
                  <a:schemeClr val="accent5">
                    <a:lumMod val="50000"/>
                  </a:schemeClr>
                </a:solidFill>
              </a:rPr>
              <a:t>și consecințele sale sunt din ce în ce mai grave și împiedică funcționarea întregii regiuni.</a:t>
            </a:r>
            <a:endParaRPr lang="en-US" altLang="en-US" dirty="0"/>
          </a:p>
        </p:txBody>
      </p:sp>
      <p:pic>
        <p:nvPicPr>
          <p:cNvPr id="13" name="Picture 6">
            <a:extLst>
              <a:ext uri="{FF2B5EF4-FFF2-40B4-BE49-F238E27FC236}">
                <a16:creationId xmlns="" xmlns:a16="http://schemas.microsoft.com/office/drawing/2014/main" id="{2756A008-F15C-42AF-9EF8-9C81D7F5698E}"/>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669832" y="127537"/>
            <a:ext cx="3260268" cy="25555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5" name="Picture 20" descr="F:\poplave 2014\PHOTO VS Poplave, MAJ 2014\POplave, maj 2014\IMAG0098.jpg">
            <a:extLst>
              <a:ext uri="{FF2B5EF4-FFF2-40B4-BE49-F238E27FC236}">
                <a16:creationId xmlns="" xmlns:a16="http://schemas.microsoft.com/office/drawing/2014/main" id="{DC60CFD3-CD2B-4AB8-82F7-C159C2F47470}"/>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669831" y="2807096"/>
            <a:ext cx="3260267" cy="24697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924675" y="5319597"/>
            <a:ext cx="5267325" cy="1127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4244468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 xmlns:a16="http://schemas.microsoft.com/office/drawing/2014/main" id="{EFA46C82-A457-4435-8CF7-AA489D8B9719}"/>
              </a:ext>
            </a:extLst>
          </p:cNvPr>
          <p:cNvSpPr>
            <a:spLocks noGrp="1"/>
          </p:cNvSpPr>
          <p:nvPr>
            <p:ph idx="1"/>
          </p:nvPr>
        </p:nvSpPr>
        <p:spPr>
          <a:xfrm>
            <a:off x="914400" y="28575"/>
            <a:ext cx="10325357" cy="1523999"/>
          </a:xfrm>
        </p:spPr>
        <p:txBody>
          <a:bodyPr>
            <a:noAutofit/>
          </a:bodyPr>
          <a:lstStyle/>
          <a:p>
            <a:pPr>
              <a:buNone/>
            </a:pPr>
            <a:r>
              <a:rPr lang="ro-RO" sz="4400" b="1" dirty="0" smtClean="0">
                <a:solidFill>
                  <a:schemeClr val="tx2">
                    <a:lumMod val="75000"/>
                  </a:schemeClr>
                </a:solidFill>
                <a:effectLst>
                  <a:outerShdw blurRad="38100" dist="38100" dir="2700000" algn="tl">
                    <a:srgbClr val="000000">
                      <a:alpha val="43137"/>
                    </a:srgbClr>
                  </a:outerShdw>
                </a:effectLst>
                <a:latin typeface="Constantia" pitchFamily="18" charset="0"/>
              </a:rPr>
              <a:t>ORGANIZAŢIA NAŢIUNLOR UNITE</a:t>
            </a:r>
            <a:endParaRPr lang="en-US" sz="1600" dirty="0">
              <a:latin typeface="Constantia" pitchFamily="18" charset="0"/>
            </a:endParaRPr>
          </a:p>
        </p:txBody>
      </p:sp>
      <p:pic>
        <p:nvPicPr>
          <p:cNvPr id="9" name="Picture 2" descr="C:\Users\ibaras\Desktop\Q7Hp3M7G_400x400.jpg">
            <a:extLst>
              <a:ext uri="{FF2B5EF4-FFF2-40B4-BE49-F238E27FC236}">
                <a16:creationId xmlns="" xmlns:a16="http://schemas.microsoft.com/office/drawing/2014/main" id="{E851913F-E0F0-45FD-B512-939ECF9EF6FE}"/>
              </a:ext>
            </a:extLst>
          </p:cNvPr>
          <p:cNvPicPr>
            <a:picLocks noChangeAspect="1" noChangeArrowheads="1"/>
          </p:cNvPicPr>
          <p:nvPr/>
        </p:nvPicPr>
        <p:blipFill>
          <a:blip r:embed="rId3" cstate="print"/>
          <a:srcRect/>
          <a:stretch>
            <a:fillRect/>
          </a:stretch>
        </p:blipFill>
        <p:spPr bwMode="auto">
          <a:xfrm>
            <a:off x="3946584" y="4595868"/>
            <a:ext cx="1797050" cy="1797050"/>
          </a:xfrm>
          <a:prstGeom prst="rect">
            <a:avLst/>
          </a:prstGeom>
          <a:noFill/>
        </p:spPr>
      </p:pic>
      <p:pic>
        <p:nvPicPr>
          <p:cNvPr id="10" name="Picture 3" descr="C:\Users\ibaras\Desktop\unicef.png">
            <a:extLst>
              <a:ext uri="{FF2B5EF4-FFF2-40B4-BE49-F238E27FC236}">
                <a16:creationId xmlns="" xmlns:a16="http://schemas.microsoft.com/office/drawing/2014/main" id="{725046B9-19FD-4A66-BC39-9B8244BB7FB9}"/>
              </a:ext>
            </a:extLst>
          </p:cNvPr>
          <p:cNvPicPr>
            <a:picLocks noChangeAspect="1" noChangeArrowheads="1"/>
          </p:cNvPicPr>
          <p:nvPr/>
        </p:nvPicPr>
        <p:blipFill>
          <a:blip r:embed="rId4" cstate="print"/>
          <a:srcRect/>
          <a:stretch>
            <a:fillRect/>
          </a:stretch>
        </p:blipFill>
        <p:spPr bwMode="auto">
          <a:xfrm>
            <a:off x="1631602" y="4625501"/>
            <a:ext cx="1531938" cy="1531938"/>
          </a:xfrm>
          <a:prstGeom prst="rect">
            <a:avLst/>
          </a:prstGeom>
          <a:noFill/>
        </p:spPr>
      </p:pic>
      <p:pic>
        <p:nvPicPr>
          <p:cNvPr id="12" name="Picture 7" descr="C:\Users\ibaras\Desktop\CERF-logo_for-web.png">
            <a:extLst>
              <a:ext uri="{FF2B5EF4-FFF2-40B4-BE49-F238E27FC236}">
                <a16:creationId xmlns="" xmlns:a16="http://schemas.microsoft.com/office/drawing/2014/main" id="{F4884E6C-CE5F-4429-B9CE-516C6EFE3AF5}"/>
              </a:ext>
            </a:extLst>
          </p:cNvPr>
          <p:cNvPicPr>
            <a:picLocks noChangeAspect="1" noChangeArrowheads="1"/>
          </p:cNvPicPr>
          <p:nvPr/>
        </p:nvPicPr>
        <p:blipFill>
          <a:blip r:embed="rId5" cstate="print"/>
          <a:srcRect/>
          <a:stretch>
            <a:fillRect/>
          </a:stretch>
        </p:blipFill>
        <p:spPr bwMode="auto">
          <a:xfrm>
            <a:off x="8714700" y="4581527"/>
            <a:ext cx="3119437" cy="733707"/>
          </a:xfrm>
          <a:prstGeom prst="rect">
            <a:avLst/>
          </a:prstGeom>
          <a:noFill/>
        </p:spPr>
      </p:pic>
      <p:pic>
        <p:nvPicPr>
          <p:cNvPr id="13" name="Picture 9" descr="C:\Users\ibaras\Desktop\UN-logo.jpg">
            <a:extLst>
              <a:ext uri="{FF2B5EF4-FFF2-40B4-BE49-F238E27FC236}">
                <a16:creationId xmlns="" xmlns:a16="http://schemas.microsoft.com/office/drawing/2014/main" id="{D8718D01-1210-408A-A46E-969410B6A1C6}"/>
              </a:ext>
            </a:extLst>
          </p:cNvPr>
          <p:cNvPicPr>
            <a:picLocks noChangeAspect="1" noChangeArrowheads="1"/>
          </p:cNvPicPr>
          <p:nvPr/>
        </p:nvPicPr>
        <p:blipFill>
          <a:blip r:embed="rId6" cstate="print"/>
          <a:srcRect/>
          <a:stretch>
            <a:fillRect/>
          </a:stretch>
        </p:blipFill>
        <p:spPr bwMode="auto">
          <a:xfrm>
            <a:off x="7912316" y="2318505"/>
            <a:ext cx="2133600" cy="2053470"/>
          </a:xfrm>
          <a:prstGeom prst="rect">
            <a:avLst/>
          </a:prstGeom>
          <a:noFill/>
        </p:spPr>
      </p:pic>
      <p:pic>
        <p:nvPicPr>
          <p:cNvPr id="15" name="Picture 10" descr="C:\Users\ibaras\Desktop\untitled.png">
            <a:extLst>
              <a:ext uri="{FF2B5EF4-FFF2-40B4-BE49-F238E27FC236}">
                <a16:creationId xmlns="" xmlns:a16="http://schemas.microsoft.com/office/drawing/2014/main" id="{22DB2283-9D98-41F0-897B-2E460CC1E0FC}"/>
              </a:ext>
            </a:extLst>
          </p:cNvPr>
          <p:cNvPicPr>
            <a:picLocks noChangeAspect="1" noChangeArrowheads="1"/>
          </p:cNvPicPr>
          <p:nvPr/>
        </p:nvPicPr>
        <p:blipFill>
          <a:blip r:embed="rId7" cstate="print"/>
          <a:srcRect/>
          <a:stretch>
            <a:fillRect/>
          </a:stretch>
        </p:blipFill>
        <p:spPr bwMode="auto">
          <a:xfrm>
            <a:off x="1595863" y="3245643"/>
            <a:ext cx="5619750" cy="809625"/>
          </a:xfrm>
          <a:prstGeom prst="rect">
            <a:avLst/>
          </a:prstGeom>
          <a:noFill/>
        </p:spPr>
      </p:pic>
      <p:pic>
        <p:nvPicPr>
          <p:cNvPr id="16" name="Picture 11" descr="C:\Users\ibaras\Desktop\images20D35F4W.jpg">
            <a:extLst>
              <a:ext uri="{FF2B5EF4-FFF2-40B4-BE49-F238E27FC236}">
                <a16:creationId xmlns="" xmlns:a16="http://schemas.microsoft.com/office/drawing/2014/main" id="{964157ED-BBD9-4185-A41A-E5CF33B8A64A}"/>
              </a:ext>
            </a:extLst>
          </p:cNvPr>
          <p:cNvPicPr>
            <a:picLocks noChangeAspect="1" noChangeArrowheads="1"/>
          </p:cNvPicPr>
          <p:nvPr/>
        </p:nvPicPr>
        <p:blipFill>
          <a:blip r:embed="rId8" cstate="print"/>
          <a:srcRect/>
          <a:stretch>
            <a:fillRect/>
          </a:stretch>
        </p:blipFill>
        <p:spPr bwMode="auto">
          <a:xfrm>
            <a:off x="10526970" y="3071452"/>
            <a:ext cx="1425575" cy="966049"/>
          </a:xfrm>
          <a:prstGeom prst="rect">
            <a:avLst/>
          </a:prstGeom>
          <a:noFill/>
        </p:spPr>
      </p:pic>
      <p:pic>
        <p:nvPicPr>
          <p:cNvPr id="17" name="Picture 13" descr="C:\Users\ibaras\Desktop\images7V17VB17.png">
            <a:extLst>
              <a:ext uri="{FF2B5EF4-FFF2-40B4-BE49-F238E27FC236}">
                <a16:creationId xmlns="" xmlns:a16="http://schemas.microsoft.com/office/drawing/2014/main" id="{222F5F8C-C437-4C1F-BE0D-C39C1E6D24DB}"/>
              </a:ext>
            </a:extLst>
          </p:cNvPr>
          <p:cNvPicPr>
            <a:picLocks noChangeAspect="1" noChangeArrowheads="1"/>
          </p:cNvPicPr>
          <p:nvPr/>
        </p:nvPicPr>
        <p:blipFill>
          <a:blip r:embed="rId9" cstate="print"/>
          <a:srcRect/>
          <a:stretch>
            <a:fillRect/>
          </a:stretch>
        </p:blipFill>
        <p:spPr bwMode="auto">
          <a:xfrm>
            <a:off x="6199257" y="4204020"/>
            <a:ext cx="1161295" cy="1187450"/>
          </a:xfrm>
          <a:prstGeom prst="rect">
            <a:avLst/>
          </a:prstGeom>
          <a:noFill/>
        </p:spPr>
      </p:pic>
      <p:pic>
        <p:nvPicPr>
          <p:cNvPr id="18" name="Picture 14" descr="C:\Users\ibaras\Desktop\untitled.png">
            <a:extLst>
              <a:ext uri="{FF2B5EF4-FFF2-40B4-BE49-F238E27FC236}">
                <a16:creationId xmlns="" xmlns:a16="http://schemas.microsoft.com/office/drawing/2014/main" id="{374F1E4B-2848-4612-A4A3-528A5E1EB5A0}"/>
              </a:ext>
            </a:extLst>
          </p:cNvPr>
          <p:cNvPicPr>
            <a:picLocks noChangeAspect="1" noChangeArrowheads="1"/>
          </p:cNvPicPr>
          <p:nvPr/>
        </p:nvPicPr>
        <p:blipFill>
          <a:blip r:embed="rId10" cstate="print"/>
          <a:srcRect/>
          <a:stretch>
            <a:fillRect/>
          </a:stretch>
        </p:blipFill>
        <p:spPr bwMode="auto">
          <a:xfrm>
            <a:off x="10298112" y="653255"/>
            <a:ext cx="1536025" cy="2169941"/>
          </a:xfrm>
          <a:prstGeom prst="rect">
            <a:avLst/>
          </a:prstGeom>
          <a:noFill/>
        </p:spPr>
      </p:pic>
      <p:pic>
        <p:nvPicPr>
          <p:cNvPr id="19" name="Picture 15" descr="C:\Users\ibaras\Desktop\1Unesco.jpg">
            <a:extLst>
              <a:ext uri="{FF2B5EF4-FFF2-40B4-BE49-F238E27FC236}">
                <a16:creationId xmlns="" xmlns:a16="http://schemas.microsoft.com/office/drawing/2014/main" id="{1E17C556-BD33-4539-ABE8-22206605EF66}"/>
              </a:ext>
            </a:extLst>
          </p:cNvPr>
          <p:cNvPicPr>
            <a:picLocks noChangeAspect="1" noChangeArrowheads="1"/>
          </p:cNvPicPr>
          <p:nvPr/>
        </p:nvPicPr>
        <p:blipFill>
          <a:blip r:embed="rId11" cstate="print"/>
          <a:srcRect/>
          <a:stretch>
            <a:fillRect/>
          </a:stretch>
        </p:blipFill>
        <p:spPr bwMode="auto">
          <a:xfrm>
            <a:off x="8102816" y="1045825"/>
            <a:ext cx="1848445" cy="1230649"/>
          </a:xfrm>
          <a:prstGeom prst="rect">
            <a:avLst/>
          </a:prstGeom>
          <a:noFill/>
        </p:spPr>
      </p:pic>
      <p:pic>
        <p:nvPicPr>
          <p:cNvPr id="20" name="Picture 1" descr="C:\Users\korisnik\Desktop\download (1).png">
            <a:extLst>
              <a:ext uri="{FF2B5EF4-FFF2-40B4-BE49-F238E27FC236}">
                <a16:creationId xmlns="" xmlns:a16="http://schemas.microsoft.com/office/drawing/2014/main" id="{FFC18074-D77C-497B-8865-A8490DF2631C}"/>
              </a:ext>
            </a:extLst>
          </p:cNvPr>
          <p:cNvPicPr>
            <a:picLocks noChangeAspect="1" noChangeArrowheads="1"/>
          </p:cNvPicPr>
          <p:nvPr/>
        </p:nvPicPr>
        <p:blipFill>
          <a:blip r:embed="rId12" cstate="print"/>
          <a:srcRect/>
          <a:stretch>
            <a:fillRect/>
          </a:stretch>
        </p:blipFill>
        <p:spPr bwMode="auto">
          <a:xfrm>
            <a:off x="1893888" y="748285"/>
            <a:ext cx="5040312" cy="2444385"/>
          </a:xfrm>
          <a:prstGeom prst="rect">
            <a:avLst/>
          </a:prstGeom>
          <a:noFill/>
        </p:spPr>
      </p:pic>
      <p:pic>
        <p:nvPicPr>
          <p:cNvPr id="21" name="Picture 20"/>
          <p:cNvPicPr>
            <a:picLocks noChangeAspect="1"/>
          </p:cNvPicPr>
          <p:nvPr/>
        </p:nvPicPr>
        <p:blipFill>
          <a:blip r:embed="rId13" cstate="print">
            <a:extLst>
              <a:ext uri="{28A0092B-C50C-407E-A947-70E740481C1C}">
                <a14:useLocalDpi xmlns="" xmlns:a14="http://schemas.microsoft.com/office/drawing/2010/main" val="0"/>
              </a:ext>
            </a:extLst>
          </a:blip>
          <a:stretch>
            <a:fillRect/>
          </a:stretch>
        </p:blipFill>
        <p:spPr>
          <a:xfrm>
            <a:off x="6924947" y="5382884"/>
            <a:ext cx="5267053" cy="1129495"/>
          </a:xfrm>
          <a:prstGeom prst="rect">
            <a:avLst/>
          </a:prstGeom>
        </p:spPr>
      </p:pic>
    </p:spTree>
    <p:extLst>
      <p:ext uri="{BB962C8B-B14F-4D97-AF65-F5344CB8AC3E}">
        <p14:creationId xmlns="" xmlns:p14="http://schemas.microsoft.com/office/powerpoint/2010/main" val="12253762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 xmlns:a16="http://schemas.microsoft.com/office/drawing/2014/main" id="{3205C56E-9F60-419B-9209-5AD7F5E8FE61}"/>
              </a:ext>
            </a:extLst>
          </p:cNvPr>
          <p:cNvSpPr>
            <a:spLocks noGrp="1"/>
          </p:cNvSpPr>
          <p:nvPr>
            <p:ph type="title"/>
          </p:nvPr>
        </p:nvSpPr>
        <p:spPr>
          <a:xfrm>
            <a:off x="2297408" y="524641"/>
            <a:ext cx="8168912" cy="829309"/>
          </a:xfrm>
        </p:spPr>
        <p:txBody>
          <a:bodyPr>
            <a:noAutofit/>
          </a:bodyPr>
          <a:lstStyle/>
          <a:p>
            <a:r>
              <a:rPr lang="ro-RO" sz="2400" b="1" dirty="0">
                <a:solidFill>
                  <a:srgbClr val="002060"/>
                </a:solidFill>
                <a:latin typeface="Calibri" panose="020F0502020204030204" pitchFamily="34" charset="0"/>
                <a:cs typeface="Calibri" panose="020F0502020204030204" pitchFamily="34" charset="0"/>
              </a:rPr>
              <a:t>OBIECTIVELE CADRULUI SENDAI PENTRU REDUCEREA RISCULUI DE DEZASTRE</a:t>
            </a:r>
            <a:endParaRPr lang="en-US" sz="2400" b="1" dirty="0">
              <a:solidFill>
                <a:srgbClr val="002060"/>
              </a:solidFill>
              <a:latin typeface="Calibri" panose="020F0502020204030204" pitchFamily="34" charset="0"/>
              <a:cs typeface="Calibri" panose="020F0502020204030204" pitchFamily="34" charset="0"/>
            </a:endParaRPr>
          </a:p>
        </p:txBody>
      </p:sp>
      <p:sp>
        <p:nvSpPr>
          <p:cNvPr id="9" name="Content Placeholder 2">
            <a:extLst>
              <a:ext uri="{FF2B5EF4-FFF2-40B4-BE49-F238E27FC236}">
                <a16:creationId xmlns="" xmlns:a16="http://schemas.microsoft.com/office/drawing/2014/main" id="{703D1027-A70F-4554-A9BA-E6D6CD221A44}"/>
              </a:ext>
            </a:extLst>
          </p:cNvPr>
          <p:cNvSpPr>
            <a:spLocks noGrp="1"/>
          </p:cNvSpPr>
          <p:nvPr>
            <p:ph idx="1"/>
          </p:nvPr>
        </p:nvSpPr>
        <p:spPr>
          <a:xfrm>
            <a:off x="570263" y="1444752"/>
            <a:ext cx="11529060" cy="5157217"/>
          </a:xfrm>
        </p:spPr>
        <p:txBody>
          <a:bodyPr>
            <a:noAutofit/>
          </a:bodyPr>
          <a:lstStyle/>
          <a:p>
            <a:pPr marL="514350" indent="-514350">
              <a:lnSpc>
                <a:spcPct val="100000"/>
              </a:lnSpc>
              <a:spcBef>
                <a:spcPts val="0"/>
              </a:spcBef>
              <a:buFont typeface="+mj-lt"/>
              <a:buAutoNum type="arabicPeriod"/>
            </a:pPr>
            <a:r>
              <a:rPr lang="vi-VN" sz="2400" b="1" dirty="0" smtClean="0">
                <a:solidFill>
                  <a:srgbClr val="002060"/>
                </a:solidFill>
                <a:latin typeface="Calibri" panose="020F0502020204030204" pitchFamily="34" charset="0"/>
                <a:cs typeface="Calibri" panose="020F0502020204030204" pitchFamily="34" charset="0"/>
              </a:rPr>
              <a:t>Reducerea </a:t>
            </a:r>
            <a:r>
              <a:rPr lang="vi-VN" sz="2400" b="1" dirty="0">
                <a:solidFill>
                  <a:srgbClr val="002060"/>
                </a:solidFill>
                <a:latin typeface="Calibri" panose="020F0502020204030204" pitchFamily="34" charset="0"/>
                <a:cs typeface="Calibri" panose="020F0502020204030204" pitchFamily="34" charset="0"/>
              </a:rPr>
              <a:t>semnificativă a mortalității globale </a:t>
            </a:r>
            <a:r>
              <a:rPr lang="vi-VN" sz="2400" dirty="0">
                <a:solidFill>
                  <a:srgbClr val="002060"/>
                </a:solidFill>
                <a:latin typeface="Calibri" panose="020F0502020204030204" pitchFamily="34" charset="0"/>
                <a:cs typeface="Calibri" panose="020F0502020204030204" pitchFamily="34" charset="0"/>
              </a:rPr>
              <a:t>din cauza dezastrelor până în 2030;</a:t>
            </a:r>
          </a:p>
          <a:p>
            <a:pPr marL="514350" indent="-514350">
              <a:lnSpc>
                <a:spcPct val="100000"/>
              </a:lnSpc>
              <a:spcBef>
                <a:spcPts val="0"/>
              </a:spcBef>
              <a:buFont typeface="+mj-lt"/>
              <a:buAutoNum type="arabicPeriod"/>
            </a:pPr>
            <a:r>
              <a:rPr lang="vi-VN" sz="2400" b="1" dirty="0" smtClean="0">
                <a:solidFill>
                  <a:srgbClr val="002060"/>
                </a:solidFill>
                <a:latin typeface="Calibri" panose="020F0502020204030204" pitchFamily="34" charset="0"/>
                <a:cs typeface="Calibri" panose="020F0502020204030204" pitchFamily="34" charset="0"/>
              </a:rPr>
              <a:t>Reducerea </a:t>
            </a:r>
            <a:r>
              <a:rPr lang="vi-VN" sz="2400" b="1" dirty="0">
                <a:solidFill>
                  <a:srgbClr val="002060"/>
                </a:solidFill>
                <a:latin typeface="Calibri" panose="020F0502020204030204" pitchFamily="34" charset="0"/>
                <a:cs typeface="Calibri" panose="020F0502020204030204" pitchFamily="34" charset="0"/>
              </a:rPr>
              <a:t>semnificativă a numărului populației </a:t>
            </a:r>
            <a:r>
              <a:rPr lang="vi-VN" sz="2400" dirty="0">
                <a:solidFill>
                  <a:srgbClr val="002060"/>
                </a:solidFill>
                <a:latin typeface="Calibri" panose="020F0502020204030204" pitchFamily="34" charset="0"/>
                <a:cs typeface="Calibri" panose="020F0502020204030204" pitchFamily="34" charset="0"/>
              </a:rPr>
              <a:t>afectate la nivel global până în 2030;</a:t>
            </a:r>
          </a:p>
          <a:p>
            <a:pPr marL="514350" indent="-514350">
              <a:lnSpc>
                <a:spcPct val="100000"/>
              </a:lnSpc>
              <a:spcBef>
                <a:spcPts val="0"/>
              </a:spcBef>
              <a:buFont typeface="+mj-lt"/>
              <a:buAutoNum type="arabicPeriod"/>
            </a:pPr>
            <a:r>
              <a:rPr lang="vi-VN" sz="2400" b="1" dirty="0" smtClean="0">
                <a:solidFill>
                  <a:srgbClr val="002060"/>
                </a:solidFill>
                <a:latin typeface="Calibri" panose="020F0502020204030204" pitchFamily="34" charset="0"/>
                <a:cs typeface="Calibri" panose="020F0502020204030204" pitchFamily="34" charset="0"/>
              </a:rPr>
              <a:t>Reducerea </a:t>
            </a:r>
            <a:r>
              <a:rPr lang="vi-VN" sz="2400" b="1" dirty="0">
                <a:solidFill>
                  <a:srgbClr val="002060"/>
                </a:solidFill>
                <a:latin typeface="Calibri" panose="020F0502020204030204" pitchFamily="34" charset="0"/>
                <a:cs typeface="Calibri" panose="020F0502020204030204" pitchFamily="34" charset="0"/>
              </a:rPr>
              <a:t>pierderilor economice directe datorate dezastrelor </a:t>
            </a:r>
            <a:r>
              <a:rPr lang="vi-VN" sz="2400" dirty="0">
                <a:solidFill>
                  <a:srgbClr val="002060"/>
                </a:solidFill>
                <a:latin typeface="Calibri" panose="020F0502020204030204" pitchFamily="34" charset="0"/>
                <a:cs typeface="Calibri" panose="020F0502020204030204" pitchFamily="34" charset="0"/>
              </a:rPr>
              <a:t>până în 2030;</a:t>
            </a:r>
          </a:p>
          <a:p>
            <a:pPr marL="514350" indent="-514350">
              <a:lnSpc>
                <a:spcPct val="100000"/>
              </a:lnSpc>
              <a:spcBef>
                <a:spcPts val="0"/>
              </a:spcBef>
              <a:buFont typeface="+mj-lt"/>
              <a:buAutoNum type="arabicPeriod"/>
            </a:pPr>
            <a:r>
              <a:rPr lang="vi-VN" sz="2400" b="1" dirty="0" smtClean="0">
                <a:solidFill>
                  <a:srgbClr val="002060"/>
                </a:solidFill>
                <a:latin typeface="Calibri" panose="020F0502020204030204" pitchFamily="34" charset="0"/>
                <a:cs typeface="Calibri" panose="020F0502020204030204" pitchFamily="34" charset="0"/>
              </a:rPr>
              <a:t>Reducerea </a:t>
            </a:r>
            <a:r>
              <a:rPr lang="vi-VN" sz="2400" b="1" dirty="0">
                <a:solidFill>
                  <a:srgbClr val="002060"/>
                </a:solidFill>
                <a:latin typeface="Calibri" panose="020F0502020204030204" pitchFamily="34" charset="0"/>
                <a:cs typeface="Calibri" panose="020F0502020204030204" pitchFamily="34" charset="0"/>
              </a:rPr>
              <a:t>semnificativă a pagubelor cauzate de dezastrele suferite de infrastructura critică și </a:t>
            </a:r>
            <a:r>
              <a:rPr lang="vi-VN" sz="2400" b="1" dirty="0" smtClean="0">
                <a:solidFill>
                  <a:srgbClr val="002060"/>
                </a:solidFill>
                <a:latin typeface="Calibri" panose="020F0502020204030204" pitchFamily="34" charset="0"/>
                <a:cs typeface="Calibri" panose="020F0502020204030204" pitchFamily="34" charset="0"/>
              </a:rPr>
              <a:t>întreruperea </a:t>
            </a:r>
            <a:r>
              <a:rPr lang="vi-VN" sz="2400" b="1" dirty="0">
                <a:solidFill>
                  <a:srgbClr val="002060"/>
                </a:solidFill>
                <a:latin typeface="Calibri" panose="020F0502020204030204" pitchFamily="34" charset="0"/>
                <a:cs typeface="Calibri" panose="020F0502020204030204" pitchFamily="34" charset="0"/>
              </a:rPr>
              <a:t>serviciilor de bază,</a:t>
            </a:r>
            <a:r>
              <a:rPr lang="vi-VN" sz="2400" dirty="0">
                <a:solidFill>
                  <a:srgbClr val="002060"/>
                </a:solidFill>
                <a:latin typeface="Calibri" panose="020F0502020204030204" pitchFamily="34" charset="0"/>
                <a:cs typeface="Calibri" panose="020F0502020204030204" pitchFamily="34" charset="0"/>
              </a:rPr>
              <a:t> printre care unitățile de sănătate și educație, inclusiv dezvoltarea rezistenței acestora până în 2030;</a:t>
            </a:r>
          </a:p>
          <a:p>
            <a:pPr marL="514350" indent="-514350">
              <a:lnSpc>
                <a:spcPct val="100000"/>
              </a:lnSpc>
              <a:spcBef>
                <a:spcPts val="0"/>
              </a:spcBef>
              <a:buFont typeface="+mj-lt"/>
              <a:buAutoNum type="arabicPeriod"/>
            </a:pPr>
            <a:r>
              <a:rPr lang="vi-VN" sz="2400" b="1" dirty="0" smtClean="0">
                <a:solidFill>
                  <a:srgbClr val="002060"/>
                </a:solidFill>
                <a:latin typeface="Calibri" panose="020F0502020204030204" pitchFamily="34" charset="0"/>
                <a:cs typeface="Calibri" panose="020F0502020204030204" pitchFamily="34" charset="0"/>
              </a:rPr>
              <a:t>Creștere </a:t>
            </a:r>
            <a:r>
              <a:rPr lang="vi-VN" sz="2400" b="1" dirty="0">
                <a:solidFill>
                  <a:srgbClr val="002060"/>
                </a:solidFill>
                <a:latin typeface="Calibri" panose="020F0502020204030204" pitchFamily="34" charset="0"/>
                <a:cs typeface="Calibri" panose="020F0502020204030204" pitchFamily="34" charset="0"/>
              </a:rPr>
              <a:t>semnificativă a numărului de țări cu strategii naționale și locale de reducere a riscului de dezastre</a:t>
            </a:r>
            <a:r>
              <a:rPr lang="vi-VN" sz="2400" dirty="0">
                <a:solidFill>
                  <a:srgbClr val="002060"/>
                </a:solidFill>
                <a:latin typeface="Calibri" panose="020F0502020204030204" pitchFamily="34" charset="0"/>
                <a:cs typeface="Calibri" panose="020F0502020204030204" pitchFamily="34" charset="0"/>
              </a:rPr>
              <a:t> până în 2020;</a:t>
            </a:r>
          </a:p>
          <a:p>
            <a:pPr marL="514350" indent="-514350">
              <a:lnSpc>
                <a:spcPct val="100000"/>
              </a:lnSpc>
              <a:spcBef>
                <a:spcPts val="0"/>
              </a:spcBef>
              <a:buFont typeface="+mj-lt"/>
              <a:buAutoNum type="arabicPeriod"/>
            </a:pPr>
            <a:r>
              <a:rPr lang="vi-VN" sz="2400" b="1" dirty="0" smtClean="0">
                <a:solidFill>
                  <a:srgbClr val="002060"/>
                </a:solidFill>
                <a:latin typeface="Calibri" panose="020F0502020204030204" pitchFamily="34" charset="0"/>
                <a:cs typeface="Calibri" panose="020F0502020204030204" pitchFamily="34" charset="0"/>
              </a:rPr>
              <a:t>Îmbunătățirea </a:t>
            </a:r>
            <a:r>
              <a:rPr lang="vi-VN" sz="2400" b="1" dirty="0">
                <a:solidFill>
                  <a:srgbClr val="002060"/>
                </a:solidFill>
                <a:latin typeface="Calibri" panose="020F0502020204030204" pitchFamily="34" charset="0"/>
                <a:cs typeface="Calibri" panose="020F0502020204030204" pitchFamily="34" charset="0"/>
              </a:rPr>
              <a:t>semnificativă a cooperării internaționale </a:t>
            </a:r>
            <a:r>
              <a:rPr lang="vi-VN" sz="2400" dirty="0">
                <a:solidFill>
                  <a:srgbClr val="002060"/>
                </a:solidFill>
                <a:latin typeface="Calibri" panose="020F0502020204030204" pitchFamily="34" charset="0"/>
                <a:cs typeface="Calibri" panose="020F0502020204030204" pitchFamily="34" charset="0"/>
              </a:rPr>
              <a:t>cu țările în curs de dezvoltare printr-un sprijin adecvat și durabil, care le va completa activitățile naționale pentru implementarea acestui cadru până în 2030;</a:t>
            </a:r>
          </a:p>
          <a:p>
            <a:pPr marL="514350" indent="-514350">
              <a:lnSpc>
                <a:spcPct val="100000"/>
              </a:lnSpc>
              <a:spcBef>
                <a:spcPts val="0"/>
              </a:spcBef>
              <a:buFont typeface="+mj-lt"/>
              <a:buAutoNum type="arabicPeriod"/>
            </a:pPr>
            <a:r>
              <a:rPr lang="vi-VN" sz="2400" b="1" dirty="0" smtClean="0">
                <a:solidFill>
                  <a:srgbClr val="002060"/>
                </a:solidFill>
                <a:latin typeface="Calibri" panose="020F0502020204030204" pitchFamily="34" charset="0"/>
                <a:cs typeface="Calibri" panose="020F0502020204030204" pitchFamily="34" charset="0"/>
              </a:rPr>
              <a:t>Creșteți </a:t>
            </a:r>
            <a:r>
              <a:rPr lang="vi-VN" sz="2400" b="1" dirty="0">
                <a:solidFill>
                  <a:srgbClr val="002060"/>
                </a:solidFill>
                <a:latin typeface="Calibri" panose="020F0502020204030204" pitchFamily="34" charset="0"/>
                <a:cs typeface="Calibri" panose="020F0502020204030204" pitchFamily="34" charset="0"/>
              </a:rPr>
              <a:t>în mod semnificativ disponibilitatea și accesibilitatea sistemelor multiple de avertizare timpurie a pericolelo</a:t>
            </a:r>
            <a:r>
              <a:rPr lang="vi-VN" sz="2400" dirty="0">
                <a:solidFill>
                  <a:srgbClr val="002060"/>
                </a:solidFill>
                <a:latin typeface="Calibri" panose="020F0502020204030204" pitchFamily="34" charset="0"/>
                <a:cs typeface="Calibri" panose="020F0502020204030204" pitchFamily="34" charset="0"/>
              </a:rPr>
              <a:t>r, </a:t>
            </a:r>
            <a:r>
              <a:rPr lang="vi-VN" sz="2400" dirty="0" smtClean="0">
                <a:solidFill>
                  <a:srgbClr val="002060"/>
                </a:solidFill>
                <a:latin typeface="Calibri" panose="020F0502020204030204" pitchFamily="34" charset="0"/>
                <a:cs typeface="Calibri" panose="020F0502020204030204" pitchFamily="34" charset="0"/>
              </a:rPr>
              <a:t>p</a:t>
            </a:r>
            <a:r>
              <a:rPr lang="ro-RO" sz="2400" dirty="0" smtClean="0">
                <a:solidFill>
                  <a:srgbClr val="002060"/>
                </a:solidFill>
                <a:latin typeface="Calibri" panose="020F0502020204030204" pitchFamily="34" charset="0"/>
                <a:cs typeface="Calibri" panose="020F0502020204030204" pitchFamily="34" charset="0"/>
              </a:rPr>
              <a:t>r</a:t>
            </a:r>
            <a:r>
              <a:rPr lang="vi-VN" sz="2400" dirty="0" smtClean="0">
                <a:solidFill>
                  <a:srgbClr val="002060"/>
                </a:solidFill>
                <a:latin typeface="Calibri" panose="020F0502020204030204" pitchFamily="34" charset="0"/>
                <a:cs typeface="Calibri" panose="020F0502020204030204" pitchFamily="34" charset="0"/>
              </a:rPr>
              <a:t>ecum </a:t>
            </a:r>
            <a:r>
              <a:rPr lang="vi-VN" sz="2400" dirty="0">
                <a:solidFill>
                  <a:srgbClr val="002060"/>
                </a:solidFill>
                <a:latin typeface="Calibri" panose="020F0502020204030204" pitchFamily="34" charset="0"/>
                <a:cs typeface="Calibri" panose="020F0502020204030204" pitchFamily="34" charset="0"/>
              </a:rPr>
              <a:t>și informațiile și evaluarea riscurilor de dezastre până în 2030.</a:t>
            </a:r>
          </a:p>
        </p:txBody>
      </p:sp>
    </p:spTree>
    <p:extLst>
      <p:ext uri="{BB962C8B-B14F-4D97-AF65-F5344CB8AC3E}">
        <p14:creationId xmlns="" xmlns:p14="http://schemas.microsoft.com/office/powerpoint/2010/main" val="30706562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 xmlns:a16="http://schemas.microsoft.com/office/drawing/2014/main" id="{3205C56E-9F60-419B-9209-5AD7F5E8FE61}"/>
              </a:ext>
            </a:extLst>
          </p:cNvPr>
          <p:cNvSpPr>
            <a:spLocks noGrp="1"/>
          </p:cNvSpPr>
          <p:nvPr>
            <p:ph type="title"/>
          </p:nvPr>
        </p:nvSpPr>
        <p:spPr>
          <a:xfrm>
            <a:off x="1598669" y="576399"/>
            <a:ext cx="8168912" cy="829309"/>
          </a:xfrm>
        </p:spPr>
        <p:txBody>
          <a:bodyPr>
            <a:noAutofit/>
          </a:bodyPr>
          <a:lstStyle/>
          <a:p>
            <a:pPr algn="r"/>
            <a:r>
              <a:rPr lang="ro-RO" sz="2400" b="1" dirty="0">
                <a:solidFill>
                  <a:srgbClr val="002060"/>
                </a:solidFill>
                <a:latin typeface="Calibri" panose="020F0502020204030204" pitchFamily="34" charset="0"/>
                <a:cs typeface="Calibri" panose="020F0502020204030204" pitchFamily="34" charset="0"/>
              </a:rPr>
              <a:t>CAMPANIA „SĂ FACEM ORAȘELE REZISTE 2030”</a:t>
            </a:r>
            <a:endParaRPr lang="en-US" sz="2400" b="1" dirty="0">
              <a:solidFill>
                <a:srgbClr val="002060"/>
              </a:solidFill>
              <a:latin typeface="Calibri" panose="020F0502020204030204" pitchFamily="34" charset="0"/>
              <a:cs typeface="Calibri" panose="020F0502020204030204" pitchFamily="34" charset="0"/>
            </a:endParaRPr>
          </a:p>
        </p:txBody>
      </p:sp>
      <p:pic>
        <p:nvPicPr>
          <p:cNvPr id="3" name="Content Placeholder 2">
            <a:extLst>
              <a:ext uri="{FF2B5EF4-FFF2-40B4-BE49-F238E27FC236}">
                <a16:creationId xmlns="" xmlns:a16="http://schemas.microsoft.com/office/drawing/2014/main" id="{B6FEBA24-794A-4D5F-9154-F62C0E6505DA}"/>
              </a:ext>
            </a:extLst>
          </p:cNvPr>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7300192" y="2457722"/>
            <a:ext cx="4391079" cy="2506574"/>
          </a:xfrm>
        </p:spPr>
      </p:pic>
      <p:sp>
        <p:nvSpPr>
          <p:cNvPr id="12" name="TextBox 11">
            <a:extLst>
              <a:ext uri="{FF2B5EF4-FFF2-40B4-BE49-F238E27FC236}">
                <a16:creationId xmlns="" xmlns:a16="http://schemas.microsoft.com/office/drawing/2014/main" id="{34652A8B-F493-4FAD-84DD-FBACF75ACA4A}"/>
              </a:ext>
            </a:extLst>
          </p:cNvPr>
          <p:cNvSpPr txBox="1"/>
          <p:nvPr/>
        </p:nvSpPr>
        <p:spPr>
          <a:xfrm>
            <a:off x="1319048" y="1830776"/>
            <a:ext cx="5355020" cy="4801314"/>
          </a:xfrm>
          <a:prstGeom prst="rect">
            <a:avLst/>
          </a:prstGeom>
          <a:noFill/>
        </p:spPr>
        <p:txBody>
          <a:bodyPr wrap="square">
            <a:spAutoFit/>
          </a:bodyPr>
          <a:lstStyle/>
          <a:p>
            <a:r>
              <a:rPr lang="ro-RO" dirty="0"/>
              <a:t>Unitatea de autoguvernare locală - Sediu local pentru situații de urgență condus de președintele comunei sau de primar</a:t>
            </a:r>
          </a:p>
          <a:p>
            <a:pPr marL="285750" indent="-285750">
              <a:buFont typeface="Wingdings" panose="05000000000000000000" pitchFamily="2" charset="2"/>
              <a:buChar char="ü"/>
            </a:pPr>
            <a:r>
              <a:rPr lang="vi-VN" dirty="0">
                <a:solidFill>
                  <a:srgbClr val="002060"/>
                </a:solidFill>
              </a:rPr>
              <a:t>Primul nivel de reducere a riscului de dezastre;</a:t>
            </a:r>
          </a:p>
          <a:p>
            <a:pPr marL="285750" indent="-285750">
              <a:buFont typeface="Wingdings" panose="05000000000000000000" pitchFamily="2" charset="2"/>
              <a:buChar char="ü"/>
            </a:pPr>
            <a:r>
              <a:rPr lang="vi-VN" dirty="0">
                <a:solidFill>
                  <a:srgbClr val="002060"/>
                </a:solidFill>
              </a:rPr>
              <a:t>Primul nivel de răspuns</a:t>
            </a:r>
          </a:p>
          <a:p>
            <a:endParaRPr lang="ru-RU" dirty="0">
              <a:solidFill>
                <a:srgbClr val="002060"/>
              </a:solidFill>
            </a:endParaRPr>
          </a:p>
          <a:p>
            <a:r>
              <a:rPr lang="vi-VN" dirty="0">
                <a:solidFill>
                  <a:srgbClr val="002060"/>
                </a:solidFill>
              </a:rPr>
              <a:t>Departamentul pentru Situații de Urgență este, pe de o parte, coordonatorul acestor activități, iar pe de altă parte, are responsabilitatea și autoritatea directă în salvarea de vieți umane și bunuri, iar munca în comun și înțelegerea reciprocă sunt de mare importanță</a:t>
            </a:r>
            <a:r>
              <a:rPr lang="vi-VN" dirty="0" smtClean="0">
                <a:solidFill>
                  <a:srgbClr val="002060"/>
                </a:solidFill>
              </a:rPr>
              <a:t>.</a:t>
            </a:r>
            <a:endParaRPr lang="ro-RO" dirty="0" smtClean="0">
              <a:solidFill>
                <a:srgbClr val="002060"/>
              </a:solidFill>
            </a:endParaRPr>
          </a:p>
          <a:p>
            <a:endParaRPr lang="ru-RU" dirty="0">
              <a:solidFill>
                <a:srgbClr val="002060"/>
              </a:solidFill>
            </a:endParaRPr>
          </a:p>
          <a:p>
            <a:r>
              <a:rPr lang="fr-FR" dirty="0" err="1">
                <a:solidFill>
                  <a:srgbClr val="002060"/>
                </a:solidFill>
              </a:rPr>
              <a:t>Campania</a:t>
            </a:r>
            <a:r>
              <a:rPr lang="fr-FR" dirty="0">
                <a:solidFill>
                  <a:srgbClr val="002060"/>
                </a:solidFill>
              </a:rPr>
              <a:t> 2010 – </a:t>
            </a:r>
            <a:r>
              <a:rPr lang="fr-FR" dirty="0" err="1">
                <a:solidFill>
                  <a:srgbClr val="002060"/>
                </a:solidFill>
              </a:rPr>
              <a:t>până</a:t>
            </a:r>
            <a:r>
              <a:rPr lang="fr-FR" dirty="0">
                <a:solidFill>
                  <a:srgbClr val="002060"/>
                </a:solidFill>
              </a:rPr>
              <a:t> la 50 de </a:t>
            </a:r>
            <a:r>
              <a:rPr lang="fr-FR" dirty="0" err="1">
                <a:solidFill>
                  <a:srgbClr val="002060"/>
                </a:solidFill>
              </a:rPr>
              <a:t>municipalități</a:t>
            </a:r>
            <a:r>
              <a:rPr lang="fr-FR" dirty="0">
                <a:solidFill>
                  <a:srgbClr val="002060"/>
                </a:solidFill>
              </a:rPr>
              <a:t> </a:t>
            </a:r>
            <a:r>
              <a:rPr lang="fr-FR" dirty="0" err="1">
                <a:solidFill>
                  <a:srgbClr val="002060"/>
                </a:solidFill>
              </a:rPr>
              <a:t>s-au</a:t>
            </a:r>
            <a:r>
              <a:rPr lang="fr-FR" dirty="0">
                <a:solidFill>
                  <a:srgbClr val="002060"/>
                </a:solidFill>
              </a:rPr>
              <a:t> </a:t>
            </a:r>
            <a:r>
              <a:rPr lang="fr-FR" dirty="0" err="1">
                <a:solidFill>
                  <a:srgbClr val="002060"/>
                </a:solidFill>
              </a:rPr>
              <a:t>alăturat</a:t>
            </a:r>
            <a:r>
              <a:rPr lang="fr-FR" dirty="0">
                <a:solidFill>
                  <a:srgbClr val="002060"/>
                </a:solidFill>
              </a:rPr>
              <a:t> </a:t>
            </a:r>
            <a:r>
              <a:rPr lang="fr-FR" dirty="0" err="1" smtClean="0">
                <a:solidFill>
                  <a:srgbClr val="002060"/>
                </a:solidFill>
              </a:rPr>
              <a:t>campaniei</a:t>
            </a:r>
            <a:endParaRPr lang="ro-RO" dirty="0" smtClean="0">
              <a:solidFill>
                <a:srgbClr val="002060"/>
              </a:solidFill>
            </a:endParaRPr>
          </a:p>
          <a:p>
            <a:endParaRPr lang="ru-RU" dirty="0">
              <a:solidFill>
                <a:srgbClr val="002060"/>
              </a:solidFill>
            </a:endParaRPr>
          </a:p>
          <a:p>
            <a:r>
              <a:rPr lang="ro-RO" dirty="0">
                <a:solidFill>
                  <a:srgbClr val="002060"/>
                </a:solidFill>
              </a:rPr>
              <a:t>Campania 2030</a:t>
            </a:r>
            <a:endParaRPr lang="ru-RU" dirty="0">
              <a:solidFill>
                <a:srgbClr val="002060"/>
              </a:solidFill>
            </a:endParaRPr>
          </a:p>
        </p:txBody>
      </p:sp>
      <p:pic>
        <p:nvPicPr>
          <p:cNvPr id="7" name="Picture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924947" y="5382884"/>
            <a:ext cx="5267053" cy="1129495"/>
          </a:xfrm>
          <a:prstGeom prst="rect">
            <a:avLst/>
          </a:prstGeom>
        </p:spPr>
      </p:pic>
    </p:spTree>
    <p:extLst>
      <p:ext uri="{BB962C8B-B14F-4D97-AF65-F5344CB8AC3E}">
        <p14:creationId xmlns="" xmlns:p14="http://schemas.microsoft.com/office/powerpoint/2010/main" val="28470553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D20AE25A-224D-4D08-A53B-26F8DEFC86B0}"/>
              </a:ext>
            </a:extLst>
          </p:cNvPr>
          <p:cNvSpPr/>
          <p:nvPr/>
        </p:nvSpPr>
        <p:spPr>
          <a:xfrm>
            <a:off x="1123950" y="390525"/>
            <a:ext cx="11068050" cy="5632311"/>
          </a:xfrm>
          <a:prstGeom prst="rect">
            <a:avLst/>
          </a:prstGeom>
        </p:spPr>
        <p:txBody>
          <a:bodyPr wrap="square">
            <a:spAutoFit/>
          </a:bodyPr>
          <a:lstStyle/>
          <a:p>
            <a:pPr>
              <a:lnSpc>
                <a:spcPct val="90000"/>
              </a:lnSpc>
            </a:pPr>
            <a:r>
              <a:rPr lang="ro-RO" sz="3600" b="1" dirty="0">
                <a:solidFill>
                  <a:srgbClr val="002060"/>
                </a:solidFill>
                <a:effectLst>
                  <a:outerShdw blurRad="38100" dist="38100" dir="2700000" algn="tl">
                    <a:srgbClr val="000000">
                      <a:alpha val="43137"/>
                    </a:srgbClr>
                  </a:outerShdw>
                </a:effectLst>
                <a:cs typeface="Times New Roman" pitchFamily="18" charset="0"/>
              </a:rPr>
              <a:t>CONFORMITATEA CU DOCUMENTELE GLOBALE</a:t>
            </a:r>
            <a:endParaRPr lang="sr-Cyrl-RS" sz="2400" b="1" dirty="0">
              <a:solidFill>
                <a:srgbClr val="002060"/>
              </a:solidFill>
              <a:effectLst>
                <a:outerShdw blurRad="38100" dist="38100" dir="2700000" algn="tl">
                  <a:srgbClr val="000000">
                    <a:alpha val="43137"/>
                  </a:srgbClr>
                </a:outerShdw>
              </a:effectLst>
              <a:cs typeface="Times New Roman" pitchFamily="18" charset="0"/>
            </a:endParaRPr>
          </a:p>
          <a:p>
            <a:pPr>
              <a:lnSpc>
                <a:spcPct val="90000"/>
              </a:lnSpc>
            </a:pPr>
            <a:endParaRPr lang="ro-RO" sz="2400" b="1" dirty="0" smtClean="0">
              <a:solidFill>
                <a:srgbClr val="002060"/>
              </a:solidFill>
              <a:effectLst>
                <a:outerShdw blurRad="38100" dist="38100" dir="2700000" algn="tl">
                  <a:srgbClr val="000000">
                    <a:alpha val="43137"/>
                  </a:srgbClr>
                </a:outerShdw>
              </a:effectLst>
              <a:cs typeface="Times New Roman" pitchFamily="18" charset="0"/>
            </a:endParaRPr>
          </a:p>
          <a:p>
            <a:pPr>
              <a:lnSpc>
                <a:spcPct val="90000"/>
              </a:lnSpc>
            </a:pPr>
            <a:endParaRPr lang="sr-Cyrl-RS" sz="2400" b="1" dirty="0">
              <a:solidFill>
                <a:srgbClr val="002060"/>
              </a:solidFill>
              <a:effectLst>
                <a:outerShdw blurRad="38100" dist="38100" dir="2700000" algn="tl">
                  <a:srgbClr val="000000">
                    <a:alpha val="43137"/>
                  </a:srgbClr>
                </a:outerShdw>
              </a:effectLst>
              <a:cs typeface="Times New Roman" pitchFamily="18" charset="0"/>
            </a:endParaRPr>
          </a:p>
          <a:p>
            <a:pPr>
              <a:lnSpc>
                <a:spcPct val="90000"/>
              </a:lnSpc>
            </a:pPr>
            <a:r>
              <a:rPr lang="ro-RO" sz="2400" b="1" dirty="0">
                <a:solidFill>
                  <a:srgbClr val="002060"/>
                </a:solidFill>
                <a:effectLst>
                  <a:outerShdw blurRad="38100" dist="38100" dir="2700000" algn="tl">
                    <a:srgbClr val="000000">
                      <a:alpha val="43137"/>
                    </a:srgbClr>
                  </a:outerShdw>
                </a:effectLst>
                <a:cs typeface="Times New Roman" pitchFamily="18" charset="0"/>
              </a:rPr>
              <a:t>Cadrul Hyogo </a:t>
            </a:r>
            <a:r>
              <a:rPr lang="ro-RO" sz="2400" b="1" dirty="0" smtClean="0">
                <a:solidFill>
                  <a:srgbClr val="002060"/>
                </a:solidFill>
                <a:effectLst>
                  <a:outerShdw blurRad="38100" dist="38100" dir="2700000" algn="tl">
                    <a:srgbClr val="000000">
                      <a:alpha val="43137"/>
                    </a:srgbClr>
                  </a:outerShdw>
                </a:effectLst>
                <a:cs typeface="Times New Roman" pitchFamily="18" charset="0"/>
              </a:rPr>
              <a:t>2005-2015</a:t>
            </a:r>
          </a:p>
          <a:p>
            <a:pPr>
              <a:lnSpc>
                <a:spcPct val="90000"/>
              </a:lnSpc>
            </a:pPr>
            <a:endParaRPr lang="sr-Cyrl-RS" sz="2400" b="1" dirty="0">
              <a:solidFill>
                <a:srgbClr val="002060"/>
              </a:solidFill>
              <a:effectLst>
                <a:outerShdw blurRad="38100" dist="38100" dir="2700000" algn="tl">
                  <a:srgbClr val="000000">
                    <a:alpha val="43137"/>
                  </a:srgbClr>
                </a:outerShdw>
              </a:effectLst>
              <a:cs typeface="Times New Roman" pitchFamily="18" charset="0"/>
            </a:endParaRPr>
          </a:p>
          <a:p>
            <a:pPr>
              <a:lnSpc>
                <a:spcPct val="90000"/>
              </a:lnSpc>
            </a:pPr>
            <a:r>
              <a:rPr lang="ro-RO" sz="2400" b="1" dirty="0">
                <a:solidFill>
                  <a:srgbClr val="002060"/>
                </a:solidFill>
                <a:effectLst>
                  <a:outerShdw blurRad="38100" dist="38100" dir="2700000" algn="tl">
                    <a:srgbClr val="000000">
                      <a:alpha val="43137"/>
                    </a:srgbClr>
                  </a:outerShdw>
                </a:effectLst>
                <a:cs typeface="Times New Roman" pitchFamily="18" charset="0"/>
              </a:rPr>
              <a:t>Cadrul Sendai </a:t>
            </a:r>
            <a:r>
              <a:rPr lang="ro-RO" sz="2400" b="1" dirty="0" smtClean="0">
                <a:solidFill>
                  <a:srgbClr val="002060"/>
                </a:solidFill>
                <a:effectLst>
                  <a:outerShdw blurRad="38100" dist="38100" dir="2700000" algn="tl">
                    <a:srgbClr val="000000">
                      <a:alpha val="43137"/>
                    </a:srgbClr>
                  </a:outerShdw>
                </a:effectLst>
                <a:cs typeface="Times New Roman" pitchFamily="18" charset="0"/>
              </a:rPr>
              <a:t>2015-2030</a:t>
            </a:r>
          </a:p>
          <a:p>
            <a:pPr>
              <a:lnSpc>
                <a:spcPct val="90000"/>
              </a:lnSpc>
            </a:pPr>
            <a:endParaRPr lang="sr-Cyrl-RS" sz="2400" dirty="0">
              <a:solidFill>
                <a:srgbClr val="002060"/>
              </a:solidFill>
              <a:effectLst>
                <a:outerShdw blurRad="38100" dist="38100" dir="2700000" algn="tl">
                  <a:srgbClr val="000000">
                    <a:alpha val="43137"/>
                  </a:srgbClr>
                </a:outerShdw>
              </a:effectLst>
              <a:cs typeface="Times New Roman" pitchFamily="18" charset="0"/>
            </a:endParaRPr>
          </a:p>
          <a:p>
            <a:pPr marL="342900" indent="-342900">
              <a:lnSpc>
                <a:spcPct val="90000"/>
              </a:lnSpc>
              <a:buFont typeface="Wingdings" panose="05000000000000000000" pitchFamily="2" charset="2"/>
              <a:buChar char="Ø"/>
            </a:pPr>
            <a:r>
              <a:rPr lang="vi-VN" sz="2000" dirty="0">
                <a:solidFill>
                  <a:srgbClr val="002060"/>
                </a:solidFill>
                <a:cs typeface="Arial" pitchFamily="34" charset="0"/>
              </a:rPr>
              <a:t>•	Programul Național de Management al Riscului de Dezastre Naturale în 2014 și Planul de Acțiuni pentru Implementarea Programului Național (2017-2020</a:t>
            </a:r>
            <a:r>
              <a:rPr lang="vi-VN" sz="2000" dirty="0" smtClean="0">
                <a:solidFill>
                  <a:srgbClr val="002060"/>
                </a:solidFill>
                <a:cs typeface="Arial" pitchFamily="34" charset="0"/>
              </a:rPr>
              <a:t>)</a:t>
            </a:r>
            <a:endParaRPr lang="ro-RO" sz="2000" dirty="0" smtClean="0">
              <a:solidFill>
                <a:srgbClr val="002060"/>
              </a:solidFill>
              <a:cs typeface="Arial" pitchFamily="34" charset="0"/>
            </a:endParaRPr>
          </a:p>
          <a:p>
            <a:pPr>
              <a:lnSpc>
                <a:spcPct val="90000"/>
              </a:lnSpc>
            </a:pPr>
            <a:endParaRPr lang="vi-VN" sz="2000" dirty="0">
              <a:solidFill>
                <a:srgbClr val="002060"/>
              </a:solidFill>
              <a:cs typeface="Arial" pitchFamily="34" charset="0"/>
            </a:endParaRPr>
          </a:p>
          <a:p>
            <a:pPr marL="342900" indent="-342900">
              <a:lnSpc>
                <a:spcPct val="90000"/>
              </a:lnSpc>
              <a:buFont typeface="Wingdings" panose="05000000000000000000" pitchFamily="2" charset="2"/>
              <a:buChar char="Ø"/>
            </a:pPr>
            <a:r>
              <a:rPr lang="vi-VN" sz="2000" dirty="0">
                <a:solidFill>
                  <a:srgbClr val="002060"/>
                </a:solidFill>
                <a:cs typeface="Arial" pitchFamily="34" charset="0"/>
              </a:rPr>
              <a:t>•	Legea privind reducerea riscului de dezastre și managementul situațiilor de </a:t>
            </a:r>
            <a:r>
              <a:rPr lang="vi-VN" sz="2000" dirty="0" smtClean="0">
                <a:solidFill>
                  <a:srgbClr val="002060"/>
                </a:solidFill>
                <a:cs typeface="Arial" pitchFamily="34" charset="0"/>
              </a:rPr>
              <a:t>urgență</a:t>
            </a:r>
            <a:endParaRPr lang="ro-RO" sz="2000" dirty="0" smtClean="0">
              <a:solidFill>
                <a:srgbClr val="002060"/>
              </a:solidFill>
              <a:cs typeface="Arial" pitchFamily="34" charset="0"/>
            </a:endParaRPr>
          </a:p>
          <a:p>
            <a:pPr>
              <a:lnSpc>
                <a:spcPct val="90000"/>
              </a:lnSpc>
            </a:pPr>
            <a:endParaRPr lang="vi-VN" sz="2000" dirty="0">
              <a:solidFill>
                <a:srgbClr val="002060"/>
              </a:solidFill>
              <a:cs typeface="Arial" pitchFamily="34" charset="0"/>
            </a:endParaRPr>
          </a:p>
          <a:p>
            <a:pPr marL="342900" indent="-342900">
              <a:lnSpc>
                <a:spcPct val="90000"/>
              </a:lnSpc>
              <a:buFont typeface="Wingdings" panose="05000000000000000000" pitchFamily="2" charset="2"/>
              <a:buChar char="Ø"/>
            </a:pPr>
            <a:r>
              <a:rPr lang="vi-VN" sz="2000" dirty="0">
                <a:solidFill>
                  <a:srgbClr val="002060"/>
                </a:solidFill>
                <a:cs typeface="Arial" pitchFamily="34" charset="0"/>
              </a:rPr>
              <a:t>•	Evaluarea riscului la nivel </a:t>
            </a:r>
            <a:r>
              <a:rPr lang="vi-VN" sz="2000" dirty="0" smtClean="0">
                <a:solidFill>
                  <a:srgbClr val="002060"/>
                </a:solidFill>
                <a:cs typeface="Arial" pitchFamily="34" charset="0"/>
              </a:rPr>
              <a:t>național</a:t>
            </a:r>
            <a:endParaRPr lang="ro-RO" sz="2000" dirty="0" smtClean="0">
              <a:solidFill>
                <a:srgbClr val="002060"/>
              </a:solidFill>
              <a:cs typeface="Arial" pitchFamily="34" charset="0"/>
            </a:endParaRPr>
          </a:p>
          <a:p>
            <a:pPr>
              <a:lnSpc>
                <a:spcPct val="90000"/>
              </a:lnSpc>
            </a:pPr>
            <a:endParaRPr lang="vi-VN" sz="2000" dirty="0">
              <a:solidFill>
                <a:srgbClr val="002060"/>
              </a:solidFill>
              <a:cs typeface="Arial" pitchFamily="34" charset="0"/>
            </a:endParaRPr>
          </a:p>
          <a:p>
            <a:pPr marL="342900" indent="-342900">
              <a:lnSpc>
                <a:spcPct val="90000"/>
              </a:lnSpc>
              <a:buFont typeface="Wingdings" panose="05000000000000000000" pitchFamily="2" charset="2"/>
              <a:buChar char="Ø"/>
            </a:pPr>
            <a:r>
              <a:rPr lang="vi-VN" sz="2000" dirty="0">
                <a:solidFill>
                  <a:srgbClr val="002060"/>
                </a:solidFill>
                <a:cs typeface="Arial" pitchFamily="34" charset="0"/>
              </a:rPr>
              <a:t>•	Planul de protecție și salvare al Republicii Serbia</a:t>
            </a:r>
          </a:p>
          <a:p>
            <a:pPr algn="just"/>
            <a:endParaRPr lang="en-US" dirty="0">
              <a:solidFill>
                <a:srgbClr val="002060"/>
              </a:solidFill>
              <a:cs typeface="Arial" pitchFamily="34" charset="0"/>
            </a:endParaRPr>
          </a:p>
          <a:p>
            <a:endParaRPr lang="en-US" b="1" i="1" dirty="0">
              <a:solidFill>
                <a:srgbClr val="002060"/>
              </a:solidFill>
              <a:latin typeface="Times New Roman" pitchFamily="18" charset="0"/>
              <a:cs typeface="Times New Roman" pitchFamily="18" charset="0"/>
            </a:endParaRPr>
          </a:p>
          <a:p>
            <a:pPr>
              <a:buFont typeface="Courier New" pitchFamily="49" charset="0"/>
              <a:buChar char="o"/>
            </a:pPr>
            <a:endParaRPr lang="en-US" dirty="0">
              <a:solidFill>
                <a:srgbClr val="002060"/>
              </a:solidFill>
              <a:latin typeface="Times New Roman" pitchFamily="18" charset="0"/>
            </a:endParaRPr>
          </a:p>
        </p:txBody>
      </p:sp>
      <p:pic>
        <p:nvPicPr>
          <p:cNvPr id="9" name="Picture 8"/>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924947" y="5382884"/>
            <a:ext cx="5267053" cy="1129495"/>
          </a:xfrm>
          <a:prstGeom prst="rect">
            <a:avLst/>
          </a:prstGeom>
        </p:spPr>
      </p:pic>
    </p:spTree>
    <p:extLst>
      <p:ext uri="{BB962C8B-B14F-4D97-AF65-F5344CB8AC3E}">
        <p14:creationId xmlns="" xmlns:p14="http://schemas.microsoft.com/office/powerpoint/2010/main" val="21084968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 xmlns:a16="http://schemas.microsoft.com/office/drawing/2014/main" id="{185CF3F2-5BC6-4881-9C87-6EFED4907DAA}"/>
              </a:ext>
            </a:extLst>
          </p:cNvPr>
          <p:cNvSpPr>
            <a:spLocks noGrp="1"/>
          </p:cNvSpPr>
          <p:nvPr>
            <p:ph idx="1"/>
          </p:nvPr>
        </p:nvSpPr>
        <p:spPr>
          <a:xfrm>
            <a:off x="1474181" y="248412"/>
            <a:ext cx="10068910" cy="1493783"/>
          </a:xfrm>
        </p:spPr>
        <p:txBody>
          <a:bodyPr>
            <a:noAutofit/>
          </a:bodyPr>
          <a:lstStyle/>
          <a:p>
            <a:pPr algn="ctr">
              <a:buNone/>
            </a:pPr>
            <a:r>
              <a:rPr lang="ro-RO" sz="3200" b="1" dirty="0">
                <a:solidFill>
                  <a:srgbClr val="002060"/>
                </a:solidFill>
              </a:rPr>
              <a:t>ORGANIZAŢIA TRATATULUI ATLANTTIC DE NORD CENTRUL EURO-ATLANTIC DE COORDONARE PENTRU RĂSPUNSURI DE URGENȚĂ (NATO EADRCC)</a:t>
            </a:r>
            <a:endParaRPr lang="en-US" sz="3200" dirty="0">
              <a:solidFill>
                <a:srgbClr val="002060"/>
              </a:solidFill>
            </a:endParaRPr>
          </a:p>
        </p:txBody>
      </p:sp>
      <p:sp>
        <p:nvSpPr>
          <p:cNvPr id="12" name="Subtitle 2">
            <a:extLst>
              <a:ext uri="{FF2B5EF4-FFF2-40B4-BE49-F238E27FC236}">
                <a16:creationId xmlns="" xmlns:a16="http://schemas.microsoft.com/office/drawing/2014/main" id="{63DB13FE-0184-4E40-8E51-0A42ED596A0A}"/>
              </a:ext>
            </a:extLst>
          </p:cNvPr>
          <p:cNvSpPr txBox="1">
            <a:spLocks noChangeArrowheads="1"/>
          </p:cNvSpPr>
          <p:nvPr/>
        </p:nvSpPr>
        <p:spPr bwMode="auto">
          <a:xfrm>
            <a:off x="384175" y="1682496"/>
            <a:ext cx="10910888" cy="47040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lvl="0" indent="-342900" algn="l" eaLnBrk="1" hangingPunct="1">
              <a:buFont typeface="Arial" panose="020B0604020202020204" pitchFamily="34" charset="0"/>
              <a:buChar char="•"/>
              <a:defRPr/>
            </a:pPr>
            <a:r>
              <a:rPr lang="vi-VN" altLang="en-US" dirty="0" smtClean="0">
                <a:solidFill>
                  <a:srgbClr val="002060"/>
                </a:solidFill>
                <a:latin typeface="Calibri"/>
              </a:rPr>
              <a:t>Centrul </a:t>
            </a:r>
            <a:r>
              <a:rPr lang="vi-VN" altLang="en-US" dirty="0">
                <a:solidFill>
                  <a:srgbClr val="002060"/>
                </a:solidFill>
                <a:latin typeface="Calibri"/>
              </a:rPr>
              <a:t>euro-atlantic de coordonare a situațiilor de urgență (EADRCC) este principalul mecanism civil de răspuns la situații de urgență al NATO în zona euro-atlantică.</a:t>
            </a:r>
          </a:p>
          <a:p>
            <a:pPr marL="342900" lvl="0" indent="-342900" algn="l" eaLnBrk="1" hangingPunct="1">
              <a:buFont typeface="Arial" panose="020B0604020202020204" pitchFamily="34" charset="0"/>
              <a:buChar char="•"/>
              <a:defRPr/>
            </a:pPr>
            <a:r>
              <a:rPr lang="vi-VN" altLang="en-US" dirty="0" smtClean="0">
                <a:solidFill>
                  <a:srgbClr val="002060"/>
                </a:solidFill>
                <a:latin typeface="Calibri"/>
              </a:rPr>
              <a:t>Include </a:t>
            </a:r>
            <a:r>
              <a:rPr lang="vi-VN" altLang="en-US" dirty="0">
                <a:solidFill>
                  <a:srgbClr val="002060"/>
                </a:solidFill>
                <a:latin typeface="Calibri"/>
              </a:rPr>
              <a:t>toți aliații NATO și țările partenere</a:t>
            </a:r>
          </a:p>
          <a:p>
            <a:pPr marL="342900" lvl="0" indent="-342900" algn="l" eaLnBrk="1" hangingPunct="1">
              <a:buFont typeface="Arial" panose="020B0604020202020204" pitchFamily="34" charset="0"/>
              <a:buChar char="•"/>
              <a:defRPr/>
            </a:pPr>
            <a:r>
              <a:rPr lang="vi-VN" altLang="en-US" b="1" dirty="0" smtClean="0">
                <a:solidFill>
                  <a:srgbClr val="002060"/>
                </a:solidFill>
                <a:latin typeface="Calibri"/>
              </a:rPr>
              <a:t>Coordonarea </a:t>
            </a:r>
            <a:r>
              <a:rPr lang="vi-VN" altLang="en-US" b="1" dirty="0">
                <a:solidFill>
                  <a:srgbClr val="002060"/>
                </a:solidFill>
                <a:latin typeface="Calibri"/>
              </a:rPr>
              <a:t>cererilor și ofertelor de asistență în cazul dezastrelor naturale și provocate de om</a:t>
            </a:r>
          </a:p>
          <a:p>
            <a:pPr marL="342900" lvl="0" indent="-342900" algn="l" eaLnBrk="1" hangingPunct="1">
              <a:buFont typeface="Arial" panose="020B0604020202020204" pitchFamily="34" charset="0"/>
              <a:buChar char="•"/>
              <a:defRPr/>
            </a:pPr>
            <a:r>
              <a:rPr lang="vi-VN" altLang="en-US" dirty="0" smtClean="0">
                <a:solidFill>
                  <a:srgbClr val="002060"/>
                </a:solidFill>
                <a:latin typeface="Calibri"/>
              </a:rPr>
              <a:t>Sprijinirea </a:t>
            </a:r>
            <a:r>
              <a:rPr lang="vi-VN" altLang="en-US" dirty="0">
                <a:solidFill>
                  <a:srgbClr val="002060"/>
                </a:solidFill>
                <a:latin typeface="Calibri"/>
              </a:rPr>
              <a:t>activităților de pregătire pentru dezastre prin exerciții pe teren la scară largă</a:t>
            </a:r>
          </a:p>
          <a:p>
            <a:pPr marL="342900" lvl="0" indent="-342900" algn="l" eaLnBrk="1" hangingPunct="1">
              <a:buFont typeface="Arial" panose="020B0604020202020204" pitchFamily="34" charset="0"/>
              <a:buChar char="•"/>
              <a:defRPr/>
            </a:pPr>
            <a:r>
              <a:rPr lang="vi-VN" altLang="en-US" dirty="0" smtClean="0">
                <a:solidFill>
                  <a:srgbClr val="002060"/>
                </a:solidFill>
                <a:latin typeface="Calibri"/>
              </a:rPr>
              <a:t>Departamentul </a:t>
            </a:r>
            <a:r>
              <a:rPr lang="vi-VN" altLang="en-US" dirty="0">
                <a:solidFill>
                  <a:srgbClr val="002060"/>
                </a:solidFill>
                <a:latin typeface="Calibri"/>
              </a:rPr>
              <a:t>pentru Situații de Urgență al Ministerului Afacerilor Interne al RS este </a:t>
            </a:r>
            <a:r>
              <a:rPr lang="vi-VN" altLang="en-US" b="1" dirty="0">
                <a:solidFill>
                  <a:srgbClr val="002060"/>
                </a:solidFill>
                <a:latin typeface="Calibri"/>
              </a:rPr>
              <a:t>punctul de contact pentru cooperare</a:t>
            </a:r>
            <a:r>
              <a:rPr lang="vi-VN" altLang="en-US" dirty="0">
                <a:solidFill>
                  <a:srgbClr val="002060"/>
                </a:solidFill>
                <a:latin typeface="Calibri"/>
              </a:rPr>
              <a:t>.</a:t>
            </a:r>
          </a:p>
          <a:p>
            <a:pPr marL="342900" marR="0" lvl="0" indent="-3429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endParaRPr kumimoji="0" lang="sr-Latn-RS" altLang="en-US" sz="24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13" name="Picture 7" descr="C:\Users\jdimic\Desktop\0705-idassa-b.jpg">
            <a:extLst>
              <a:ext uri="{FF2B5EF4-FFF2-40B4-BE49-F238E27FC236}">
                <a16:creationId xmlns="" xmlns:a16="http://schemas.microsoft.com/office/drawing/2014/main" id="{5B4FF1C3-6109-43CA-8928-96748AE576B1}"/>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197322" y="5673888"/>
            <a:ext cx="1079500" cy="107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2" descr="C:\Users\jdimic\Desktop\20170201_170201-Logo-eadrcc-exercise-BiH_rdax_775x440.jpg">
            <a:extLst>
              <a:ext uri="{FF2B5EF4-FFF2-40B4-BE49-F238E27FC236}">
                <a16:creationId xmlns="" xmlns:a16="http://schemas.microsoft.com/office/drawing/2014/main" id="{10E5EB00-C9ED-413F-8327-1F5AC664C24A}"/>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244572" y="5651663"/>
            <a:ext cx="1963738" cy="1116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8" descr="C:\Users\jdimic\Desktop\20200306122234.jpg">
            <a:extLst>
              <a:ext uri="{FF2B5EF4-FFF2-40B4-BE49-F238E27FC236}">
                <a16:creationId xmlns="" xmlns:a16="http://schemas.microsoft.com/office/drawing/2014/main" id="{DF3FBEC6-F362-42B9-9791-EAEDEAAD41BE}"/>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06954" y="5705475"/>
            <a:ext cx="1116012" cy="115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3" descr="C:\Users\jdimic\Desktop\1_eadrcc.png">
            <a:extLst>
              <a:ext uri="{FF2B5EF4-FFF2-40B4-BE49-F238E27FC236}">
                <a16:creationId xmlns="" xmlns:a16="http://schemas.microsoft.com/office/drawing/2014/main" id="{34962DF0-CC87-408E-93CD-DD3D6456F7F4}"/>
              </a:ext>
            </a:extLst>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339697" y="5619971"/>
            <a:ext cx="1258888" cy="1260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4" descr="C:\Users\jdimic\Desktop\20160229_160229-eadrcc-crna-gora-2016_rdax_775x546.jpg">
            <a:extLst>
              <a:ext uri="{FF2B5EF4-FFF2-40B4-BE49-F238E27FC236}">
                <a16:creationId xmlns="" xmlns:a16="http://schemas.microsoft.com/office/drawing/2014/main" id="{267F087F-0026-46D5-8095-CEDD318A2557}"/>
              </a:ext>
            </a:extLst>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854297" y="5704051"/>
            <a:ext cx="1258888" cy="1008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6924946" y="5469148"/>
            <a:ext cx="5267053" cy="1129495"/>
          </a:xfrm>
          <a:prstGeom prst="rect">
            <a:avLst/>
          </a:prstGeom>
        </p:spPr>
      </p:pic>
    </p:spTree>
    <p:extLst>
      <p:ext uri="{BB962C8B-B14F-4D97-AF65-F5344CB8AC3E}">
        <p14:creationId xmlns="" xmlns:p14="http://schemas.microsoft.com/office/powerpoint/2010/main" val="18529899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 xmlns:a16="http://schemas.microsoft.com/office/drawing/2014/main" id="{994E0153-A84B-470D-95A3-544A55F7C54D}"/>
              </a:ext>
            </a:extLst>
          </p:cNvPr>
          <p:cNvSpPr txBox="1">
            <a:spLocks/>
          </p:cNvSpPr>
          <p:nvPr/>
        </p:nvSpPr>
        <p:spPr>
          <a:xfrm>
            <a:off x="1415845" y="0"/>
            <a:ext cx="10284542" cy="2448232"/>
          </a:xfrm>
          <a:prstGeom prst="rect">
            <a:avLst/>
          </a:prstGeom>
        </p:spPr>
        <p:txBody>
          <a:bodyPr>
            <a:normAutofit fontScale="85000" lnSpcReduction="10000"/>
          </a:bodyPr>
          <a:lstStyle/>
          <a:p>
            <a:pPr marL="342900" marR="0" lvl="0" indent="-342900" algn="just" defTabSz="914400" rtl="0" eaLnBrk="1" fontAlgn="auto" latinLnBrk="0" hangingPunct="1">
              <a:lnSpc>
                <a:spcPct val="100000"/>
              </a:lnSpc>
              <a:spcBef>
                <a:spcPct val="20000"/>
              </a:spcBef>
              <a:spcAft>
                <a:spcPts val="0"/>
              </a:spcAft>
              <a:buClrTx/>
              <a:buSzTx/>
              <a:tabLst/>
              <a:defRPr/>
            </a:pPr>
            <a:endParaRPr kumimoji="0" lang="sr-Cyrl-RS" sz="2000" b="0" i="0" u="none" strike="noStrike" kern="1200" cap="none" spc="0" normalizeH="0" baseline="0" noProof="0" dirty="0">
              <a:ln>
                <a:noFill/>
              </a:ln>
              <a:solidFill>
                <a:srgbClr val="002060"/>
              </a:solidFill>
              <a:effectLst/>
              <a:uLnTx/>
              <a:uFillTx/>
              <a:latin typeface="+mn-lt"/>
              <a:ea typeface="+mn-ea"/>
              <a:cs typeface="+mn-cs"/>
            </a:endParaRPr>
          </a:p>
          <a:p>
            <a:pPr marL="342900" indent="-342900" algn="just">
              <a:spcBef>
                <a:spcPct val="20000"/>
              </a:spcBef>
              <a:buFont typeface="Arial" pitchFamily="34" charset="0"/>
              <a:buChar char="•"/>
              <a:defRPr/>
            </a:pPr>
            <a:endParaRPr lang="vi-VN" sz="2400" dirty="0">
              <a:solidFill>
                <a:srgbClr val="002060"/>
              </a:solidFill>
              <a:effectLst>
                <a:outerShdw blurRad="38100" dist="38100" dir="2700000" algn="tl">
                  <a:srgbClr val="000000">
                    <a:alpha val="43137"/>
                  </a:srgbClr>
                </a:outerShdw>
              </a:effectLst>
            </a:endParaRPr>
          </a:p>
          <a:p>
            <a:pPr marL="342900" indent="-342900" algn="just">
              <a:spcBef>
                <a:spcPct val="20000"/>
              </a:spcBef>
              <a:buFont typeface="Arial" pitchFamily="34" charset="0"/>
              <a:buChar char="•"/>
              <a:defRPr/>
            </a:pPr>
            <a:r>
              <a:rPr lang="vi-VN" sz="2400" dirty="0" smtClean="0">
                <a:solidFill>
                  <a:srgbClr val="002060"/>
                </a:solidFill>
                <a:effectLst>
                  <a:outerShdw blurRad="38100" dist="38100" dir="2700000" algn="tl">
                    <a:srgbClr val="000000">
                      <a:alpha val="43137"/>
                    </a:srgbClr>
                  </a:outerShdw>
                </a:effectLst>
              </a:rPr>
              <a:t>Exercițiul </a:t>
            </a:r>
            <a:r>
              <a:rPr lang="vi-VN" sz="2400" dirty="0">
                <a:solidFill>
                  <a:srgbClr val="002060"/>
                </a:solidFill>
                <a:effectLst>
                  <a:outerShdw blurRad="38100" dist="38100" dir="2700000" algn="tl">
                    <a:srgbClr val="000000">
                      <a:alpha val="43137"/>
                    </a:srgbClr>
                  </a:outerShdw>
                </a:effectLst>
              </a:rPr>
              <a:t>internațional pe teren </a:t>
            </a:r>
            <a:r>
              <a:rPr lang="vi-VN" sz="2400" b="1" dirty="0">
                <a:solidFill>
                  <a:srgbClr val="002060"/>
                </a:solidFill>
                <a:effectLst>
                  <a:outerShdw blurRad="38100" dist="38100" dir="2700000" algn="tl">
                    <a:srgbClr val="000000">
                      <a:alpha val="43137"/>
                    </a:srgbClr>
                  </a:outerShdw>
                </a:effectLst>
              </a:rPr>
              <a:t>„SERBIA 2018” </a:t>
            </a:r>
            <a:r>
              <a:rPr lang="vi-VN" sz="2400" dirty="0">
                <a:solidFill>
                  <a:srgbClr val="002060"/>
                </a:solidFill>
                <a:effectLst>
                  <a:outerShdw blurRad="38100" dist="38100" dir="2700000" algn="tl">
                    <a:srgbClr val="000000">
                      <a:alpha val="43137"/>
                    </a:srgbClr>
                  </a:outerShdw>
                </a:effectLst>
              </a:rPr>
              <a:t>- s-a desfășurat în perioada 8-11 octombrie 2018.</a:t>
            </a:r>
          </a:p>
          <a:p>
            <a:pPr marL="342900" indent="-342900" algn="just">
              <a:spcBef>
                <a:spcPct val="20000"/>
              </a:spcBef>
              <a:buFont typeface="Arial" pitchFamily="34" charset="0"/>
              <a:buChar char="•"/>
              <a:defRPr/>
            </a:pPr>
            <a:endParaRPr lang="vi-VN" sz="2400" dirty="0">
              <a:solidFill>
                <a:srgbClr val="002060"/>
              </a:solidFill>
              <a:effectLst>
                <a:outerShdw blurRad="38100" dist="38100" dir="2700000" algn="tl">
                  <a:srgbClr val="000000">
                    <a:alpha val="43137"/>
                  </a:srgbClr>
                </a:outerShdw>
              </a:effectLst>
            </a:endParaRPr>
          </a:p>
          <a:p>
            <a:pPr marL="342900" indent="-342900" algn="just">
              <a:spcBef>
                <a:spcPct val="20000"/>
              </a:spcBef>
              <a:buFont typeface="Arial" pitchFamily="34" charset="0"/>
              <a:buChar char="•"/>
              <a:defRPr/>
            </a:pPr>
            <a:r>
              <a:rPr lang="vi-VN" sz="2400" dirty="0" smtClean="0">
                <a:solidFill>
                  <a:srgbClr val="002060"/>
                </a:solidFill>
                <a:effectLst>
                  <a:outerShdw blurRad="38100" dist="38100" dir="2700000" algn="tl">
                    <a:srgbClr val="000000">
                      <a:alpha val="43137"/>
                    </a:srgbClr>
                  </a:outerShdw>
                </a:effectLst>
              </a:rPr>
              <a:t>Un </a:t>
            </a:r>
            <a:r>
              <a:rPr lang="vi-VN" sz="2400" dirty="0">
                <a:solidFill>
                  <a:srgbClr val="002060"/>
                </a:solidFill>
                <a:effectLst>
                  <a:outerShdw blurRad="38100" dist="38100" dir="2700000" algn="tl">
                    <a:srgbClr val="000000">
                      <a:alpha val="43137"/>
                    </a:srgbClr>
                  </a:outerShdw>
                </a:effectLst>
              </a:rPr>
              <a:t>total de 2.000 de participanți au participat la exercițiul „SERBIA 2018”, inclusiv 900 de participanți străini din 40 de țări, organizații și inițiative internaționale.</a:t>
            </a:r>
          </a:p>
          <a:p>
            <a:pPr marL="342900" indent="-342900" algn="just">
              <a:spcBef>
                <a:spcPct val="20000"/>
              </a:spcBef>
              <a:buFont typeface="Arial" pitchFamily="34" charset="0"/>
              <a:buChar char="•"/>
              <a:defRPr/>
            </a:pPr>
            <a:endParaRPr lang="en-GB" sz="1900" dirty="0">
              <a:solidFill>
                <a:srgbClr val="002060"/>
              </a:solidFill>
            </a:endParaRPr>
          </a:p>
          <a:p>
            <a:pPr marL="355600" marR="0" lvl="1" indent="-3556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sr-Latn-RS" sz="2800" b="0" i="0" u="none" strike="noStrike" kern="1200" cap="none" spc="0" normalizeH="0" baseline="0" noProof="0" dirty="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9" name="Picture 3">
            <a:extLst>
              <a:ext uri="{FF2B5EF4-FFF2-40B4-BE49-F238E27FC236}">
                <a16:creationId xmlns="" xmlns:a16="http://schemas.microsoft.com/office/drawing/2014/main" id="{893D4F7B-3F51-467E-B972-F83788095237}"/>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06695" y="2653825"/>
            <a:ext cx="4497807" cy="38068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2" descr="C:\Users\korisnik\Desktop\Public map Scene 5.jpg">
            <a:extLst>
              <a:ext uri="{FF2B5EF4-FFF2-40B4-BE49-F238E27FC236}">
                <a16:creationId xmlns="" xmlns:a16="http://schemas.microsoft.com/office/drawing/2014/main" id="{653A5B12-C99B-48E9-8DDD-FC256BF64B42}"/>
              </a:ext>
            </a:extLst>
          </p:cNvPr>
          <p:cNvPicPr>
            <a:picLocks noChangeAspect="1" noChangeArrowheads="1"/>
          </p:cNvPicPr>
          <p:nvPr/>
        </p:nvPicPr>
        <p:blipFill>
          <a:blip r:embed="rId3" cstate="print"/>
          <a:srcRect/>
          <a:stretch>
            <a:fillRect/>
          </a:stretch>
        </p:blipFill>
        <p:spPr bwMode="auto">
          <a:xfrm>
            <a:off x="4936991" y="2326779"/>
            <a:ext cx="5337544" cy="4003158"/>
          </a:xfrm>
          <a:prstGeom prst="rect">
            <a:avLst/>
          </a:prstGeom>
          <a:noFill/>
          <a:ln w="9525">
            <a:noFill/>
            <a:miter lim="800000"/>
            <a:headEnd/>
            <a:tailEnd/>
          </a:ln>
        </p:spPr>
      </p:pic>
      <p:pic>
        <p:nvPicPr>
          <p:cNvPr id="10" name="Picture 2" descr="C:\Users\korisnik\Desktop\DJI_0045.jpg">
            <a:extLst>
              <a:ext uri="{FF2B5EF4-FFF2-40B4-BE49-F238E27FC236}">
                <a16:creationId xmlns="" xmlns:a16="http://schemas.microsoft.com/office/drawing/2014/main" id="{8E987BC7-EB29-4F5C-B475-4EE16F96D9C6}"/>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843280" y="2951597"/>
            <a:ext cx="6142025" cy="36468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24861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 xmlns:a16="http://schemas.microsoft.com/office/drawing/2014/main" id="{44A8AF0E-A451-479F-9136-A197072C4166}"/>
              </a:ext>
            </a:extLst>
          </p:cNvPr>
          <p:cNvSpPr txBox="1">
            <a:spLocks/>
          </p:cNvSpPr>
          <p:nvPr/>
        </p:nvSpPr>
        <p:spPr>
          <a:xfrm>
            <a:off x="1375026" y="1371600"/>
            <a:ext cx="8915400" cy="4419600"/>
          </a:xfrm>
          <a:prstGeom prst="rect">
            <a:avLst/>
          </a:prstGeom>
          <a:ln>
            <a:solidFill>
              <a:sysClr val="window" lastClr="FFFFFF"/>
            </a:solidFill>
          </a:ln>
        </p:spPr>
        <p:txBody>
          <a:bodyPr>
            <a:normAutofit/>
          </a:bodyPr>
          <a:lstStyle/>
          <a:p>
            <a:pPr marL="0" marR="0" lvl="0" indent="0" defTabSz="914400" eaLnBrk="1" fontAlgn="auto" latinLnBrk="0" hangingPunct="1">
              <a:lnSpc>
                <a:spcPct val="100000"/>
              </a:lnSpc>
              <a:spcBef>
                <a:spcPct val="20000"/>
              </a:spcBef>
              <a:spcAft>
                <a:spcPts val="0"/>
              </a:spcAft>
              <a:buClrTx/>
              <a:buSzTx/>
              <a:buFont typeface="Arial" pitchFamily="34" charset="0"/>
              <a:buChar char="•"/>
              <a:tabLst/>
              <a:defRPr/>
            </a:pPr>
            <a:endParaRPr kumimoji="0" lang="x-none" sz="2800" b="1" i="0" u="none" strike="noStrike" kern="0" cap="none" spc="0" normalizeH="0" baseline="0" noProof="0" dirty="0">
              <a:ln>
                <a:noFill/>
              </a:ln>
              <a:solidFill>
                <a:srgbClr val="FF0000"/>
              </a:solidFill>
              <a:effectLst/>
              <a:uLnTx/>
              <a:uFillTx/>
              <a:latin typeface="Arial" charset="0"/>
              <a:cs typeface="Arial" charset="0"/>
            </a:endParaRPr>
          </a:p>
          <a:p>
            <a:pPr marL="0" marR="0" lvl="0" indent="0" defTabSz="914400" eaLnBrk="1" fontAlgn="auto" latinLnBrk="0" hangingPunct="1">
              <a:lnSpc>
                <a:spcPct val="100000"/>
              </a:lnSpc>
              <a:spcBef>
                <a:spcPct val="20000"/>
              </a:spcBef>
              <a:spcAft>
                <a:spcPts val="0"/>
              </a:spcAft>
              <a:buClrTx/>
              <a:buSzTx/>
              <a:buFont typeface="Arial" pitchFamily="34" charset="0"/>
              <a:buChar char="•"/>
              <a:tabLst/>
              <a:defRPr/>
            </a:pPr>
            <a:endParaRPr kumimoji="0" lang="x-none" sz="2800" b="1" i="0" u="none" strike="noStrike" kern="0" cap="none" spc="0" normalizeH="0" baseline="0" noProof="0" dirty="0">
              <a:ln>
                <a:noFill/>
              </a:ln>
              <a:solidFill>
                <a:prstClr val="black">
                  <a:lumMod val="95000"/>
                  <a:lumOff val="5000"/>
                </a:prstClr>
              </a:solidFill>
              <a:effectLst/>
              <a:uLnTx/>
              <a:uFillTx/>
              <a:latin typeface="Arial" charset="0"/>
              <a:cs typeface="Arial" charset="0"/>
            </a:endParaRPr>
          </a:p>
          <a:p>
            <a:pPr marL="0" marR="0" lvl="0" indent="0" defTabSz="914400" eaLnBrk="1" fontAlgn="auto" latinLnBrk="0" hangingPunct="1">
              <a:lnSpc>
                <a:spcPct val="100000"/>
              </a:lnSpc>
              <a:spcBef>
                <a:spcPct val="20000"/>
              </a:spcBef>
              <a:spcAft>
                <a:spcPts val="0"/>
              </a:spcAft>
              <a:buClrTx/>
              <a:buSzTx/>
              <a:buFont typeface="Arial" pitchFamily="34" charset="0"/>
              <a:buChar char="•"/>
              <a:tabLst/>
              <a:defRPr/>
            </a:pPr>
            <a:endParaRPr kumimoji="0" lang="x-none" sz="2800" b="1" i="0" u="none" strike="noStrike" kern="0" cap="none" spc="0" normalizeH="0" baseline="0" noProof="0" dirty="0">
              <a:ln>
                <a:noFill/>
              </a:ln>
              <a:solidFill>
                <a:prstClr val="black">
                  <a:lumMod val="95000"/>
                  <a:lumOff val="5000"/>
                </a:prstClr>
              </a:solidFill>
              <a:effectLst/>
              <a:uLnTx/>
              <a:uFillTx/>
              <a:latin typeface="Arial" charset="0"/>
              <a:cs typeface="Arial" charset="0"/>
            </a:endParaRPr>
          </a:p>
          <a:p>
            <a:pPr marL="0" marR="0" lvl="0" indent="0" defTabSz="914400" eaLnBrk="1" fontAlgn="auto" latinLnBrk="0" hangingPunct="1">
              <a:lnSpc>
                <a:spcPct val="100000"/>
              </a:lnSpc>
              <a:spcBef>
                <a:spcPct val="20000"/>
              </a:spcBef>
              <a:spcAft>
                <a:spcPts val="0"/>
              </a:spcAft>
              <a:buClrTx/>
              <a:buSzTx/>
              <a:buFont typeface="Arial" pitchFamily="34" charset="0"/>
              <a:buChar char="•"/>
              <a:tabLst/>
              <a:defRPr/>
            </a:pPr>
            <a:endParaRPr kumimoji="0" lang="x-none" sz="2800" b="1" i="0" u="none" strike="noStrike" kern="0" cap="none" spc="0" normalizeH="0" baseline="0" noProof="0" dirty="0">
              <a:ln>
                <a:noFill/>
              </a:ln>
              <a:solidFill>
                <a:prstClr val="black">
                  <a:lumMod val="95000"/>
                  <a:lumOff val="5000"/>
                </a:prstClr>
              </a:solidFill>
              <a:effectLst/>
              <a:uLnTx/>
              <a:uFillTx/>
              <a:latin typeface="Arial" charset="0"/>
              <a:cs typeface="Arial" charset="0"/>
            </a:endParaRPr>
          </a:p>
          <a:p>
            <a:pPr marL="0" marR="0" lvl="0" indent="0" defTabSz="914400" eaLnBrk="1" fontAlgn="auto" latinLnBrk="0" hangingPunct="1">
              <a:lnSpc>
                <a:spcPct val="100000"/>
              </a:lnSpc>
              <a:spcBef>
                <a:spcPct val="20000"/>
              </a:spcBef>
              <a:spcAft>
                <a:spcPts val="0"/>
              </a:spcAft>
              <a:buClrTx/>
              <a:buSzTx/>
              <a:buFont typeface="Arial" pitchFamily="34" charset="0"/>
              <a:buNone/>
              <a:tabLst/>
              <a:defRPr/>
            </a:pPr>
            <a:endParaRPr kumimoji="0" lang="x-none" sz="2400" b="1" i="0" u="none" strike="noStrike" kern="0" cap="none" spc="0" normalizeH="0" baseline="0" noProof="0" dirty="0">
              <a:ln>
                <a:noFill/>
              </a:ln>
              <a:solidFill>
                <a:prstClr val="black">
                  <a:lumMod val="95000"/>
                  <a:lumOff val="5000"/>
                </a:prstClr>
              </a:solidFill>
              <a:effectLst/>
              <a:uLnTx/>
              <a:uFillTx/>
              <a:latin typeface="Arial" charset="0"/>
              <a:cs typeface="Arial" charset="0"/>
            </a:endParaRPr>
          </a:p>
          <a:p>
            <a:pPr marL="0" marR="0" lvl="0" indent="0" defTabSz="914400" eaLnBrk="1" fontAlgn="auto" latinLnBrk="0" hangingPunct="1">
              <a:lnSpc>
                <a:spcPct val="100000"/>
              </a:lnSpc>
              <a:spcBef>
                <a:spcPct val="20000"/>
              </a:spcBef>
              <a:spcAft>
                <a:spcPts val="0"/>
              </a:spcAft>
              <a:buClrTx/>
              <a:buSzTx/>
              <a:buFont typeface="Arial" pitchFamily="34" charset="0"/>
              <a:buNone/>
              <a:tabLst/>
              <a:defRPr/>
            </a:pPr>
            <a:endParaRPr kumimoji="0" lang="en-US" sz="2400" b="1" i="0" u="none" strike="noStrike" kern="0" cap="none" spc="0" normalizeH="0" baseline="0" noProof="0" dirty="0">
              <a:ln>
                <a:noFill/>
              </a:ln>
              <a:solidFill>
                <a:prstClr val="black">
                  <a:tint val="75000"/>
                </a:prstClr>
              </a:solidFill>
              <a:effectLst/>
              <a:uLnTx/>
              <a:uFillTx/>
              <a:latin typeface="Arial" charset="0"/>
              <a:cs typeface="Arial" charset="0"/>
            </a:endParaRPr>
          </a:p>
        </p:txBody>
      </p:sp>
      <p:pic>
        <p:nvPicPr>
          <p:cNvPr id="10" name="Picture 1" descr="http://ipacivilprotection.eu/images/eucp_logo.png">
            <a:extLst>
              <a:ext uri="{FF2B5EF4-FFF2-40B4-BE49-F238E27FC236}">
                <a16:creationId xmlns="" xmlns:a16="http://schemas.microsoft.com/office/drawing/2014/main" id="{4E58B677-6C46-4EF5-AC89-A7EB2661FFEF}"/>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908426" y="1295400"/>
            <a:ext cx="1843088"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4" descr="C:\Users\jtomic\Desktop\download.jpg">
            <a:extLst>
              <a:ext uri="{FF2B5EF4-FFF2-40B4-BE49-F238E27FC236}">
                <a16:creationId xmlns="" xmlns:a16="http://schemas.microsoft.com/office/drawing/2014/main" id="{7751BECE-A765-4730-B0D8-FB65602FDF28}"/>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63696" y="5083969"/>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AutoShape 16" descr="Image result for undp">
            <a:extLst>
              <a:ext uri="{FF2B5EF4-FFF2-40B4-BE49-F238E27FC236}">
                <a16:creationId xmlns="" xmlns:a16="http://schemas.microsoft.com/office/drawing/2014/main" id="{F78F5874-E3F0-4446-B30C-AD9AB97D72D1}"/>
              </a:ext>
            </a:extLst>
          </p:cNvPr>
          <p:cNvSpPr>
            <a:spLocks noChangeAspect="1" noChangeArrowheads="1"/>
          </p:cNvSpPr>
          <p:nvPr/>
        </p:nvSpPr>
        <p:spPr bwMode="auto">
          <a:xfrm>
            <a:off x="98425" y="71438"/>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5" name="Picture 17" descr="C:\Users\jtomic\Desktop\download.png">
            <a:extLst>
              <a:ext uri="{FF2B5EF4-FFF2-40B4-BE49-F238E27FC236}">
                <a16:creationId xmlns="" xmlns:a16="http://schemas.microsoft.com/office/drawing/2014/main" id="{6326C169-7EE2-4990-B24D-A4CD2607E390}"/>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547226" y="1295400"/>
            <a:ext cx="685800" cy="139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9" descr="untitled">
            <a:extLst>
              <a:ext uri="{FF2B5EF4-FFF2-40B4-BE49-F238E27FC236}">
                <a16:creationId xmlns="" xmlns:a16="http://schemas.microsoft.com/office/drawing/2014/main" id="{E8C7114F-17B1-41E7-9041-C384BB7E61F1}"/>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042026" y="1905000"/>
            <a:ext cx="3251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23" descr="http://dppi.info/sites/default/files/image002.gif">
            <a:extLst>
              <a:ext uri="{FF2B5EF4-FFF2-40B4-BE49-F238E27FC236}">
                <a16:creationId xmlns="" xmlns:a16="http://schemas.microsoft.com/office/drawing/2014/main" id="{0C2ED01F-8806-4F74-BDEE-F85D8B061B5D}"/>
              </a:ext>
            </a:extLst>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451226" y="4267200"/>
            <a:ext cx="3173413"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24">
            <a:extLst>
              <a:ext uri="{FF2B5EF4-FFF2-40B4-BE49-F238E27FC236}">
                <a16:creationId xmlns="" xmlns:a16="http://schemas.microsoft.com/office/drawing/2014/main" id="{49C95CA8-7481-4191-A29B-B67F8D3B5F2B}"/>
              </a:ext>
            </a:extLst>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584826" y="5334000"/>
            <a:ext cx="1366838" cy="871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21">
            <a:extLst>
              <a:ext uri="{FF2B5EF4-FFF2-40B4-BE49-F238E27FC236}">
                <a16:creationId xmlns="" xmlns:a16="http://schemas.microsoft.com/office/drawing/2014/main" id="{9544D8AF-1ECF-46D3-AD5C-857B1E39F830}"/>
              </a:ext>
            </a:extLst>
          </p:cNvPr>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8816203" y="1334577"/>
            <a:ext cx="2803465" cy="13530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26" descr="UNDRR_logo.png">
            <a:extLst>
              <a:ext uri="{FF2B5EF4-FFF2-40B4-BE49-F238E27FC236}">
                <a16:creationId xmlns="" xmlns:a16="http://schemas.microsoft.com/office/drawing/2014/main" id="{52602C52-0FE0-49F3-8617-CEA4B55DD733}"/>
              </a:ext>
            </a:extLst>
          </p:cNvPr>
          <p:cNvPicPr>
            <a:picLocks noChangeAspect="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5804715" y="2774949"/>
            <a:ext cx="3011488" cy="1090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27" descr="201501-VA-Webb-Medlemsloggor-E-MSB-english.jpg">
            <a:extLst>
              <a:ext uri="{FF2B5EF4-FFF2-40B4-BE49-F238E27FC236}">
                <a16:creationId xmlns="" xmlns:a16="http://schemas.microsoft.com/office/drawing/2014/main" id="{1BE37CF8-FCD4-4214-9D0A-1FA95246104E}"/>
              </a:ext>
            </a:extLst>
          </p:cNvPr>
          <p:cNvPicPr>
            <a:picLocks noChangeAspect="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1375026" y="3048000"/>
            <a:ext cx="1905000"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29" descr="mqdefault.jpg">
            <a:extLst>
              <a:ext uri="{FF2B5EF4-FFF2-40B4-BE49-F238E27FC236}">
                <a16:creationId xmlns="" xmlns:a16="http://schemas.microsoft.com/office/drawing/2014/main" id="{8A70A8C7-E541-452A-B0E1-0613103BC93C}"/>
              </a:ext>
            </a:extLst>
          </p:cNvPr>
          <p:cNvPicPr>
            <a:picLocks noChangeAspect="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1451226" y="5334000"/>
            <a:ext cx="18288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30" descr="34583366_240613603184756_4167388286064525312_o.jpg">
            <a:extLst>
              <a:ext uri="{FF2B5EF4-FFF2-40B4-BE49-F238E27FC236}">
                <a16:creationId xmlns="" xmlns:a16="http://schemas.microsoft.com/office/drawing/2014/main" id="{BE3F4E44-6B8D-4899-B3EF-67BEF2050DEC}"/>
              </a:ext>
            </a:extLst>
          </p:cNvPr>
          <p:cNvPicPr>
            <a:picLocks noChangeAspect="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3744061" y="2628900"/>
            <a:ext cx="15240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24" descr="usaid_srbija.jpg">
            <a:extLst>
              <a:ext uri="{FF2B5EF4-FFF2-40B4-BE49-F238E27FC236}">
                <a16:creationId xmlns="" xmlns:a16="http://schemas.microsoft.com/office/drawing/2014/main" id="{0D41B312-9779-413A-B512-A9E0FDE5CED9}"/>
              </a:ext>
            </a:extLst>
          </p:cNvPr>
          <p:cNvPicPr>
            <a:picLocks noChangeAspect="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6735296" y="3886200"/>
            <a:ext cx="2057400" cy="1093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23" descr="caritas-SRBIJE-logo-engleski.png">
            <a:extLst>
              <a:ext uri="{FF2B5EF4-FFF2-40B4-BE49-F238E27FC236}">
                <a16:creationId xmlns="" xmlns:a16="http://schemas.microsoft.com/office/drawing/2014/main" id="{A5BCF41D-87C2-4AD5-B850-2EB13588C97A}"/>
              </a:ext>
            </a:extLst>
          </p:cNvPr>
          <p:cNvPicPr>
            <a:picLocks noChangeAspect="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4538913" y="3970337"/>
            <a:ext cx="2017713" cy="898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28" descr="images.png">
            <a:extLst>
              <a:ext uri="{FF2B5EF4-FFF2-40B4-BE49-F238E27FC236}">
                <a16:creationId xmlns="" xmlns:a16="http://schemas.microsoft.com/office/drawing/2014/main" id="{BAA254C2-8441-4420-86BC-81DA7C35ED99}"/>
              </a:ext>
            </a:extLst>
          </p:cNvPr>
          <p:cNvPicPr>
            <a:picLocks noChangeAspect="1"/>
          </p:cNvPicPr>
          <p:nvPr/>
        </p:nvPicPr>
        <p:blipFill>
          <a:blip r:embed="rId15" cstate="print">
            <a:extLst>
              <a:ext uri="{28A0092B-C50C-407E-A947-70E740481C1C}">
                <a14:useLocalDpi xmlns="" xmlns:a14="http://schemas.microsoft.com/office/drawing/2010/main" val="0"/>
              </a:ext>
            </a:extLst>
          </a:blip>
          <a:srcRect/>
          <a:stretch>
            <a:fillRect/>
          </a:stretch>
        </p:blipFill>
        <p:spPr bwMode="auto">
          <a:xfrm>
            <a:off x="8614026" y="4114800"/>
            <a:ext cx="1371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26" descr="Image result for bsec">
            <a:extLst>
              <a:ext uri="{FF2B5EF4-FFF2-40B4-BE49-F238E27FC236}">
                <a16:creationId xmlns="" xmlns:a16="http://schemas.microsoft.com/office/drawing/2014/main" id="{4CEFEC57-AB2F-48EE-B4D3-2EF937FD3064}"/>
              </a:ext>
            </a:extLst>
          </p:cNvPr>
          <p:cNvPicPr>
            <a:picLocks noChangeAspect="1" noChangeArrowheads="1"/>
          </p:cNvPicPr>
          <p:nvPr/>
        </p:nvPicPr>
        <p:blipFill>
          <a:blip r:embed="rId16" cstate="print">
            <a:extLst>
              <a:ext uri="{28A0092B-C50C-407E-A947-70E740481C1C}">
                <a14:useLocalDpi xmlns="" xmlns:a14="http://schemas.microsoft.com/office/drawing/2010/main" val="0"/>
              </a:ext>
            </a:extLst>
          </a:blip>
          <a:srcRect/>
          <a:stretch>
            <a:fillRect/>
          </a:stretch>
        </p:blipFill>
        <p:spPr bwMode="auto">
          <a:xfrm>
            <a:off x="10069238" y="3695200"/>
            <a:ext cx="15240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32"/>
          <p:cNvPicPr>
            <a:picLocks noChangeAspect="1"/>
          </p:cNvPicPr>
          <p:nvPr/>
        </p:nvPicPr>
        <p:blipFill>
          <a:blip r:embed="rId17" cstate="print">
            <a:extLst>
              <a:ext uri="{28A0092B-C50C-407E-A947-70E740481C1C}">
                <a14:useLocalDpi xmlns="" xmlns:a14="http://schemas.microsoft.com/office/drawing/2010/main" val="0"/>
              </a:ext>
            </a:extLst>
          </a:blip>
          <a:stretch>
            <a:fillRect/>
          </a:stretch>
        </p:blipFill>
        <p:spPr>
          <a:xfrm>
            <a:off x="6924947" y="5382884"/>
            <a:ext cx="5267053" cy="1129495"/>
          </a:xfrm>
          <a:prstGeom prst="rect">
            <a:avLst/>
          </a:prstGeom>
        </p:spPr>
      </p:pic>
    </p:spTree>
    <p:extLst>
      <p:ext uri="{BB962C8B-B14F-4D97-AF65-F5344CB8AC3E}">
        <p14:creationId xmlns="" xmlns:p14="http://schemas.microsoft.com/office/powerpoint/2010/main" val="3322461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descr="C:\Users\ibaras\Desktop\ZPEktkqTURBXy83OTM1NDlmMzM3OGRkYzk0ZTVhMGNhZDdkZDNlMTYxNy5qcGVnk5UCzQMUAMLDlQLNAdYAwsOVB9kyL3B1bHNjbXMvTURBXy8xZDc0Y2I0MTcwNTk1MDQzNjYyOWNhYmQ2MDZmNTBmNi.jpg">
            <a:extLst>
              <a:ext uri="{FF2B5EF4-FFF2-40B4-BE49-F238E27FC236}">
                <a16:creationId xmlns="" xmlns:a16="http://schemas.microsoft.com/office/drawing/2014/main" id="{57B0DE46-84C1-4EB9-A92E-0975343C34C6}"/>
              </a:ext>
            </a:extLst>
          </p:cNvPr>
          <p:cNvPicPr>
            <a:picLocks noChangeAspect="1" noChangeArrowheads="1"/>
          </p:cNvPicPr>
          <p:nvPr/>
        </p:nvPicPr>
        <p:blipFill>
          <a:blip r:embed="rId2" cstate="print"/>
          <a:srcRect/>
          <a:stretch>
            <a:fillRect/>
          </a:stretch>
        </p:blipFill>
        <p:spPr bwMode="auto">
          <a:xfrm>
            <a:off x="3516705" y="3595059"/>
            <a:ext cx="4690341" cy="3283238"/>
          </a:xfrm>
          <a:prstGeom prst="rect">
            <a:avLst/>
          </a:prstGeom>
          <a:noFill/>
        </p:spPr>
      </p:pic>
      <p:sp>
        <p:nvSpPr>
          <p:cNvPr id="8" name="Content Placeholder 2">
            <a:extLst>
              <a:ext uri="{FF2B5EF4-FFF2-40B4-BE49-F238E27FC236}">
                <a16:creationId xmlns="" xmlns:a16="http://schemas.microsoft.com/office/drawing/2014/main" id="{18537FED-D41A-4D85-BB7E-D11F1C34DB00}"/>
              </a:ext>
            </a:extLst>
          </p:cNvPr>
          <p:cNvSpPr txBox="1">
            <a:spLocks/>
          </p:cNvSpPr>
          <p:nvPr/>
        </p:nvSpPr>
        <p:spPr>
          <a:xfrm>
            <a:off x="1095609" y="-378867"/>
            <a:ext cx="10724963" cy="4375415"/>
          </a:xfrm>
          <a:prstGeom prst="rect">
            <a:avLst/>
          </a:prstGeom>
        </p:spPr>
        <p:txBody>
          <a:bodyPr>
            <a:normAutofit/>
          </a:bodyPr>
          <a:lstStyle/>
          <a:p>
            <a:pPr marL="342900" marR="0" lvl="0" indent="-342900" algn="just" defTabSz="914400" rtl="0" eaLnBrk="1" fontAlgn="auto" latinLnBrk="0" hangingPunct="1">
              <a:lnSpc>
                <a:spcPct val="100000"/>
              </a:lnSpc>
              <a:spcBef>
                <a:spcPct val="20000"/>
              </a:spcBef>
              <a:spcAft>
                <a:spcPts val="0"/>
              </a:spcAft>
              <a:buClrTx/>
              <a:buSzTx/>
              <a:tabLst/>
              <a:defRPr/>
            </a:pPr>
            <a:endParaRPr kumimoji="0" lang="sr-Cyrl-RS" sz="2000" b="0" i="0" u="none" strike="noStrike" kern="1200" cap="none" spc="0" normalizeH="0" baseline="0" noProof="0" dirty="0">
              <a:ln>
                <a:noFill/>
              </a:ln>
              <a:solidFill>
                <a:srgbClr val="002060"/>
              </a:solidFill>
              <a:effectLst/>
              <a:uLnTx/>
              <a:uFillTx/>
              <a:latin typeface="+mn-lt"/>
              <a:ea typeface="+mn-ea"/>
              <a:cs typeface="+mn-cs"/>
            </a:endParaRPr>
          </a:p>
          <a:p>
            <a:pPr marL="342900" indent="-342900" algn="just">
              <a:spcBef>
                <a:spcPct val="20000"/>
              </a:spcBef>
              <a:buFont typeface="Arial" pitchFamily="34" charset="0"/>
              <a:buChar char="•"/>
              <a:defRPr/>
            </a:pPr>
            <a:r>
              <a:rPr kumimoji="0" lang="sr-Cyrl-RS" sz="2400" b="0" i="0" u="none" strike="noStrike" kern="1200" cap="none" spc="0" normalizeH="0" baseline="0" noProof="0" dirty="0">
                <a:ln>
                  <a:noFill/>
                </a:ln>
                <a:solidFill>
                  <a:srgbClr val="002060"/>
                </a:solidFill>
                <a:effectLst/>
                <a:uLnTx/>
                <a:uFillTx/>
                <a:cs typeface="Arial" pitchFamily="34" charset="0"/>
              </a:rPr>
              <a:t>Међународна</a:t>
            </a:r>
            <a:r>
              <a:rPr kumimoji="0" lang="sr-Cyrl-RS" sz="2400" b="0" i="0" u="none" strike="noStrike" kern="1200" cap="none" spc="0" normalizeH="0" noProof="0" dirty="0">
                <a:ln>
                  <a:noFill/>
                </a:ln>
                <a:solidFill>
                  <a:srgbClr val="002060"/>
                </a:solidFill>
                <a:effectLst/>
                <a:uLnTx/>
                <a:uFillTx/>
                <a:cs typeface="Arial" pitchFamily="34" charset="0"/>
              </a:rPr>
              <a:t> теренска вежба </a:t>
            </a:r>
            <a:r>
              <a:rPr kumimoji="0" lang="sr-Cyrl-RS" sz="2400" b="1" i="0" u="none" strike="noStrike" kern="1200" cap="none" spc="0" normalizeH="0" noProof="0" dirty="0">
                <a:ln>
                  <a:noFill/>
                </a:ln>
                <a:solidFill>
                  <a:srgbClr val="002060"/>
                </a:solidFill>
                <a:effectLst/>
                <a:uLnTx/>
                <a:uFillTx/>
                <a:cs typeface="Arial" pitchFamily="34" charset="0"/>
              </a:rPr>
              <a:t>,,СРБИЈА 201</a:t>
            </a:r>
            <a:r>
              <a:rPr kumimoji="0" lang="en-US" sz="2400" b="1" i="0" u="none" strike="noStrike" kern="1200" cap="none" spc="0" normalizeH="0" noProof="0" dirty="0">
                <a:ln>
                  <a:noFill/>
                </a:ln>
                <a:solidFill>
                  <a:srgbClr val="002060"/>
                </a:solidFill>
                <a:effectLst/>
                <a:uLnTx/>
                <a:uFillTx/>
                <a:cs typeface="Arial" pitchFamily="34" charset="0"/>
              </a:rPr>
              <a:t>9</a:t>
            </a:r>
            <a:r>
              <a:rPr kumimoji="0" lang="sr-Cyrl-RS" sz="2400" b="1" i="0" u="none" strike="noStrike" kern="1200" cap="none" spc="0" normalizeH="0" noProof="0" dirty="0">
                <a:ln>
                  <a:noFill/>
                </a:ln>
                <a:solidFill>
                  <a:srgbClr val="002060"/>
                </a:solidFill>
                <a:effectLst/>
                <a:uLnTx/>
                <a:uFillTx/>
                <a:cs typeface="Arial" pitchFamily="34" charset="0"/>
              </a:rPr>
              <a:t>’’ </a:t>
            </a:r>
            <a:r>
              <a:rPr kumimoji="0" lang="sr-Cyrl-RS" sz="2400" b="0" i="0" u="none" strike="noStrike" kern="1200" cap="none" spc="0" normalizeH="0" noProof="0" dirty="0">
                <a:ln>
                  <a:noFill/>
                </a:ln>
                <a:solidFill>
                  <a:srgbClr val="002060"/>
                </a:solidFill>
                <a:effectLst/>
                <a:uLnTx/>
                <a:uFillTx/>
                <a:cs typeface="Arial" pitchFamily="34" charset="0"/>
              </a:rPr>
              <a:t>-</a:t>
            </a:r>
            <a:r>
              <a:rPr lang="sr-Cyrl-RS" sz="2400" dirty="0">
                <a:solidFill>
                  <a:srgbClr val="002060"/>
                </a:solidFill>
                <a:cs typeface="Arial" pitchFamily="34" charset="0"/>
              </a:rPr>
              <a:t>у заједничкој организацији Министарства унутрашњих послова Републике Србије и Министарства за цивилну заштиту, ванредне ситуације и уклањање последица елементарних непогода Руске Федерације (МЧС РФ)</a:t>
            </a:r>
            <a:r>
              <a:rPr lang="en-US" sz="2400" dirty="0">
                <a:solidFill>
                  <a:srgbClr val="002060"/>
                </a:solidFill>
                <a:cs typeface="Arial" pitchFamily="34" charset="0"/>
              </a:rPr>
              <a:t>, </a:t>
            </a:r>
            <a:r>
              <a:rPr lang="sr-Cyrl-RS" sz="2400" dirty="0">
                <a:solidFill>
                  <a:srgbClr val="002060"/>
                </a:solidFill>
                <a:cs typeface="Arial" pitchFamily="34" charset="0"/>
              </a:rPr>
              <a:t>одржана је у периоду од 25 до 27. јуна 2019.године, </a:t>
            </a:r>
          </a:p>
          <a:p>
            <a:pPr marL="342900" indent="-342900" algn="just">
              <a:spcBef>
                <a:spcPct val="20000"/>
              </a:spcBef>
              <a:buFont typeface="Arial" pitchFamily="34" charset="0"/>
              <a:buChar char="•"/>
              <a:defRPr/>
            </a:pPr>
            <a:endParaRPr lang="en-US" sz="2400" dirty="0">
              <a:solidFill>
                <a:srgbClr val="002060"/>
              </a:solidFill>
              <a:cs typeface="Arial" pitchFamily="34" charset="0"/>
            </a:endParaRPr>
          </a:p>
          <a:p>
            <a:pPr marL="342900" indent="-342900" algn="just">
              <a:spcBef>
                <a:spcPct val="20000"/>
              </a:spcBef>
              <a:buFont typeface="Arial" pitchFamily="34" charset="0"/>
              <a:buChar char="•"/>
              <a:defRPr/>
            </a:pPr>
            <a:r>
              <a:rPr lang="sr-Cyrl-RS" sz="2400" dirty="0">
                <a:solidFill>
                  <a:srgbClr val="002060"/>
                </a:solidFill>
                <a:cs typeface="Arial" pitchFamily="34" charset="0"/>
              </a:rPr>
              <a:t>Поред представника Руске Федерације и домаћих снага и субјеката система, учешће на вежби узели су и представници Мађарске, Кубе, Босне и Херцеговине, Турске, Северне Макед</a:t>
            </a:r>
            <a:r>
              <a:rPr lang="en-US" sz="2400" dirty="0">
                <a:solidFill>
                  <a:srgbClr val="002060"/>
                </a:solidFill>
                <a:cs typeface="Arial" pitchFamily="34" charset="0"/>
              </a:rPr>
              <a:t>o</a:t>
            </a:r>
            <a:r>
              <a:rPr lang="sr-Cyrl-RS" sz="2400" dirty="0">
                <a:solidFill>
                  <a:srgbClr val="002060"/>
                </a:solidFill>
                <a:cs typeface="Arial" pitchFamily="34" charset="0"/>
              </a:rPr>
              <a:t>није и Руско – јерменског хуманитарног центра.</a:t>
            </a:r>
          </a:p>
          <a:p>
            <a:pPr marL="342900" indent="-342900" algn="just">
              <a:spcBef>
                <a:spcPct val="20000"/>
              </a:spcBef>
              <a:buFont typeface="Arial" pitchFamily="34" charset="0"/>
              <a:buChar char="•"/>
              <a:defRPr/>
            </a:pPr>
            <a:endParaRPr kumimoji="0" lang="sr-Latn-RS" sz="2400" b="0" i="0" u="none" strike="noStrike" kern="1200" cap="none" spc="0" normalizeH="0" baseline="0" noProof="0" dirty="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10" name="Picture 9">
            <a:extLst>
              <a:ext uri="{FF2B5EF4-FFF2-40B4-BE49-F238E27FC236}">
                <a16:creationId xmlns="" xmlns:a16="http://schemas.microsoft.com/office/drawing/2014/main" id="{41E15D5C-0362-4D6A-BED7-8801D58B9B86}"/>
              </a:ext>
            </a:extLst>
          </p:cNvPr>
          <p:cNvPicPr>
            <a:picLocks noChangeAspect="1"/>
          </p:cNvPicPr>
          <p:nvPr/>
        </p:nvPicPr>
        <p:blipFill>
          <a:blip r:embed="rId3" cstate="print"/>
          <a:stretch>
            <a:fillRect/>
          </a:stretch>
        </p:blipFill>
        <p:spPr>
          <a:xfrm>
            <a:off x="558163" y="207573"/>
            <a:ext cx="10982325" cy="6501695"/>
          </a:xfrm>
          <a:prstGeom prst="rect">
            <a:avLst/>
          </a:prstGeom>
        </p:spPr>
      </p:pic>
      <p:pic>
        <p:nvPicPr>
          <p:cNvPr id="12" name="Picture 11">
            <a:extLst>
              <a:ext uri="{FF2B5EF4-FFF2-40B4-BE49-F238E27FC236}">
                <a16:creationId xmlns="" xmlns:a16="http://schemas.microsoft.com/office/drawing/2014/main" id="{96AB1DE6-7643-4736-9D5E-F47F112F51D6}"/>
              </a:ext>
            </a:extLst>
          </p:cNvPr>
          <p:cNvPicPr>
            <a:picLocks noChangeAspect="1"/>
          </p:cNvPicPr>
          <p:nvPr/>
        </p:nvPicPr>
        <p:blipFill>
          <a:blip r:embed="rId4" cstate="print"/>
          <a:stretch>
            <a:fillRect/>
          </a:stretch>
        </p:blipFill>
        <p:spPr>
          <a:xfrm>
            <a:off x="843093" y="148729"/>
            <a:ext cx="10253298" cy="6560539"/>
          </a:xfrm>
          <a:prstGeom prst="rect">
            <a:avLst/>
          </a:prstGeom>
        </p:spPr>
      </p:pic>
      <p:pic>
        <p:nvPicPr>
          <p:cNvPr id="13" name="Picture 12">
            <a:extLst>
              <a:ext uri="{FF2B5EF4-FFF2-40B4-BE49-F238E27FC236}">
                <a16:creationId xmlns="" xmlns:a16="http://schemas.microsoft.com/office/drawing/2014/main" id="{343B6317-B605-484A-9199-8DF4D63521A6}"/>
              </a:ext>
            </a:extLst>
          </p:cNvPr>
          <p:cNvPicPr>
            <a:picLocks noChangeAspect="1"/>
          </p:cNvPicPr>
          <p:nvPr/>
        </p:nvPicPr>
        <p:blipFill>
          <a:blip r:embed="rId5" cstate="print"/>
          <a:stretch>
            <a:fillRect/>
          </a:stretch>
        </p:blipFill>
        <p:spPr>
          <a:xfrm>
            <a:off x="558162" y="120513"/>
            <a:ext cx="10982325" cy="6737487"/>
          </a:xfrm>
          <a:prstGeom prst="rect">
            <a:avLst/>
          </a:prstGeom>
        </p:spPr>
      </p:pic>
      <p:pic>
        <p:nvPicPr>
          <p:cNvPr id="15" name="Picture 14">
            <a:extLst>
              <a:ext uri="{FF2B5EF4-FFF2-40B4-BE49-F238E27FC236}">
                <a16:creationId xmlns="" xmlns:a16="http://schemas.microsoft.com/office/drawing/2014/main" id="{57477C9F-71B2-4198-984F-B1324553D142}"/>
              </a:ext>
            </a:extLst>
          </p:cNvPr>
          <p:cNvPicPr>
            <a:picLocks noChangeAspect="1"/>
          </p:cNvPicPr>
          <p:nvPr/>
        </p:nvPicPr>
        <p:blipFill>
          <a:blip r:embed="rId6" cstate="print"/>
          <a:stretch>
            <a:fillRect/>
          </a:stretch>
        </p:blipFill>
        <p:spPr>
          <a:xfrm>
            <a:off x="13121" y="768790"/>
            <a:ext cx="11709435" cy="5388170"/>
          </a:xfrm>
          <a:prstGeom prst="rect">
            <a:avLst/>
          </a:prstGeom>
        </p:spPr>
      </p:pic>
    </p:spTree>
    <p:extLst>
      <p:ext uri="{BB962C8B-B14F-4D97-AF65-F5344CB8AC3E}">
        <p14:creationId xmlns="" xmlns:p14="http://schemas.microsoft.com/office/powerpoint/2010/main" val="275026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 xmlns:a16="http://schemas.microsoft.com/office/drawing/2014/main" id="{44A8AF0E-A451-479F-9136-A197072C4166}"/>
              </a:ext>
            </a:extLst>
          </p:cNvPr>
          <p:cNvSpPr txBox="1">
            <a:spLocks/>
          </p:cNvSpPr>
          <p:nvPr/>
        </p:nvSpPr>
        <p:spPr>
          <a:xfrm>
            <a:off x="1375026" y="1371600"/>
            <a:ext cx="8915400" cy="4419600"/>
          </a:xfrm>
          <a:prstGeom prst="rect">
            <a:avLst/>
          </a:prstGeom>
          <a:ln>
            <a:solidFill>
              <a:sysClr val="window" lastClr="FFFFFF"/>
            </a:solidFill>
          </a:ln>
        </p:spPr>
        <p:txBody>
          <a:bodyPr>
            <a:normAutofit/>
          </a:bodyPr>
          <a:lstStyle/>
          <a:p>
            <a:pPr marL="0" marR="0" lvl="0" indent="0" defTabSz="914400" eaLnBrk="1" fontAlgn="auto" latinLnBrk="0" hangingPunct="1">
              <a:lnSpc>
                <a:spcPct val="100000"/>
              </a:lnSpc>
              <a:spcBef>
                <a:spcPct val="20000"/>
              </a:spcBef>
              <a:spcAft>
                <a:spcPts val="0"/>
              </a:spcAft>
              <a:buClrTx/>
              <a:buSzTx/>
              <a:buFont typeface="Arial" pitchFamily="34" charset="0"/>
              <a:buChar char="•"/>
              <a:tabLst/>
              <a:defRPr/>
            </a:pPr>
            <a:endParaRPr kumimoji="0" lang="x-none" sz="2800" b="1" i="0" u="none" strike="noStrike" kern="0" cap="none" spc="0" normalizeH="0" baseline="0" noProof="0" dirty="0">
              <a:ln>
                <a:noFill/>
              </a:ln>
              <a:solidFill>
                <a:srgbClr val="FF0000"/>
              </a:solidFill>
              <a:effectLst/>
              <a:uLnTx/>
              <a:uFillTx/>
              <a:latin typeface="Arial" charset="0"/>
              <a:cs typeface="Arial" charset="0"/>
            </a:endParaRPr>
          </a:p>
          <a:p>
            <a:pPr marL="0" marR="0" lvl="0" indent="0" defTabSz="914400" eaLnBrk="1" fontAlgn="auto" latinLnBrk="0" hangingPunct="1">
              <a:lnSpc>
                <a:spcPct val="100000"/>
              </a:lnSpc>
              <a:spcBef>
                <a:spcPct val="20000"/>
              </a:spcBef>
              <a:spcAft>
                <a:spcPts val="0"/>
              </a:spcAft>
              <a:buClrTx/>
              <a:buSzTx/>
              <a:buFont typeface="Arial" pitchFamily="34" charset="0"/>
              <a:buChar char="•"/>
              <a:tabLst/>
              <a:defRPr/>
            </a:pPr>
            <a:endParaRPr kumimoji="0" lang="x-none" sz="2800" b="1" i="0" u="none" strike="noStrike" kern="0" cap="none" spc="0" normalizeH="0" baseline="0" noProof="0" dirty="0">
              <a:ln>
                <a:noFill/>
              </a:ln>
              <a:solidFill>
                <a:prstClr val="black">
                  <a:lumMod val="95000"/>
                  <a:lumOff val="5000"/>
                </a:prstClr>
              </a:solidFill>
              <a:effectLst/>
              <a:uLnTx/>
              <a:uFillTx/>
              <a:latin typeface="Arial" charset="0"/>
              <a:cs typeface="Arial" charset="0"/>
            </a:endParaRPr>
          </a:p>
          <a:p>
            <a:pPr marL="0" marR="0" lvl="0" indent="0" defTabSz="914400" eaLnBrk="1" fontAlgn="auto" latinLnBrk="0" hangingPunct="1">
              <a:lnSpc>
                <a:spcPct val="100000"/>
              </a:lnSpc>
              <a:spcBef>
                <a:spcPct val="20000"/>
              </a:spcBef>
              <a:spcAft>
                <a:spcPts val="0"/>
              </a:spcAft>
              <a:buClrTx/>
              <a:buSzTx/>
              <a:buFont typeface="Arial" pitchFamily="34" charset="0"/>
              <a:buChar char="•"/>
              <a:tabLst/>
              <a:defRPr/>
            </a:pPr>
            <a:endParaRPr kumimoji="0" lang="x-none" sz="2800" b="1" i="0" u="none" strike="noStrike" kern="0" cap="none" spc="0" normalizeH="0" baseline="0" noProof="0" dirty="0">
              <a:ln>
                <a:noFill/>
              </a:ln>
              <a:solidFill>
                <a:prstClr val="black">
                  <a:lumMod val="95000"/>
                  <a:lumOff val="5000"/>
                </a:prstClr>
              </a:solidFill>
              <a:effectLst/>
              <a:uLnTx/>
              <a:uFillTx/>
              <a:latin typeface="Arial" charset="0"/>
              <a:cs typeface="Arial" charset="0"/>
            </a:endParaRPr>
          </a:p>
          <a:p>
            <a:pPr marL="0" marR="0" lvl="0" indent="0" defTabSz="914400" eaLnBrk="1" fontAlgn="auto" latinLnBrk="0" hangingPunct="1">
              <a:lnSpc>
                <a:spcPct val="100000"/>
              </a:lnSpc>
              <a:spcBef>
                <a:spcPct val="20000"/>
              </a:spcBef>
              <a:spcAft>
                <a:spcPts val="0"/>
              </a:spcAft>
              <a:buClrTx/>
              <a:buSzTx/>
              <a:buFont typeface="Arial" pitchFamily="34" charset="0"/>
              <a:buChar char="•"/>
              <a:tabLst/>
              <a:defRPr/>
            </a:pPr>
            <a:endParaRPr kumimoji="0" lang="x-none" sz="2800" b="1" i="0" u="none" strike="noStrike" kern="0" cap="none" spc="0" normalizeH="0" baseline="0" noProof="0" dirty="0">
              <a:ln>
                <a:noFill/>
              </a:ln>
              <a:solidFill>
                <a:prstClr val="black">
                  <a:lumMod val="95000"/>
                  <a:lumOff val="5000"/>
                </a:prstClr>
              </a:solidFill>
              <a:effectLst/>
              <a:uLnTx/>
              <a:uFillTx/>
              <a:latin typeface="Arial" charset="0"/>
              <a:cs typeface="Arial" charset="0"/>
            </a:endParaRPr>
          </a:p>
          <a:p>
            <a:pPr marL="0" marR="0" lvl="0" indent="0" defTabSz="914400" eaLnBrk="1" fontAlgn="auto" latinLnBrk="0" hangingPunct="1">
              <a:lnSpc>
                <a:spcPct val="100000"/>
              </a:lnSpc>
              <a:spcBef>
                <a:spcPct val="20000"/>
              </a:spcBef>
              <a:spcAft>
                <a:spcPts val="0"/>
              </a:spcAft>
              <a:buClrTx/>
              <a:buSzTx/>
              <a:buFont typeface="Arial" pitchFamily="34" charset="0"/>
              <a:buNone/>
              <a:tabLst/>
              <a:defRPr/>
            </a:pPr>
            <a:endParaRPr kumimoji="0" lang="x-none" sz="2400" b="1" i="0" u="none" strike="noStrike" kern="0" cap="none" spc="0" normalizeH="0" baseline="0" noProof="0" dirty="0">
              <a:ln>
                <a:noFill/>
              </a:ln>
              <a:solidFill>
                <a:prstClr val="black">
                  <a:lumMod val="95000"/>
                  <a:lumOff val="5000"/>
                </a:prstClr>
              </a:solidFill>
              <a:effectLst/>
              <a:uLnTx/>
              <a:uFillTx/>
              <a:latin typeface="Arial" charset="0"/>
              <a:cs typeface="Arial" charset="0"/>
            </a:endParaRPr>
          </a:p>
          <a:p>
            <a:pPr marL="0" marR="0" lvl="0" indent="0" defTabSz="914400" eaLnBrk="1" fontAlgn="auto" latinLnBrk="0" hangingPunct="1">
              <a:lnSpc>
                <a:spcPct val="100000"/>
              </a:lnSpc>
              <a:spcBef>
                <a:spcPct val="20000"/>
              </a:spcBef>
              <a:spcAft>
                <a:spcPts val="0"/>
              </a:spcAft>
              <a:buClrTx/>
              <a:buSzTx/>
              <a:buFont typeface="Arial" pitchFamily="34" charset="0"/>
              <a:buNone/>
              <a:tabLst/>
              <a:defRPr/>
            </a:pPr>
            <a:endParaRPr kumimoji="0" lang="en-US" sz="2400" b="1" i="0" u="none" strike="noStrike" kern="0" cap="none" spc="0" normalizeH="0" baseline="0" noProof="0" dirty="0">
              <a:ln>
                <a:noFill/>
              </a:ln>
              <a:solidFill>
                <a:prstClr val="black">
                  <a:tint val="75000"/>
                </a:prstClr>
              </a:solidFill>
              <a:effectLst/>
              <a:uLnTx/>
              <a:uFillTx/>
              <a:latin typeface="Arial" charset="0"/>
              <a:cs typeface="Arial" charset="0"/>
            </a:endParaRPr>
          </a:p>
        </p:txBody>
      </p:sp>
      <p:sp>
        <p:nvSpPr>
          <p:cNvPr id="13" name="AutoShape 16" descr="Image result for undp">
            <a:extLst>
              <a:ext uri="{FF2B5EF4-FFF2-40B4-BE49-F238E27FC236}">
                <a16:creationId xmlns="" xmlns:a16="http://schemas.microsoft.com/office/drawing/2014/main" id="{F78F5874-E3F0-4446-B30C-AD9AB97D72D1}"/>
              </a:ext>
            </a:extLst>
          </p:cNvPr>
          <p:cNvSpPr>
            <a:spLocks noChangeAspect="1" noChangeArrowheads="1"/>
          </p:cNvSpPr>
          <p:nvPr/>
        </p:nvSpPr>
        <p:spPr bwMode="auto">
          <a:xfrm>
            <a:off x="98425" y="71438"/>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3" name="Title 1">
            <a:extLst>
              <a:ext uri="{FF2B5EF4-FFF2-40B4-BE49-F238E27FC236}">
                <a16:creationId xmlns="" xmlns:a16="http://schemas.microsoft.com/office/drawing/2014/main" id="{7AA8D5C2-8E33-4119-9FBE-AB660EEC0248}"/>
              </a:ext>
            </a:extLst>
          </p:cNvPr>
          <p:cNvSpPr txBox="1">
            <a:spLocks noChangeArrowheads="1"/>
          </p:cNvSpPr>
          <p:nvPr/>
        </p:nvSpPr>
        <p:spPr>
          <a:xfrm>
            <a:off x="1944688" y="563563"/>
            <a:ext cx="4435475" cy="1019175"/>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b="1" dirty="0"/>
              <a:t>INITIATIVE REGIONALE</a:t>
            </a:r>
            <a:endParaRPr lang="en-US" altLang="en-US" b="1" dirty="0"/>
          </a:p>
        </p:txBody>
      </p:sp>
      <p:sp>
        <p:nvSpPr>
          <p:cNvPr id="34" name="Subtitle 2">
            <a:extLst>
              <a:ext uri="{FF2B5EF4-FFF2-40B4-BE49-F238E27FC236}">
                <a16:creationId xmlns="" xmlns:a16="http://schemas.microsoft.com/office/drawing/2014/main" id="{D6B7E043-BF04-4D27-B860-C5C325E55664}"/>
              </a:ext>
            </a:extLst>
          </p:cNvPr>
          <p:cNvSpPr txBox="1">
            <a:spLocks noChangeArrowheads="1"/>
          </p:cNvSpPr>
          <p:nvPr/>
        </p:nvSpPr>
        <p:spPr>
          <a:xfrm>
            <a:off x="515938" y="1698793"/>
            <a:ext cx="11160125" cy="151288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vi-VN" altLang="en-US" dirty="0"/>
              <a:t>Inițiativa de prevenire și pregătire pentru dezastre în Europa de Sud-Est (DPPI SEE),</a:t>
            </a:r>
          </a:p>
          <a:p>
            <a:pPr algn="just"/>
            <a:r>
              <a:rPr lang="vi-VN" altLang="en-US" dirty="0"/>
              <a:t>Relații mai strânse, dezvoltarea de proiecte și programe pentru îmbunătățirea capacității.</a:t>
            </a:r>
          </a:p>
          <a:p>
            <a:pPr algn="just"/>
            <a:endParaRPr lang="en-US" altLang="en-US" dirty="0"/>
          </a:p>
        </p:txBody>
      </p:sp>
      <p:pic>
        <p:nvPicPr>
          <p:cNvPr id="40" name="Picture 6" descr="A picture containing text&#10;&#10;Description automatically generated">
            <a:extLst>
              <a:ext uri="{FF2B5EF4-FFF2-40B4-BE49-F238E27FC236}">
                <a16:creationId xmlns="" xmlns:a16="http://schemas.microsoft.com/office/drawing/2014/main" id="{DE00021C-EEED-467C-B3C6-FBAE581E6B6F}"/>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834063" y="174244"/>
            <a:ext cx="5842000" cy="1512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 name="Rectangle 40">
            <a:extLst>
              <a:ext uri="{FF2B5EF4-FFF2-40B4-BE49-F238E27FC236}">
                <a16:creationId xmlns="" xmlns:a16="http://schemas.microsoft.com/office/drawing/2014/main" id="{6FFDFD7A-035B-4343-93DC-9E3F9B89FF4C}"/>
              </a:ext>
            </a:extLst>
          </p:cNvPr>
          <p:cNvSpPr/>
          <p:nvPr/>
        </p:nvSpPr>
        <p:spPr>
          <a:xfrm>
            <a:off x="1006508" y="3066448"/>
            <a:ext cx="10669555" cy="501650"/>
          </a:xfrm>
          <a:prstGeom prst="rect">
            <a:avLst/>
          </a:prstGeom>
          <a:solidFill>
            <a:srgbClr val="014D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2400" b="1" dirty="0"/>
              <a:t>10 țări membre:</a:t>
            </a:r>
            <a:endParaRPr lang="en-US" sz="2400" b="1" dirty="0"/>
          </a:p>
        </p:txBody>
      </p:sp>
      <p:sp>
        <p:nvSpPr>
          <p:cNvPr id="43" name="Rectangle 42">
            <a:extLst>
              <a:ext uri="{FF2B5EF4-FFF2-40B4-BE49-F238E27FC236}">
                <a16:creationId xmlns="" xmlns:a16="http://schemas.microsoft.com/office/drawing/2014/main" id="{317509CC-5FA0-4F92-A8AA-A442D94E57E6}"/>
              </a:ext>
            </a:extLst>
          </p:cNvPr>
          <p:cNvSpPr/>
          <p:nvPr/>
        </p:nvSpPr>
        <p:spPr>
          <a:xfrm>
            <a:off x="6096000" y="3520473"/>
            <a:ext cx="5580063" cy="1941512"/>
          </a:xfrm>
          <a:prstGeom prst="rect">
            <a:avLst/>
          </a:prstGeom>
          <a:solidFill>
            <a:srgbClr val="014D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14500" lvl="3" indent="-342900">
              <a:buFont typeface="Arial" panose="020B0604020202020204" pitchFamily="34" charset="0"/>
              <a:buChar char="•"/>
              <a:defRPr/>
            </a:pPr>
            <a:r>
              <a:rPr lang="it-IT" sz="2400" dirty="0" smtClean="0"/>
              <a:t>Muntenegru</a:t>
            </a:r>
            <a:endParaRPr lang="it-IT" sz="2400" dirty="0"/>
          </a:p>
          <a:p>
            <a:pPr marL="1714500" lvl="3" indent="-342900">
              <a:buFont typeface="Arial" panose="020B0604020202020204" pitchFamily="34" charset="0"/>
              <a:buChar char="•"/>
              <a:defRPr/>
            </a:pPr>
            <a:r>
              <a:rPr lang="it-IT" sz="2400" dirty="0" smtClean="0"/>
              <a:t>România</a:t>
            </a:r>
            <a:endParaRPr lang="it-IT" sz="2400" dirty="0"/>
          </a:p>
          <a:p>
            <a:pPr marL="1714500" lvl="3" indent="-342900">
              <a:buFont typeface="Arial" panose="020B0604020202020204" pitchFamily="34" charset="0"/>
              <a:buChar char="•"/>
              <a:defRPr/>
            </a:pPr>
            <a:r>
              <a:rPr lang="it-IT" sz="2400" dirty="0" smtClean="0"/>
              <a:t>Serbia</a:t>
            </a:r>
            <a:endParaRPr lang="it-IT" sz="2400" dirty="0"/>
          </a:p>
          <a:p>
            <a:pPr marL="1714500" lvl="3" indent="-342900">
              <a:buFont typeface="Arial" panose="020B0604020202020204" pitchFamily="34" charset="0"/>
              <a:buChar char="•"/>
              <a:defRPr/>
            </a:pPr>
            <a:r>
              <a:rPr lang="it-IT" sz="2400" dirty="0" smtClean="0"/>
              <a:t>Slovenia</a:t>
            </a:r>
            <a:endParaRPr lang="it-IT" sz="2400" dirty="0"/>
          </a:p>
          <a:p>
            <a:pPr marL="1714500" lvl="3" indent="-342900">
              <a:buFont typeface="Arial" panose="020B0604020202020204" pitchFamily="34" charset="0"/>
              <a:buChar char="•"/>
              <a:defRPr/>
            </a:pPr>
            <a:r>
              <a:rPr lang="it-IT" sz="2400" dirty="0" smtClean="0"/>
              <a:t>Turcia</a:t>
            </a:r>
            <a:endParaRPr lang="it-IT" sz="2400" dirty="0"/>
          </a:p>
        </p:txBody>
      </p:sp>
      <p:pic>
        <p:nvPicPr>
          <p:cNvPr id="16" name="Picture 1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924946" y="5461985"/>
            <a:ext cx="5267053" cy="1129495"/>
          </a:xfrm>
          <a:prstGeom prst="rect">
            <a:avLst/>
          </a:prstGeom>
        </p:spPr>
      </p:pic>
      <p:sp>
        <p:nvSpPr>
          <p:cNvPr id="11" name="Rectangle 10">
            <a:extLst>
              <a:ext uri="{FF2B5EF4-FFF2-40B4-BE49-F238E27FC236}">
                <a16:creationId xmlns="" xmlns:a16="http://schemas.microsoft.com/office/drawing/2014/main" id="{317509CC-5FA0-4F92-A8AA-A442D94E57E6}"/>
              </a:ext>
            </a:extLst>
          </p:cNvPr>
          <p:cNvSpPr/>
          <p:nvPr/>
        </p:nvSpPr>
        <p:spPr>
          <a:xfrm>
            <a:off x="1006508" y="3568098"/>
            <a:ext cx="5580063" cy="1941512"/>
          </a:xfrm>
          <a:prstGeom prst="rect">
            <a:avLst/>
          </a:prstGeom>
          <a:solidFill>
            <a:srgbClr val="014D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14500" lvl="3" indent="-342900">
              <a:buFont typeface="Arial" panose="020B0604020202020204" pitchFamily="34" charset="0"/>
              <a:buChar char="•"/>
              <a:defRPr/>
            </a:pPr>
            <a:r>
              <a:rPr lang="it-IT" sz="2400" dirty="0" smtClean="0"/>
              <a:t>Albania</a:t>
            </a:r>
            <a:endParaRPr lang="it-IT" sz="2400" dirty="0"/>
          </a:p>
          <a:p>
            <a:pPr marL="1714500" lvl="3" indent="-342900">
              <a:buFont typeface="Arial" panose="020B0604020202020204" pitchFamily="34" charset="0"/>
              <a:buChar char="•"/>
              <a:defRPr/>
            </a:pPr>
            <a:r>
              <a:rPr lang="it-IT" sz="2400" dirty="0" smtClean="0"/>
              <a:t>Bosnia </a:t>
            </a:r>
            <a:r>
              <a:rPr lang="it-IT" sz="2400" dirty="0"/>
              <a:t>si Hertegovina</a:t>
            </a:r>
          </a:p>
          <a:p>
            <a:pPr marL="1714500" lvl="3" indent="-342900">
              <a:buFont typeface="Arial" panose="020B0604020202020204" pitchFamily="34" charset="0"/>
              <a:buChar char="•"/>
              <a:defRPr/>
            </a:pPr>
            <a:r>
              <a:rPr lang="it-IT" sz="2400" dirty="0" smtClean="0"/>
              <a:t>Bulgaria</a:t>
            </a:r>
            <a:endParaRPr lang="it-IT" sz="2400" dirty="0"/>
          </a:p>
          <a:p>
            <a:pPr marL="1714500" lvl="3" indent="-342900">
              <a:buFont typeface="Arial" panose="020B0604020202020204" pitchFamily="34" charset="0"/>
              <a:buChar char="•"/>
              <a:defRPr/>
            </a:pPr>
            <a:r>
              <a:rPr lang="it-IT" sz="2400" dirty="0" smtClean="0"/>
              <a:t>Croaţia</a:t>
            </a:r>
            <a:endParaRPr lang="it-IT" sz="2400" dirty="0"/>
          </a:p>
          <a:p>
            <a:pPr marL="1714500" lvl="3" indent="-342900">
              <a:buFont typeface="Arial" panose="020B0604020202020204" pitchFamily="34" charset="0"/>
              <a:buChar char="•"/>
              <a:defRPr/>
            </a:pPr>
            <a:r>
              <a:rPr lang="it-IT" sz="2400" dirty="0" smtClean="0"/>
              <a:t>Macedonia </a:t>
            </a:r>
            <a:r>
              <a:rPr lang="it-IT" sz="2400" dirty="0"/>
              <a:t>de Nord</a:t>
            </a:r>
          </a:p>
        </p:txBody>
      </p:sp>
    </p:spTree>
    <p:extLst>
      <p:ext uri="{BB962C8B-B14F-4D97-AF65-F5344CB8AC3E}">
        <p14:creationId xmlns="" xmlns:p14="http://schemas.microsoft.com/office/powerpoint/2010/main" val="18392087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32793" y="891346"/>
            <a:ext cx="3258100" cy="1781048"/>
          </a:xfrm>
        </p:spPr>
        <p:txBody>
          <a:bodyPr>
            <a:normAutofit/>
          </a:bodyPr>
          <a:lstStyle/>
          <a:p>
            <a:r>
              <a:rPr lang="ro-RO" sz="2400" b="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Slovenia</a:t>
            </a:r>
            <a:r>
              <a:rPr lang="ro-RO" sz="2400" b="1" dirty="0">
                <a:solidFill>
                  <a:srgbClr val="002060"/>
                </a:solidFill>
                <a:effectLst>
                  <a:outerShdw blurRad="38100" dist="38100" dir="2700000" algn="tl">
                    <a:srgbClr val="000000">
                      <a:alpha val="43137"/>
                    </a:srgbClr>
                  </a:outerShdw>
                </a:effectLst>
                <a:latin typeface="Arial" pitchFamily="34" charset="0"/>
                <a:cs typeface="Arial" pitchFamily="34" charset="0"/>
              </a:rPr>
              <a:t>, februarie - aprilie 2014</a:t>
            </a:r>
            <a:endParaRPr lang="en-US" sz="2400" dirty="0">
              <a:solidFill>
                <a:srgbClr val="002060"/>
              </a:solidFill>
            </a:endParaRPr>
          </a:p>
        </p:txBody>
      </p:sp>
      <p:pic>
        <p:nvPicPr>
          <p:cNvPr id="4" name="Picture 3" descr="C:\SVS Internet SAJT\SVS\svs Cirilica\SLIKE\2014-02-11 Humanitarna pomoc SLO\3.JPG"/>
          <p:cNvPicPr/>
          <p:nvPr/>
        </p:nvPicPr>
        <p:blipFill>
          <a:blip r:embed="rId2" cstate="print"/>
          <a:srcRect/>
          <a:stretch>
            <a:fillRect/>
          </a:stretch>
        </p:blipFill>
        <p:spPr bwMode="auto">
          <a:xfrm>
            <a:off x="8221033" y="2244168"/>
            <a:ext cx="3492532" cy="2157680"/>
          </a:xfrm>
          <a:prstGeom prst="rect">
            <a:avLst/>
          </a:prstGeom>
          <a:noFill/>
          <a:ln w="9525">
            <a:noFill/>
            <a:miter lim="800000"/>
            <a:headEnd/>
            <a:tailEnd/>
          </a:ln>
        </p:spPr>
      </p:pic>
      <p:pic>
        <p:nvPicPr>
          <p:cNvPr id="5" name="Picture 4" descr="C:\SVS Internet SAJT\SVS\svs Cirilica\SLIKE\2014-02-11 Humanitarna pomoc SLO\6.JPG"/>
          <p:cNvPicPr/>
          <p:nvPr/>
        </p:nvPicPr>
        <p:blipFill>
          <a:blip r:embed="rId3" cstate="print"/>
          <a:srcRect/>
          <a:stretch>
            <a:fillRect/>
          </a:stretch>
        </p:blipFill>
        <p:spPr bwMode="auto">
          <a:xfrm>
            <a:off x="8261672" y="4541520"/>
            <a:ext cx="3492533" cy="2236005"/>
          </a:xfrm>
          <a:prstGeom prst="rect">
            <a:avLst/>
          </a:prstGeom>
          <a:noFill/>
          <a:ln w="9525">
            <a:noFill/>
            <a:miter lim="800000"/>
            <a:headEnd/>
            <a:tailEnd/>
          </a:ln>
        </p:spPr>
      </p:pic>
      <p:sp>
        <p:nvSpPr>
          <p:cNvPr id="8" name="Title 1">
            <a:extLst>
              <a:ext uri="{FF2B5EF4-FFF2-40B4-BE49-F238E27FC236}">
                <a16:creationId xmlns="" xmlns:a16="http://schemas.microsoft.com/office/drawing/2014/main" id="{A14CE901-C33A-4406-B905-944F8DF98A77}"/>
              </a:ext>
            </a:extLst>
          </p:cNvPr>
          <p:cNvSpPr txBox="1">
            <a:spLocks/>
          </p:cNvSpPr>
          <p:nvPr/>
        </p:nvSpPr>
        <p:spPr>
          <a:xfrm>
            <a:off x="584200" y="1478530"/>
            <a:ext cx="3378199" cy="406150"/>
          </a:xfrm>
          <a:prstGeom prst="rect">
            <a:avLst/>
          </a:prstGeom>
        </p:spPr>
        <p:txBody>
          <a:bodyPr vert="horz" lIns="0" rIns="0" bIns="0" anchor="b">
            <a:normAutofit fontScale="975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defRPr/>
            </a:pPr>
            <a:r>
              <a:rPr lang="ro-RO" sz="2400" b="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Muntenegru </a:t>
            </a:r>
            <a:r>
              <a:rPr lang="ro-RO" sz="2400" b="1" dirty="0">
                <a:solidFill>
                  <a:srgbClr val="002060"/>
                </a:solidFill>
                <a:effectLst>
                  <a:outerShdw blurRad="38100" dist="38100" dir="2700000" algn="tl">
                    <a:srgbClr val="000000">
                      <a:alpha val="43137"/>
                    </a:srgbClr>
                  </a:outerShdw>
                </a:effectLst>
                <a:latin typeface="Arial" pitchFamily="34" charset="0"/>
                <a:cs typeface="Arial" pitchFamily="34" charset="0"/>
              </a:rPr>
              <a:t>iulie 2012</a:t>
            </a:r>
            <a:endParaRPr lang="en-US" sz="2400" dirty="0">
              <a:solidFill>
                <a:srgbClr val="002060"/>
              </a:solidFill>
              <a:latin typeface="Times New Roman" pitchFamily="18" charset="0"/>
              <a:cs typeface="Times New Roman" pitchFamily="18" charset="0"/>
            </a:endParaRPr>
          </a:p>
        </p:txBody>
      </p:sp>
      <p:pic>
        <p:nvPicPr>
          <p:cNvPr id="9" name="Picture 3" descr="pozar5.jpg">
            <a:extLst>
              <a:ext uri="{FF2B5EF4-FFF2-40B4-BE49-F238E27FC236}">
                <a16:creationId xmlns="" xmlns:a16="http://schemas.microsoft.com/office/drawing/2014/main" id="{6577545D-5DAF-44CE-ADDB-66BB698A68FB}"/>
              </a:ext>
            </a:extLst>
          </p:cNvPr>
          <p:cNvPicPr>
            <a:picLocks noChangeAspect="1"/>
          </p:cNvPicPr>
          <p:nvPr/>
        </p:nvPicPr>
        <p:blipFill>
          <a:blip r:embed="rId4" cstate="print"/>
          <a:srcRect/>
          <a:stretch>
            <a:fillRect/>
          </a:stretch>
        </p:blipFill>
        <p:spPr bwMode="auto">
          <a:xfrm>
            <a:off x="217459" y="2087451"/>
            <a:ext cx="3379181" cy="2220389"/>
          </a:xfrm>
          <a:prstGeom prst="rect">
            <a:avLst/>
          </a:prstGeom>
          <a:noFill/>
          <a:ln w="9525">
            <a:noFill/>
            <a:miter lim="800000"/>
            <a:headEnd/>
            <a:tailEnd/>
          </a:ln>
        </p:spPr>
      </p:pic>
      <p:pic>
        <p:nvPicPr>
          <p:cNvPr id="10" name="Picture 3" descr="slike 062.jpg">
            <a:extLst>
              <a:ext uri="{FF2B5EF4-FFF2-40B4-BE49-F238E27FC236}">
                <a16:creationId xmlns="" xmlns:a16="http://schemas.microsoft.com/office/drawing/2014/main" id="{E707B79D-CE63-4F2B-8A9A-551DF3C07E10}"/>
              </a:ext>
            </a:extLst>
          </p:cNvPr>
          <p:cNvPicPr>
            <a:picLocks noChangeAspect="1"/>
          </p:cNvPicPr>
          <p:nvPr/>
        </p:nvPicPr>
        <p:blipFill>
          <a:blip r:embed="rId5" cstate="print"/>
          <a:srcRect/>
          <a:stretch>
            <a:fillRect/>
          </a:stretch>
        </p:blipFill>
        <p:spPr bwMode="auto">
          <a:xfrm>
            <a:off x="228600" y="4401848"/>
            <a:ext cx="3351133" cy="2352923"/>
          </a:xfrm>
          <a:prstGeom prst="rect">
            <a:avLst/>
          </a:prstGeom>
          <a:noFill/>
          <a:ln w="9525">
            <a:noFill/>
            <a:miter lim="800000"/>
            <a:headEnd/>
            <a:tailEnd/>
          </a:ln>
        </p:spPr>
      </p:pic>
      <p:sp>
        <p:nvSpPr>
          <p:cNvPr id="11" name="Rectangle 10">
            <a:extLst>
              <a:ext uri="{FF2B5EF4-FFF2-40B4-BE49-F238E27FC236}">
                <a16:creationId xmlns="" xmlns:a16="http://schemas.microsoft.com/office/drawing/2014/main" id="{EAA39E93-34EC-4EBE-B6E0-CC14880D7BD8}"/>
              </a:ext>
            </a:extLst>
          </p:cNvPr>
          <p:cNvSpPr/>
          <p:nvPr/>
        </p:nvSpPr>
        <p:spPr>
          <a:xfrm>
            <a:off x="386080" y="213360"/>
            <a:ext cx="10881360" cy="496161"/>
          </a:xfrm>
          <a:prstGeom prst="rect">
            <a:avLst/>
          </a:prstGeom>
        </p:spPr>
        <p:txBody>
          <a:bodyPr wrap="square">
            <a:spAutoFit/>
          </a:bodyPr>
          <a:lstStyle/>
          <a:p>
            <a:pPr algn="ctr">
              <a:lnSpc>
                <a:spcPct val="80000"/>
              </a:lnSpc>
              <a:defRPr/>
            </a:pPr>
            <a:r>
              <a:rPr lang="vi-VN" sz="3200" b="1" dirty="0">
                <a:solidFill>
                  <a:srgbClr val="002060"/>
                </a:solidFill>
                <a:effectLst>
                  <a:outerShdw blurRad="38100" dist="38100" dir="2700000" algn="tl">
                    <a:srgbClr val="000000">
                      <a:alpha val="43137"/>
                    </a:srgbClr>
                  </a:outerShdw>
                </a:effectLst>
                <a:latin typeface="Constantia" pitchFamily="18" charset="0"/>
                <a:cs typeface="Times New Roman" pitchFamily="18" charset="0"/>
              </a:rPr>
              <a:t>Acordarea de asistență internațională:</a:t>
            </a:r>
            <a:endParaRPr lang="sr-Cyrl-RS" sz="3200" b="1" dirty="0">
              <a:solidFill>
                <a:srgbClr val="002060"/>
              </a:solidFill>
              <a:effectLst>
                <a:outerShdw blurRad="38100" dist="38100" dir="2700000" algn="tl">
                  <a:srgbClr val="000000">
                    <a:alpha val="43137"/>
                  </a:srgbClr>
                </a:outerShdw>
              </a:effectLst>
              <a:latin typeface="Constantia" pitchFamily="18" charset="0"/>
              <a:cs typeface="Times New Roman" pitchFamily="18" charset="0"/>
            </a:endParaRPr>
          </a:p>
        </p:txBody>
      </p:sp>
      <p:sp>
        <p:nvSpPr>
          <p:cNvPr id="12" name="Title 1">
            <a:extLst>
              <a:ext uri="{FF2B5EF4-FFF2-40B4-BE49-F238E27FC236}">
                <a16:creationId xmlns="" xmlns:a16="http://schemas.microsoft.com/office/drawing/2014/main" id="{1A33E932-67E7-4851-A6FC-E7B9AFE79D3A}"/>
              </a:ext>
            </a:extLst>
          </p:cNvPr>
          <p:cNvSpPr txBox="1">
            <a:spLocks/>
          </p:cNvSpPr>
          <p:nvPr/>
        </p:nvSpPr>
        <p:spPr>
          <a:xfrm>
            <a:off x="4250979" y="1130687"/>
            <a:ext cx="3379181" cy="106121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2400" b="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Grecia</a:t>
            </a:r>
            <a:r>
              <a:rPr lang="vi-VN" sz="2400" b="1" dirty="0">
                <a:solidFill>
                  <a:srgbClr val="002060"/>
                </a:solidFill>
                <a:effectLst>
                  <a:outerShdw blurRad="38100" dist="38100" dir="2700000" algn="tl">
                    <a:srgbClr val="000000">
                      <a:alpha val="43137"/>
                    </a:srgbClr>
                  </a:outerShdw>
                </a:effectLst>
                <a:latin typeface="Arial" pitchFamily="34" charset="0"/>
                <a:cs typeface="Arial" pitchFamily="34" charset="0"/>
              </a:rPr>
              <a:t>, Muntele Sfânt, mănăstirea Hilandar, august 2012</a:t>
            </a:r>
            <a:endParaRPr lang="en-US" sz="2400" dirty="0">
              <a:solidFill>
                <a:srgbClr val="002060"/>
              </a:solidFill>
            </a:endParaRPr>
          </a:p>
        </p:txBody>
      </p:sp>
      <p:pic>
        <p:nvPicPr>
          <p:cNvPr id="13" name="Picture 7" descr="DSCN1066.JPG">
            <a:extLst>
              <a:ext uri="{FF2B5EF4-FFF2-40B4-BE49-F238E27FC236}">
                <a16:creationId xmlns="" xmlns:a16="http://schemas.microsoft.com/office/drawing/2014/main" id="{E4C2F2FF-054C-43C1-AD3A-F3D1CC4764FF}"/>
              </a:ext>
            </a:extLst>
          </p:cNvPr>
          <p:cNvPicPr>
            <a:picLocks noChangeAspect="1"/>
          </p:cNvPicPr>
          <p:nvPr/>
        </p:nvPicPr>
        <p:blipFill>
          <a:blip r:embed="rId6" cstate="print"/>
          <a:srcRect/>
          <a:stretch>
            <a:fillRect/>
          </a:stretch>
        </p:blipFill>
        <p:spPr bwMode="auto">
          <a:xfrm>
            <a:off x="3962399" y="4401848"/>
            <a:ext cx="3738881" cy="2375677"/>
          </a:xfrm>
          <a:prstGeom prst="rect">
            <a:avLst/>
          </a:prstGeom>
          <a:noFill/>
          <a:ln w="9525">
            <a:noFill/>
            <a:miter lim="800000"/>
            <a:headEnd/>
            <a:tailEnd/>
          </a:ln>
        </p:spPr>
      </p:pic>
      <p:pic>
        <p:nvPicPr>
          <p:cNvPr id="14" name="Picture 3" descr="11082012577.jpg">
            <a:extLst>
              <a:ext uri="{FF2B5EF4-FFF2-40B4-BE49-F238E27FC236}">
                <a16:creationId xmlns="" xmlns:a16="http://schemas.microsoft.com/office/drawing/2014/main" id="{3B2736CA-2DF9-4459-B116-33157C97E85E}"/>
              </a:ext>
            </a:extLst>
          </p:cNvPr>
          <p:cNvPicPr>
            <a:picLocks noChangeAspect="1"/>
          </p:cNvPicPr>
          <p:nvPr/>
        </p:nvPicPr>
        <p:blipFill>
          <a:blip r:embed="rId7" cstate="print"/>
          <a:srcRect/>
          <a:stretch>
            <a:fillRect/>
          </a:stretch>
        </p:blipFill>
        <p:spPr bwMode="auto">
          <a:xfrm>
            <a:off x="4015706" y="2130923"/>
            <a:ext cx="3685574" cy="2220389"/>
          </a:xfrm>
          <a:prstGeom prst="rect">
            <a:avLst/>
          </a:prstGeom>
          <a:noFill/>
          <a:ln w="9525">
            <a:noFill/>
            <a:miter lim="800000"/>
            <a:headEnd/>
            <a:tailEnd/>
          </a:ln>
        </p:spPr>
      </p:pic>
    </p:spTree>
    <p:extLst>
      <p:ext uri="{BB962C8B-B14F-4D97-AF65-F5344CB8AC3E}">
        <p14:creationId xmlns="" xmlns:p14="http://schemas.microsoft.com/office/powerpoint/2010/main" val="31632732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513683" y="5512441"/>
            <a:ext cx="1111111" cy="1080000"/>
          </a:xfrm>
          <a:prstGeom prst="rect">
            <a:avLst/>
          </a:prstGeom>
        </p:spPr>
      </p:pic>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334833" y="5512441"/>
            <a:ext cx="1144700" cy="1080000"/>
          </a:xfrm>
          <a:prstGeom prst="rect">
            <a:avLst/>
          </a:prstGeom>
        </p:spPr>
      </p:pic>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0658944" y="5512441"/>
            <a:ext cx="1161628" cy="1080000"/>
          </a:xfrm>
          <a:prstGeom prst="rect">
            <a:avLst/>
          </a:prstGeom>
        </p:spPr>
      </p:pic>
      <p:pic>
        <p:nvPicPr>
          <p:cNvPr id="7" name="Picture 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215613" y="5512441"/>
            <a:ext cx="1085070" cy="1080000"/>
          </a:xfrm>
          <a:prstGeom prst="rect">
            <a:avLst/>
          </a:prstGeom>
        </p:spPr>
      </p:pic>
      <p:sp>
        <p:nvSpPr>
          <p:cNvPr id="9" name="Subtitle 2">
            <a:extLst>
              <a:ext uri="{FF2B5EF4-FFF2-40B4-BE49-F238E27FC236}">
                <a16:creationId xmlns="" xmlns:a16="http://schemas.microsoft.com/office/drawing/2014/main" id="{18613115-BF50-4FBF-8092-BFECBE59ABDE}"/>
              </a:ext>
            </a:extLst>
          </p:cNvPr>
          <p:cNvSpPr txBox="1">
            <a:spLocks noChangeArrowheads="1"/>
          </p:cNvSpPr>
          <p:nvPr/>
        </p:nvSpPr>
        <p:spPr>
          <a:xfrm>
            <a:off x="1343024" y="1459221"/>
            <a:ext cx="10302875" cy="26936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ro-RO" dirty="0"/>
              <a:t>În ultimii ani, regiunea s-a confruntat cu inundații catastrofale, alunecări de teren, cutremure devastatoare precum și incendii forestiere, condiții meteorologice severe, pandemii...</a:t>
            </a:r>
          </a:p>
          <a:p>
            <a:pPr lvl="0"/>
            <a:r>
              <a:rPr lang="ro-RO" dirty="0"/>
              <a:t>Rezultatul sunt victime umane și daune materiale, care afectează dezvoltarea durabilă a tuturor țărilor.</a:t>
            </a:r>
          </a:p>
        </p:txBody>
      </p:sp>
      <p:pic>
        <p:nvPicPr>
          <p:cNvPr id="12" name="Picture 6" descr="A picture containing outdoor, building, truck, snow&#10;&#10;Description automatically generated">
            <a:extLst>
              <a:ext uri="{FF2B5EF4-FFF2-40B4-BE49-F238E27FC236}">
                <a16:creationId xmlns="" xmlns:a16="http://schemas.microsoft.com/office/drawing/2014/main" id="{1D050D56-3652-4D98-9BE1-1077C1A8EBEC}"/>
              </a:ext>
            </a:extLst>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8352144" y="4386721"/>
            <a:ext cx="3439853" cy="223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3" descr="A picture containing outdoor, grass, building, car&#10;&#10;Description automatically generated">
            <a:extLst>
              <a:ext uri="{FF2B5EF4-FFF2-40B4-BE49-F238E27FC236}">
                <a16:creationId xmlns="" xmlns:a16="http://schemas.microsoft.com/office/drawing/2014/main" id="{E6258F4A-C363-4F32-8741-FF9FFACB32F0}"/>
              </a:ext>
            </a:extLst>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317056" y="4373116"/>
            <a:ext cx="3968750" cy="223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6" descr="A picture containing outdoor, nature, large, people&#10;&#10;Description automatically generated">
            <a:extLst>
              <a:ext uri="{FF2B5EF4-FFF2-40B4-BE49-F238E27FC236}">
                <a16:creationId xmlns="" xmlns:a16="http://schemas.microsoft.com/office/drawing/2014/main" id="{20C27CAE-37D4-4F29-8357-DF240D459C27}"/>
              </a:ext>
            </a:extLst>
          </p:cNvPr>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507056" y="4373116"/>
            <a:ext cx="3663950" cy="2271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8">
            <a:extLst>
              <a:ext uri="{FF2B5EF4-FFF2-40B4-BE49-F238E27FC236}">
                <a16:creationId xmlns="" xmlns:a16="http://schemas.microsoft.com/office/drawing/2014/main" id="{1576D5D4-9ABE-4A80-BEAC-7DE78E8230C6}"/>
              </a:ext>
            </a:extLst>
          </p:cNvPr>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8379468" y="6084441"/>
            <a:ext cx="723900" cy="50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20">
            <a:extLst>
              <a:ext uri="{FF2B5EF4-FFF2-40B4-BE49-F238E27FC236}">
                <a16:creationId xmlns="" xmlns:a16="http://schemas.microsoft.com/office/drawing/2014/main" id="{A1E90303-154E-4C6B-AC68-47802D4D91FC}"/>
              </a:ext>
            </a:extLst>
          </p:cNvPr>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4332931" y="6119366"/>
            <a:ext cx="1003300" cy="50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22">
            <a:extLst>
              <a:ext uri="{FF2B5EF4-FFF2-40B4-BE49-F238E27FC236}">
                <a16:creationId xmlns="" xmlns:a16="http://schemas.microsoft.com/office/drawing/2014/main" id="{5F966F56-3DC4-4B84-AF99-C585F34AE23D}"/>
              </a:ext>
            </a:extLst>
          </p:cNvPr>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2294581" y="6127303"/>
            <a:ext cx="1003300" cy="50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24">
            <a:extLst>
              <a:ext uri="{FF2B5EF4-FFF2-40B4-BE49-F238E27FC236}">
                <a16:creationId xmlns="" xmlns:a16="http://schemas.microsoft.com/office/drawing/2014/main" id="{F59D0CBC-A9F0-4157-A523-7E00C69CB87C}"/>
              </a:ext>
            </a:extLst>
          </p:cNvPr>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1292868" y="6132066"/>
            <a:ext cx="1003300" cy="50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26">
            <a:extLst>
              <a:ext uri="{FF2B5EF4-FFF2-40B4-BE49-F238E27FC236}">
                <a16:creationId xmlns="" xmlns:a16="http://schemas.microsoft.com/office/drawing/2014/main" id="{E3835C53-F685-4A16-9B31-ECEF9BAE902C}"/>
              </a:ext>
            </a:extLst>
          </p:cNvPr>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524518" y="6136828"/>
            <a:ext cx="762000" cy="50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Title 7">
            <a:extLst>
              <a:ext uri="{FF2B5EF4-FFF2-40B4-BE49-F238E27FC236}">
                <a16:creationId xmlns="" xmlns:a16="http://schemas.microsoft.com/office/drawing/2014/main" id="{34BE9A0A-D0C0-4DA0-87E0-319CF5698C3B}"/>
              </a:ext>
            </a:extLst>
          </p:cNvPr>
          <p:cNvSpPr>
            <a:spLocks noGrp="1"/>
          </p:cNvSpPr>
          <p:nvPr>
            <p:ph type="title"/>
          </p:nvPr>
        </p:nvSpPr>
        <p:spPr>
          <a:xfrm>
            <a:off x="1819275" y="239713"/>
            <a:ext cx="9034463" cy="703262"/>
          </a:xfrm>
        </p:spPr>
        <p:txBody>
          <a:bodyPr/>
          <a:lstStyle/>
          <a:p>
            <a:r>
              <a:rPr lang="ro-RO" b="1" dirty="0">
                <a:solidFill>
                  <a:schemeClr val="accent5">
                    <a:lumMod val="50000"/>
                  </a:schemeClr>
                </a:solidFill>
                <a:latin typeface="+mn-lt"/>
              </a:rPr>
              <a:t>DEZASTRELE NU CUNOSC GRANIȚE!</a:t>
            </a:r>
            <a:endParaRPr lang="en-GB" b="1" dirty="0">
              <a:solidFill>
                <a:schemeClr val="accent5">
                  <a:lumMod val="50000"/>
                </a:schemeClr>
              </a:solidFill>
              <a:latin typeface="+mn-lt"/>
            </a:endParaRPr>
          </a:p>
        </p:txBody>
      </p:sp>
    </p:spTree>
    <p:extLst>
      <p:ext uri="{BB962C8B-B14F-4D97-AF65-F5344CB8AC3E}">
        <p14:creationId xmlns="" xmlns:p14="http://schemas.microsoft.com/office/powerpoint/2010/main" val="16926101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8600" y="3657600"/>
            <a:ext cx="6248400" cy="551688"/>
          </a:xfrm>
        </p:spPr>
        <p:txBody>
          <a:bodyPr>
            <a:normAutofit/>
          </a:bodyPr>
          <a:lstStyle/>
          <a:p>
            <a:r>
              <a:rPr lang="ro-RO" sz="2400" b="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Albania</a:t>
            </a:r>
            <a:r>
              <a:rPr lang="ro-RO" sz="2400" b="1" dirty="0">
                <a:solidFill>
                  <a:srgbClr val="002060"/>
                </a:solidFill>
                <a:effectLst>
                  <a:outerShdw blurRad="38100" dist="38100" dir="2700000" algn="tl">
                    <a:srgbClr val="000000">
                      <a:alpha val="43137"/>
                    </a:srgbClr>
                  </a:outerShdw>
                </a:effectLst>
                <a:latin typeface="Arial" pitchFamily="34" charset="0"/>
                <a:cs typeface="Arial" pitchFamily="34" charset="0"/>
              </a:rPr>
              <a:t>, noiembrie 2019</a:t>
            </a:r>
            <a:endParaRPr lang="en-US" sz="2400" dirty="0">
              <a:solidFill>
                <a:srgbClr val="002060"/>
              </a:solidFill>
            </a:endParaRPr>
          </a:p>
        </p:txBody>
      </p:sp>
      <p:sp>
        <p:nvSpPr>
          <p:cNvPr id="8" name="Title 1">
            <a:extLst>
              <a:ext uri="{FF2B5EF4-FFF2-40B4-BE49-F238E27FC236}">
                <a16:creationId xmlns="" xmlns:a16="http://schemas.microsoft.com/office/drawing/2014/main" id="{A14CE901-C33A-4406-B905-944F8DF98A77}"/>
              </a:ext>
            </a:extLst>
          </p:cNvPr>
          <p:cNvSpPr txBox="1">
            <a:spLocks/>
          </p:cNvSpPr>
          <p:nvPr/>
        </p:nvSpPr>
        <p:spPr>
          <a:xfrm>
            <a:off x="4343400" y="330450"/>
            <a:ext cx="4495800" cy="406150"/>
          </a:xfrm>
          <a:prstGeom prst="rect">
            <a:avLst/>
          </a:prstGeom>
        </p:spPr>
        <p:txBody>
          <a:bodyPr vert="horz" lIns="0" rIns="0" bIns="0" anchor="b">
            <a:normAutofit fontScale="975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defRPr/>
            </a:pPr>
            <a:r>
              <a:rPr lang="ro-RO" sz="2400" b="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Macedonia</a:t>
            </a:r>
            <a:r>
              <a:rPr lang="ro-RO" sz="2400" b="1" dirty="0">
                <a:solidFill>
                  <a:srgbClr val="002060"/>
                </a:solidFill>
                <a:effectLst>
                  <a:outerShdw blurRad="38100" dist="38100" dir="2700000" algn="tl">
                    <a:srgbClr val="000000">
                      <a:alpha val="43137"/>
                    </a:srgbClr>
                  </a:outerShdw>
                </a:effectLst>
                <a:latin typeface="Arial" pitchFamily="34" charset="0"/>
                <a:cs typeface="Arial" pitchFamily="34" charset="0"/>
              </a:rPr>
              <a:t>, august 2016</a:t>
            </a:r>
            <a:endParaRPr lang="en-US" sz="2400" dirty="0">
              <a:solidFill>
                <a:srgbClr val="002060"/>
              </a:solidFill>
              <a:latin typeface="Times New Roman" pitchFamily="18" charset="0"/>
              <a:cs typeface="Times New Roman" pitchFamily="18" charset="0"/>
            </a:endParaRPr>
          </a:p>
        </p:txBody>
      </p:sp>
      <p:pic>
        <p:nvPicPr>
          <p:cNvPr id="11" name="Picture 10">
            <a:extLst>
              <a:ext uri="{FF2B5EF4-FFF2-40B4-BE49-F238E27FC236}">
                <a16:creationId xmlns="" xmlns:a16="http://schemas.microsoft.com/office/drawing/2014/main" id="{00576A9A-9AB1-4113-8C3E-0C4B716422AC}"/>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310460" y="824916"/>
            <a:ext cx="4247060" cy="2771287"/>
          </a:xfrm>
          <a:prstGeom prst="rect">
            <a:avLst/>
          </a:prstGeom>
        </p:spPr>
      </p:pic>
      <p:pic>
        <p:nvPicPr>
          <p:cNvPr id="13" name="Picture 12">
            <a:extLst>
              <a:ext uri="{FF2B5EF4-FFF2-40B4-BE49-F238E27FC236}">
                <a16:creationId xmlns="" xmlns:a16="http://schemas.microsoft.com/office/drawing/2014/main" id="{70A93521-1C0F-4A72-B01D-419C29E024D0}"/>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522719" y="965200"/>
            <a:ext cx="4247060" cy="2610683"/>
          </a:xfrm>
          <a:prstGeom prst="rect">
            <a:avLst/>
          </a:prstGeom>
        </p:spPr>
      </p:pic>
      <p:pic>
        <p:nvPicPr>
          <p:cNvPr id="15" name="Picture 14">
            <a:extLst>
              <a:ext uri="{FF2B5EF4-FFF2-40B4-BE49-F238E27FC236}">
                <a16:creationId xmlns="" xmlns:a16="http://schemas.microsoft.com/office/drawing/2014/main" id="{DCD7A1F0-B240-4235-ABDB-F29EA4876FD0}"/>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696720" y="4447122"/>
            <a:ext cx="3041260" cy="2337752"/>
          </a:xfrm>
          <a:prstGeom prst="rect">
            <a:avLst/>
          </a:prstGeom>
        </p:spPr>
      </p:pic>
      <p:pic>
        <p:nvPicPr>
          <p:cNvPr id="17" name="Picture 16">
            <a:extLst>
              <a:ext uri="{FF2B5EF4-FFF2-40B4-BE49-F238E27FC236}">
                <a16:creationId xmlns="" xmlns:a16="http://schemas.microsoft.com/office/drawing/2014/main" id="{0AB4E072-56F7-4D4A-867D-4B3C46357E8B}"/>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740496" y="4225843"/>
            <a:ext cx="4754784" cy="2559032"/>
          </a:xfrm>
          <a:prstGeom prst="rect">
            <a:avLst/>
          </a:prstGeom>
        </p:spPr>
      </p:pic>
    </p:spTree>
    <p:extLst>
      <p:ext uri="{BB962C8B-B14F-4D97-AF65-F5344CB8AC3E}">
        <p14:creationId xmlns="" xmlns:p14="http://schemas.microsoft.com/office/powerpoint/2010/main" val="42061023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629C50A2-CB37-4520-A23E-AE15CCAC2DA3}"/>
              </a:ext>
            </a:extLst>
          </p:cNvPr>
          <p:cNvSpPr txBox="1"/>
          <p:nvPr/>
        </p:nvSpPr>
        <p:spPr>
          <a:xfrm>
            <a:off x="4322844" y="178156"/>
            <a:ext cx="4882116" cy="461665"/>
          </a:xfrm>
          <a:prstGeom prst="rect">
            <a:avLst/>
          </a:prstGeom>
          <a:noFill/>
        </p:spPr>
        <p:txBody>
          <a:bodyPr wrap="square">
            <a:spAutoFit/>
          </a:bodyPr>
          <a:lstStyle/>
          <a:p>
            <a:r>
              <a:rPr lang="ro-RO" sz="2400" b="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Grecia</a:t>
            </a:r>
            <a:r>
              <a:rPr lang="ro-RO" sz="2400" b="1" dirty="0">
                <a:solidFill>
                  <a:srgbClr val="002060"/>
                </a:solidFill>
                <a:effectLst>
                  <a:outerShdw blurRad="38100" dist="38100" dir="2700000" algn="tl">
                    <a:srgbClr val="000000">
                      <a:alpha val="43137"/>
                    </a:srgbClr>
                  </a:outerShdw>
                </a:effectLst>
                <a:latin typeface="Arial" pitchFamily="34" charset="0"/>
                <a:cs typeface="Arial" pitchFamily="34" charset="0"/>
              </a:rPr>
              <a:t>, august 2021</a:t>
            </a:r>
            <a:endParaRPr lang="en-GB" sz="2400" dirty="0">
              <a:solidFill>
                <a:srgbClr val="002060"/>
              </a:solidFill>
            </a:endParaRPr>
          </a:p>
        </p:txBody>
      </p:sp>
      <p:sp>
        <p:nvSpPr>
          <p:cNvPr id="7" name="TextBox 6">
            <a:extLst>
              <a:ext uri="{FF2B5EF4-FFF2-40B4-BE49-F238E27FC236}">
                <a16:creationId xmlns="" xmlns:a16="http://schemas.microsoft.com/office/drawing/2014/main" id="{4AA13BA2-B51C-46B3-A1F7-C71267323FEC}"/>
              </a:ext>
            </a:extLst>
          </p:cNvPr>
          <p:cNvSpPr txBox="1"/>
          <p:nvPr/>
        </p:nvSpPr>
        <p:spPr>
          <a:xfrm>
            <a:off x="3027680" y="3669268"/>
            <a:ext cx="5359636" cy="461665"/>
          </a:xfrm>
          <a:prstGeom prst="rect">
            <a:avLst/>
          </a:prstGeom>
          <a:noFill/>
        </p:spPr>
        <p:txBody>
          <a:bodyPr wrap="square">
            <a:spAutoFit/>
          </a:bodyPr>
          <a:lstStyle/>
          <a:p>
            <a:r>
              <a:rPr lang="pt-BR" sz="2400" b="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Macedonia </a:t>
            </a:r>
            <a:r>
              <a:rPr lang="pt-BR" sz="2400" b="1" dirty="0">
                <a:solidFill>
                  <a:srgbClr val="002060"/>
                </a:solidFill>
                <a:effectLst>
                  <a:outerShdw blurRad="38100" dist="38100" dir="2700000" algn="tl">
                    <a:srgbClr val="000000">
                      <a:alpha val="43137"/>
                    </a:srgbClr>
                  </a:outerShdw>
                </a:effectLst>
                <a:latin typeface="Arial" pitchFamily="34" charset="0"/>
                <a:cs typeface="Arial" pitchFamily="34" charset="0"/>
              </a:rPr>
              <a:t>de Nord, august 2021</a:t>
            </a:r>
            <a:endParaRPr lang="en-GB" sz="2400" dirty="0">
              <a:solidFill>
                <a:srgbClr val="002060"/>
              </a:solidFill>
            </a:endParaRPr>
          </a:p>
        </p:txBody>
      </p:sp>
      <p:pic>
        <p:nvPicPr>
          <p:cNvPr id="9" name="Picture 8">
            <a:extLst>
              <a:ext uri="{FF2B5EF4-FFF2-40B4-BE49-F238E27FC236}">
                <a16:creationId xmlns="" xmlns:a16="http://schemas.microsoft.com/office/drawing/2014/main" id="{7B8D6790-DC68-4DC5-A5BE-8F173DFEF213}"/>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27166" y="729285"/>
            <a:ext cx="3890178" cy="2590859"/>
          </a:xfrm>
          <a:prstGeom prst="rect">
            <a:avLst/>
          </a:prstGeom>
        </p:spPr>
      </p:pic>
      <p:pic>
        <p:nvPicPr>
          <p:cNvPr id="11" name="Picture 10">
            <a:extLst>
              <a:ext uri="{FF2B5EF4-FFF2-40B4-BE49-F238E27FC236}">
                <a16:creationId xmlns="" xmlns:a16="http://schemas.microsoft.com/office/drawing/2014/main" id="{40E2550A-85B4-47F0-A4CC-BA19843381F1}"/>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854058" y="711450"/>
            <a:ext cx="2590859" cy="2590859"/>
          </a:xfrm>
          <a:prstGeom prst="rect">
            <a:avLst/>
          </a:prstGeom>
        </p:spPr>
      </p:pic>
      <p:pic>
        <p:nvPicPr>
          <p:cNvPr id="13" name="Picture 12">
            <a:extLst>
              <a:ext uri="{FF2B5EF4-FFF2-40B4-BE49-F238E27FC236}">
                <a16:creationId xmlns="" xmlns:a16="http://schemas.microsoft.com/office/drawing/2014/main" id="{BBAB3507-60A6-480D-812A-BD8C59742CDA}"/>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762241" y="753792"/>
            <a:ext cx="3860474" cy="2548517"/>
          </a:xfrm>
          <a:prstGeom prst="rect">
            <a:avLst/>
          </a:prstGeom>
        </p:spPr>
      </p:pic>
      <p:pic>
        <p:nvPicPr>
          <p:cNvPr id="15" name="Picture 14">
            <a:extLst>
              <a:ext uri="{FF2B5EF4-FFF2-40B4-BE49-F238E27FC236}">
                <a16:creationId xmlns="" xmlns:a16="http://schemas.microsoft.com/office/drawing/2014/main" id="{CA8B0D57-C421-48D4-A0AC-E6878DFCD23E}"/>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310641" y="4191001"/>
            <a:ext cx="4428549" cy="2488844"/>
          </a:xfrm>
          <a:prstGeom prst="rect">
            <a:avLst/>
          </a:prstGeom>
        </p:spPr>
      </p:pic>
      <p:pic>
        <p:nvPicPr>
          <p:cNvPr id="17" name="Picture 16">
            <a:extLst>
              <a:ext uri="{FF2B5EF4-FFF2-40B4-BE49-F238E27FC236}">
                <a16:creationId xmlns="" xmlns:a16="http://schemas.microsoft.com/office/drawing/2014/main" id="{473BF25A-58A2-4E1F-B35E-C252E44DD814}"/>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096000" y="4191001"/>
            <a:ext cx="4632987" cy="2488843"/>
          </a:xfrm>
          <a:prstGeom prst="rect">
            <a:avLst/>
          </a:prstGeom>
        </p:spPr>
      </p:pic>
    </p:spTree>
    <p:extLst>
      <p:ext uri="{BB962C8B-B14F-4D97-AF65-F5344CB8AC3E}">
        <p14:creationId xmlns="" xmlns:p14="http://schemas.microsoft.com/office/powerpoint/2010/main" val="32786404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877824" y="3688834"/>
            <a:ext cx="9564624" cy="1349087"/>
          </a:xfrm>
          <a:prstGeom prst="rect">
            <a:avLst/>
          </a:prstGeom>
          <a:noFill/>
        </p:spPr>
        <p:txBody>
          <a:bodyPr wrap="square" rtlCol="0">
            <a:normAutofit/>
          </a:bodyPr>
          <a:lstStyle/>
          <a:p>
            <a:pPr algn="ctr">
              <a:lnSpc>
                <a:spcPts val="4700"/>
              </a:lnSpc>
            </a:pPr>
            <a:r>
              <a:rPr lang="ro-RO" sz="3600" b="1" spc="-20" dirty="0" smtClean="0">
                <a:solidFill>
                  <a:srgbClr val="0057A5"/>
                </a:solidFill>
                <a:latin typeface="Arial" panose="020B0604020202020204" pitchFamily="34" charset="0"/>
                <a:cs typeface="Arial" panose="020B0604020202020204" pitchFamily="34" charset="0"/>
              </a:rPr>
              <a:t>MULŢUMIM PENTRU ATENŢIE!</a:t>
            </a:r>
            <a:endParaRPr lang="en-US" sz="3600" b="1" spc="-20" dirty="0">
              <a:solidFill>
                <a:srgbClr val="0057A5"/>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10078" y="193951"/>
            <a:ext cx="5267053" cy="1129495"/>
          </a:xfrm>
          <a:prstGeom prst="rect">
            <a:avLst/>
          </a:prstGeom>
        </p:spPr>
      </p:pic>
      <p:sp>
        <p:nvSpPr>
          <p:cNvPr id="6" name="Subtitle 17"/>
          <p:cNvSpPr txBox="1">
            <a:spLocks/>
          </p:cNvSpPr>
          <p:nvPr/>
        </p:nvSpPr>
        <p:spPr>
          <a:xfrm>
            <a:off x="1164566" y="1628094"/>
            <a:ext cx="9144000" cy="1728192"/>
          </a:xfrm>
          <a:prstGeom prst="rect">
            <a:avLst/>
          </a:prstGeom>
          <a:solidFill>
            <a:srgbClr val="0070C0"/>
          </a:solidFill>
          <a:ln>
            <a:noFill/>
          </a:ln>
        </p:spPr>
        <p:txBody>
          <a:bodyPr vert="horz" lIns="91440" tIns="457200" rIns="91440" bIns="0" rtlCol="0" anchor="ctr">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800" b="0" i="0" dirty="0" smtClean="0">
                <a:solidFill>
                  <a:srgbClr val="222222"/>
                </a:solidFill>
                <a:effectLst/>
                <a:latin typeface="Times New Roman" panose="02020603050405020304" pitchFamily="18" charset="0"/>
              </a:rPr>
              <a:t/>
            </a:r>
            <a:br>
              <a:rPr lang="en-US" sz="1800" b="0" i="0" dirty="0" smtClean="0">
                <a:solidFill>
                  <a:srgbClr val="222222"/>
                </a:solidFill>
                <a:effectLst/>
                <a:latin typeface="Times New Roman" panose="02020603050405020304" pitchFamily="18" charset="0"/>
              </a:rPr>
            </a:br>
            <a:r>
              <a:rPr lang="ro-RO" sz="4000" b="1" i="0" dirty="0" smtClean="0">
                <a:solidFill>
                  <a:schemeClr val="bg1"/>
                </a:solidFill>
                <a:effectLst/>
                <a:latin typeface="Times New Roman" panose="02020603050405020304" pitchFamily="18" charset="0"/>
              </a:rPr>
              <a:t>Sistemul transfrontalier de protecţie</a:t>
            </a:r>
            <a:endParaRPr lang="sr-Latn-RS" sz="3400" b="1" dirty="0">
              <a:solidFill>
                <a:schemeClr val="bg1">
                  <a:lumMod val="85000"/>
                </a:schemeClr>
              </a:solidFill>
              <a:effectLst>
                <a:outerShdw blurRad="38100" dist="38100" dir="2700000" algn="tl">
                  <a:srgbClr val="000000">
                    <a:alpha val="43137"/>
                  </a:srgbClr>
                </a:outerShdw>
              </a:effectLst>
            </a:endParaRPr>
          </a:p>
          <a:p>
            <a:endParaRPr lang="sr-Latn-RS" sz="3400" b="1" dirty="0">
              <a:solidFill>
                <a:schemeClr val="bg1"/>
              </a:solidFill>
              <a:effectLst>
                <a:outerShdw blurRad="38100" dist="38100" dir="2700000" algn="tl">
                  <a:srgbClr val="000000">
                    <a:alpha val="43137"/>
                  </a:srgbClr>
                </a:outerShdw>
              </a:effectLst>
            </a:endParaRPr>
          </a:p>
        </p:txBody>
      </p:sp>
      <p:sp>
        <p:nvSpPr>
          <p:cNvPr id="7" name="Title 1"/>
          <p:cNvSpPr txBox="1">
            <a:spLocks/>
          </p:cNvSpPr>
          <p:nvPr/>
        </p:nvSpPr>
        <p:spPr>
          <a:xfrm>
            <a:off x="393709" y="4363377"/>
            <a:ext cx="10532853" cy="14700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r-Latn-RS" sz="2600" b="1" smtClean="0">
                <a:solidFill>
                  <a:srgbClr val="0070C0"/>
                </a:solidFill>
                <a:latin typeface="+mn-lt"/>
              </a:rPr>
              <a:t>Interreg-IPA Program de cooperare transfrontalieră România-Serbia</a:t>
            </a:r>
            <a:endParaRPr lang="sr-Latn-RS" sz="2600" b="1" dirty="0">
              <a:solidFill>
                <a:srgbClr val="0070C0"/>
              </a:solidFill>
              <a:latin typeface="+mn-lt"/>
            </a:endParaRPr>
          </a:p>
        </p:txBody>
      </p:sp>
    </p:spTree>
    <p:extLst>
      <p:ext uri="{BB962C8B-B14F-4D97-AF65-F5344CB8AC3E}">
        <p14:creationId xmlns="" xmlns:p14="http://schemas.microsoft.com/office/powerpoint/2010/main" val="39758891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 xmlns:a16="http://schemas.microsoft.com/office/drawing/2014/main" id="{18613115-BF50-4FBF-8092-BFECBE59ABDE}"/>
              </a:ext>
            </a:extLst>
          </p:cNvPr>
          <p:cNvSpPr txBox="1">
            <a:spLocks noChangeArrowheads="1"/>
          </p:cNvSpPr>
          <p:nvPr/>
        </p:nvSpPr>
        <p:spPr>
          <a:xfrm>
            <a:off x="1104853" y="1202046"/>
            <a:ext cx="10483849" cy="48558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Font typeface="Wingdings" panose="05000000000000000000" pitchFamily="2" charset="2"/>
              <a:buChar char="ü"/>
              <a:defRPr/>
            </a:pPr>
            <a:r>
              <a:rPr lang="ro-RO" altLang="en-US" sz="2400" dirty="0" smtClean="0">
                <a:solidFill>
                  <a:schemeClr val="accent5">
                    <a:lumMod val="50000"/>
                  </a:schemeClr>
                </a:solidFill>
              </a:rPr>
              <a:t> m</a:t>
            </a:r>
            <a:r>
              <a:rPr lang="vi-VN" altLang="en-US" sz="2400" dirty="0" smtClean="0">
                <a:solidFill>
                  <a:schemeClr val="accent5">
                    <a:lumMod val="50000"/>
                  </a:schemeClr>
                </a:solidFill>
              </a:rPr>
              <a:t>ai </a:t>
            </a:r>
            <a:r>
              <a:rPr lang="vi-VN" altLang="en-US" sz="2400" dirty="0">
                <a:solidFill>
                  <a:schemeClr val="accent5">
                    <a:lumMod val="50000"/>
                  </a:schemeClr>
                </a:solidFill>
              </a:rPr>
              <a:t>eficientă efectivă salvare a vieți umane și eliminarea consecințelor dezastrelor;</a:t>
            </a:r>
          </a:p>
          <a:p>
            <a:pPr algn="just">
              <a:lnSpc>
                <a:spcPct val="100000"/>
              </a:lnSpc>
              <a:spcBef>
                <a:spcPts val="0"/>
              </a:spcBef>
              <a:buFont typeface="Wingdings" panose="05000000000000000000" pitchFamily="2" charset="2"/>
              <a:buChar char="ü"/>
              <a:defRPr/>
            </a:pPr>
            <a:r>
              <a:rPr lang="ro-RO" altLang="en-US" sz="2400" dirty="0" smtClean="0">
                <a:solidFill>
                  <a:schemeClr val="accent5">
                    <a:lumMod val="50000"/>
                  </a:schemeClr>
                </a:solidFill>
              </a:rPr>
              <a:t> </a:t>
            </a:r>
            <a:r>
              <a:rPr lang="vi-VN" altLang="en-US" sz="2400" dirty="0" smtClean="0">
                <a:solidFill>
                  <a:schemeClr val="accent5">
                    <a:lumMod val="50000"/>
                  </a:schemeClr>
                </a:solidFill>
              </a:rPr>
              <a:t>îmbunătățirea </a:t>
            </a:r>
            <a:r>
              <a:rPr lang="vi-VN" altLang="en-US" sz="2400" dirty="0">
                <a:solidFill>
                  <a:schemeClr val="accent5">
                    <a:lumMod val="50000"/>
                  </a:schemeClr>
                </a:solidFill>
              </a:rPr>
              <a:t>mecanismelor de management în situații de urgență;</a:t>
            </a:r>
          </a:p>
          <a:p>
            <a:pPr algn="just">
              <a:lnSpc>
                <a:spcPct val="100000"/>
              </a:lnSpc>
              <a:spcBef>
                <a:spcPts val="0"/>
              </a:spcBef>
              <a:buFont typeface="Wingdings" panose="05000000000000000000" pitchFamily="2" charset="2"/>
              <a:buChar char="ü"/>
              <a:defRPr/>
            </a:pPr>
            <a:r>
              <a:rPr lang="ro-RO" altLang="en-US" sz="2400" dirty="0" smtClean="0">
                <a:solidFill>
                  <a:schemeClr val="accent5">
                    <a:lumMod val="50000"/>
                  </a:schemeClr>
                </a:solidFill>
              </a:rPr>
              <a:t> </a:t>
            </a:r>
            <a:r>
              <a:rPr lang="vi-VN" altLang="en-US" sz="2400" dirty="0" smtClean="0">
                <a:solidFill>
                  <a:schemeClr val="accent5">
                    <a:lumMod val="50000"/>
                  </a:schemeClr>
                </a:solidFill>
              </a:rPr>
              <a:t>reducerea </a:t>
            </a:r>
            <a:r>
              <a:rPr lang="vi-VN" altLang="en-US" sz="2400" dirty="0">
                <a:solidFill>
                  <a:schemeClr val="accent5">
                    <a:lumMod val="50000"/>
                  </a:schemeClr>
                </a:solidFill>
              </a:rPr>
              <a:t>riscurilor și consolidarea rezistenței;</a:t>
            </a:r>
          </a:p>
          <a:p>
            <a:pPr algn="just">
              <a:lnSpc>
                <a:spcPct val="100000"/>
              </a:lnSpc>
              <a:spcBef>
                <a:spcPts val="0"/>
              </a:spcBef>
              <a:buFont typeface="Wingdings" panose="05000000000000000000" pitchFamily="2" charset="2"/>
              <a:buChar char="ü"/>
              <a:defRPr/>
            </a:pPr>
            <a:r>
              <a:rPr lang="ro-RO" altLang="en-US" sz="2400" dirty="0" smtClean="0">
                <a:solidFill>
                  <a:schemeClr val="accent5">
                    <a:lumMod val="50000"/>
                  </a:schemeClr>
                </a:solidFill>
              </a:rPr>
              <a:t> </a:t>
            </a:r>
            <a:r>
              <a:rPr lang="vi-VN" altLang="en-US" sz="2400" dirty="0" smtClean="0">
                <a:solidFill>
                  <a:schemeClr val="accent5">
                    <a:lumMod val="50000"/>
                  </a:schemeClr>
                </a:solidFill>
              </a:rPr>
              <a:t>îmbunătăţirea </a:t>
            </a:r>
            <a:r>
              <a:rPr lang="vi-VN" altLang="en-US" sz="2400" dirty="0">
                <a:solidFill>
                  <a:schemeClr val="accent5">
                    <a:lumMod val="50000"/>
                  </a:schemeClr>
                </a:solidFill>
              </a:rPr>
              <a:t>relaţiilor bilaterale;</a:t>
            </a:r>
          </a:p>
          <a:p>
            <a:pPr algn="just">
              <a:lnSpc>
                <a:spcPct val="100000"/>
              </a:lnSpc>
              <a:spcBef>
                <a:spcPts val="0"/>
              </a:spcBef>
              <a:buFont typeface="Wingdings" panose="05000000000000000000" pitchFamily="2" charset="2"/>
              <a:buChar char="ü"/>
              <a:defRPr/>
            </a:pPr>
            <a:r>
              <a:rPr lang="ro-RO" altLang="en-US" sz="2400" dirty="0" smtClean="0">
                <a:solidFill>
                  <a:schemeClr val="accent5">
                    <a:lumMod val="50000"/>
                  </a:schemeClr>
                </a:solidFill>
              </a:rPr>
              <a:t> </a:t>
            </a:r>
            <a:r>
              <a:rPr lang="vi-VN" altLang="en-US" sz="2400" dirty="0" smtClean="0">
                <a:solidFill>
                  <a:schemeClr val="accent5">
                    <a:lumMod val="50000"/>
                  </a:schemeClr>
                </a:solidFill>
              </a:rPr>
              <a:t>îmbunătățirea </a:t>
            </a:r>
            <a:r>
              <a:rPr lang="vi-VN" altLang="en-US" sz="2400" dirty="0">
                <a:solidFill>
                  <a:schemeClr val="accent5">
                    <a:lumMod val="50000"/>
                  </a:schemeClr>
                </a:solidFill>
              </a:rPr>
              <a:t>relațiilor multilaterale cu UE și alți parteneri importanți.</a:t>
            </a:r>
          </a:p>
          <a:p>
            <a:pPr algn="just" eaLnBrk="1" hangingPunct="1">
              <a:lnSpc>
                <a:spcPct val="100000"/>
              </a:lnSpc>
              <a:buFont typeface="Arial" charset="0"/>
              <a:buNone/>
              <a:defRPr/>
            </a:pPr>
            <a:endParaRPr lang="en-US" altLang="en-US" dirty="0">
              <a:solidFill>
                <a:schemeClr val="accent5">
                  <a:lumMod val="50000"/>
                </a:schemeClr>
              </a:solidFill>
            </a:endParaRPr>
          </a:p>
          <a:p>
            <a:endParaRPr lang="en-US" altLang="en-US" dirty="0">
              <a:solidFill>
                <a:schemeClr val="accent5">
                  <a:lumMod val="50000"/>
                </a:schemeClr>
              </a:solidFill>
            </a:endParaRPr>
          </a:p>
        </p:txBody>
      </p:sp>
      <p:sp>
        <p:nvSpPr>
          <p:cNvPr id="21" name="Title 7">
            <a:extLst>
              <a:ext uri="{FF2B5EF4-FFF2-40B4-BE49-F238E27FC236}">
                <a16:creationId xmlns="" xmlns:a16="http://schemas.microsoft.com/office/drawing/2014/main" id="{34BE9A0A-D0C0-4DA0-87E0-319CF5698C3B}"/>
              </a:ext>
            </a:extLst>
          </p:cNvPr>
          <p:cNvSpPr>
            <a:spLocks noGrp="1"/>
          </p:cNvSpPr>
          <p:nvPr>
            <p:ph type="title"/>
          </p:nvPr>
        </p:nvSpPr>
        <p:spPr>
          <a:xfrm>
            <a:off x="1819275" y="239713"/>
            <a:ext cx="9034463" cy="1046982"/>
          </a:xfrm>
        </p:spPr>
        <p:txBody>
          <a:bodyPr>
            <a:normAutofit fontScale="90000"/>
          </a:bodyPr>
          <a:lstStyle/>
          <a:p>
            <a:pPr algn="ctr"/>
            <a:r>
              <a:rPr lang="pt-BR" altLang="en-US" b="1" dirty="0">
                <a:solidFill>
                  <a:schemeClr val="accent5">
                    <a:lumMod val="50000"/>
                  </a:schemeClr>
                </a:solidFill>
                <a:latin typeface="+mn-lt"/>
              </a:rPr>
              <a:t>COOPERAREA ÎN SITUAȚII DE URGENȚĂ ESTE O CONDIȚIE</a:t>
            </a:r>
            <a:endParaRPr lang="en-GB" b="1" dirty="0">
              <a:solidFill>
                <a:schemeClr val="accent5">
                  <a:lumMod val="50000"/>
                </a:schemeClr>
              </a:solidFill>
              <a:latin typeface="+mn-lt"/>
            </a:endParaRPr>
          </a:p>
        </p:txBody>
      </p:sp>
      <p:pic>
        <p:nvPicPr>
          <p:cNvPr id="25" name="Picture 6" descr="A picture containing toy, remote&#10;&#10;Description automatically generated">
            <a:extLst>
              <a:ext uri="{FF2B5EF4-FFF2-40B4-BE49-F238E27FC236}">
                <a16:creationId xmlns="" xmlns:a16="http://schemas.microsoft.com/office/drawing/2014/main" id="{7846837C-982A-4CA3-8336-1DF710955A9D}"/>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20220000">
            <a:off x="1644797" y="3533393"/>
            <a:ext cx="5080000" cy="379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015457" y="5262114"/>
            <a:ext cx="5267053" cy="1129495"/>
          </a:xfrm>
          <a:prstGeom prst="rect">
            <a:avLst/>
          </a:prstGeom>
        </p:spPr>
      </p:pic>
    </p:spTree>
    <p:extLst>
      <p:ext uri="{BB962C8B-B14F-4D97-AF65-F5344CB8AC3E}">
        <p14:creationId xmlns="" xmlns:p14="http://schemas.microsoft.com/office/powerpoint/2010/main" val="16051319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 xmlns:a16="http://schemas.microsoft.com/office/drawing/2014/main" id="{ABD8055C-D7C5-42A0-A96C-F43D92B1BB19}"/>
              </a:ext>
            </a:extLst>
          </p:cNvPr>
          <p:cNvSpPr txBox="1">
            <a:spLocks/>
          </p:cNvSpPr>
          <p:nvPr/>
        </p:nvSpPr>
        <p:spPr bwMode="auto">
          <a:xfrm>
            <a:off x="1439863" y="2439988"/>
            <a:ext cx="7427912" cy="3081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ro-RO" b="1" noProof="0" dirty="0" smtClean="0">
                <a:solidFill>
                  <a:schemeClr val="accent5">
                    <a:lumMod val="50000"/>
                  </a:schemeClr>
                </a:solidFill>
                <a:latin typeface="Calibri"/>
              </a:rPr>
              <a:t>Include</a:t>
            </a:r>
            <a:r>
              <a:rPr kumimoji="0" lang="sr-Cyrl-RS" sz="2400" b="1" i="0" u="none" strike="noStrike" kern="1200" cap="none" spc="0" normalizeH="0" baseline="0" noProof="0" dirty="0" smtClean="0">
                <a:ln>
                  <a:noFill/>
                </a:ln>
                <a:solidFill>
                  <a:schemeClr val="accent5">
                    <a:lumMod val="50000"/>
                  </a:schemeClr>
                </a:solidFill>
                <a:effectLst/>
                <a:uLnTx/>
                <a:uFillTx/>
                <a:latin typeface="Calibri"/>
                <a:ea typeface="+mn-ea"/>
                <a:cs typeface="+mn-cs"/>
              </a:rPr>
              <a:t>:</a:t>
            </a:r>
            <a:endParaRPr kumimoji="0" lang="en-US" sz="2400" b="1" i="0" u="none" strike="noStrike" kern="1200" cap="none" spc="0" normalizeH="0" baseline="0" noProof="0" dirty="0">
              <a:ln>
                <a:noFill/>
              </a:ln>
              <a:solidFill>
                <a:schemeClr val="accent5">
                  <a:lumMod val="50000"/>
                </a:schemeClr>
              </a:solidFill>
              <a:effectLst/>
              <a:uLnTx/>
              <a:uFillTx/>
              <a:latin typeface="Calibri"/>
              <a:ea typeface="+mn-ea"/>
              <a:cs typeface="+mn-cs"/>
            </a:endParaRPr>
          </a:p>
          <a:p>
            <a:pPr marL="342900" lvl="0" indent="-342900" algn="l" eaLnBrk="1" hangingPunct="1">
              <a:spcAft>
                <a:spcPts val="0"/>
              </a:spcAft>
              <a:buFont typeface="Arial" panose="020B0604020202020204" pitchFamily="34" charset="0"/>
              <a:buChar char="•"/>
              <a:defRPr/>
            </a:pPr>
            <a:r>
              <a:rPr lang="ro-RO" b="1" dirty="0" smtClean="0">
                <a:solidFill>
                  <a:schemeClr val="accent5">
                    <a:lumMod val="50000"/>
                  </a:schemeClr>
                </a:solidFill>
                <a:latin typeface="Calibri"/>
              </a:rPr>
              <a:t>ac</a:t>
            </a:r>
            <a:r>
              <a:rPr lang="vi-VN" b="1" dirty="0" smtClean="0">
                <a:solidFill>
                  <a:schemeClr val="accent5">
                    <a:lumMod val="50000"/>
                  </a:schemeClr>
                </a:solidFill>
                <a:latin typeface="Calibri"/>
              </a:rPr>
              <a:t>ordarea </a:t>
            </a:r>
            <a:r>
              <a:rPr lang="vi-VN" b="1" dirty="0">
                <a:solidFill>
                  <a:schemeClr val="accent5">
                    <a:lumMod val="50000"/>
                  </a:schemeClr>
                </a:solidFill>
                <a:latin typeface="Calibri"/>
              </a:rPr>
              <a:t>și primirea asistenței în situații de urgență și în timpul dezastrelor</a:t>
            </a:r>
          </a:p>
          <a:p>
            <a:pPr marL="342900" lvl="0" indent="-342900" algn="l" eaLnBrk="1" hangingPunct="1">
              <a:spcAft>
                <a:spcPts val="0"/>
              </a:spcAft>
              <a:buFont typeface="Arial" panose="020B0604020202020204" pitchFamily="34" charset="0"/>
              <a:buChar char="•"/>
              <a:defRPr/>
            </a:pPr>
            <a:r>
              <a:rPr lang="vi-VN" b="1" dirty="0" smtClean="0">
                <a:solidFill>
                  <a:schemeClr val="accent5">
                    <a:lumMod val="50000"/>
                  </a:schemeClr>
                </a:solidFill>
                <a:latin typeface="Calibri"/>
              </a:rPr>
              <a:t>schimbul </a:t>
            </a:r>
            <a:r>
              <a:rPr lang="vi-VN" b="1" dirty="0">
                <a:solidFill>
                  <a:schemeClr val="accent5">
                    <a:lumMod val="50000"/>
                  </a:schemeClr>
                </a:solidFill>
                <a:latin typeface="Calibri"/>
              </a:rPr>
              <a:t>de informații despre potențiale riscuri și amenințări</a:t>
            </a:r>
          </a:p>
          <a:p>
            <a:pPr marL="342900" lvl="0" indent="-342900" algn="l" eaLnBrk="1" hangingPunct="1">
              <a:spcAft>
                <a:spcPts val="0"/>
              </a:spcAft>
              <a:buFont typeface="Arial" panose="020B0604020202020204" pitchFamily="34" charset="0"/>
              <a:buChar char="•"/>
              <a:defRPr/>
            </a:pPr>
            <a:r>
              <a:rPr lang="vi-VN" b="1" dirty="0" smtClean="0">
                <a:solidFill>
                  <a:schemeClr val="accent5">
                    <a:lumMod val="50000"/>
                  </a:schemeClr>
                </a:solidFill>
                <a:latin typeface="Calibri"/>
              </a:rPr>
              <a:t>schimb </a:t>
            </a:r>
            <a:r>
              <a:rPr lang="vi-VN" b="1" dirty="0">
                <a:solidFill>
                  <a:schemeClr val="accent5">
                    <a:lumMod val="50000"/>
                  </a:schemeClr>
                </a:solidFill>
                <a:latin typeface="Calibri"/>
              </a:rPr>
              <a:t>de cunoștințe și experiențe</a:t>
            </a:r>
          </a:p>
          <a:p>
            <a:pPr marL="342900" lvl="0" indent="-342900" algn="l" eaLnBrk="1" hangingPunct="1">
              <a:spcAft>
                <a:spcPts val="0"/>
              </a:spcAft>
              <a:buFont typeface="Arial" panose="020B0604020202020204" pitchFamily="34" charset="0"/>
              <a:buChar char="•"/>
              <a:defRPr/>
            </a:pPr>
            <a:r>
              <a:rPr lang="vi-VN" b="1" dirty="0" smtClean="0">
                <a:solidFill>
                  <a:schemeClr val="accent5">
                    <a:lumMod val="50000"/>
                  </a:schemeClr>
                </a:solidFill>
                <a:latin typeface="Calibri"/>
              </a:rPr>
              <a:t>antrenamente </a:t>
            </a:r>
            <a:r>
              <a:rPr lang="vi-VN" b="1" dirty="0">
                <a:solidFill>
                  <a:schemeClr val="accent5">
                    <a:lumMod val="50000"/>
                  </a:schemeClr>
                </a:solidFill>
                <a:latin typeface="Calibri"/>
              </a:rPr>
              <a:t>comune</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chemeClr val="accent5">
                  <a:lumMod val="50000"/>
                </a:schemeClr>
              </a:solidFill>
              <a:effectLst/>
              <a:uLnTx/>
              <a:uFillTx/>
              <a:latin typeface="Calibri"/>
              <a:ea typeface="+mn-ea"/>
              <a:cs typeface="+mn-cs"/>
            </a:endParaRPr>
          </a:p>
        </p:txBody>
      </p:sp>
      <p:sp>
        <p:nvSpPr>
          <p:cNvPr id="9" name="Title 7">
            <a:extLst>
              <a:ext uri="{FF2B5EF4-FFF2-40B4-BE49-F238E27FC236}">
                <a16:creationId xmlns="" xmlns:a16="http://schemas.microsoft.com/office/drawing/2014/main" id="{2AEE3426-CCE0-4564-A03C-6294092DAA6E}"/>
              </a:ext>
            </a:extLst>
          </p:cNvPr>
          <p:cNvSpPr>
            <a:spLocks noGrp="1"/>
          </p:cNvSpPr>
          <p:nvPr>
            <p:ph type="title"/>
          </p:nvPr>
        </p:nvSpPr>
        <p:spPr>
          <a:xfrm>
            <a:off x="1819275" y="239713"/>
            <a:ext cx="9034463" cy="1497630"/>
          </a:xfrm>
        </p:spPr>
        <p:txBody>
          <a:bodyPr>
            <a:normAutofit/>
          </a:bodyPr>
          <a:lstStyle/>
          <a:p>
            <a:pPr algn="ctr"/>
            <a:r>
              <a:rPr lang="ro-RO" altLang="en-US" b="1" dirty="0">
                <a:solidFill>
                  <a:schemeClr val="accent5">
                    <a:lumMod val="50000"/>
                  </a:schemeClr>
                </a:solidFill>
                <a:latin typeface="+mn-lt"/>
              </a:rPr>
              <a:t>COOPERARE INTERNAȚIONALĂ ÎN SITUAȚII DE URGENȚE</a:t>
            </a:r>
            <a:endParaRPr lang="en-GB" b="1" dirty="0">
              <a:solidFill>
                <a:schemeClr val="accent5">
                  <a:lumMod val="50000"/>
                </a:schemeClr>
              </a:solidFill>
              <a:latin typeface="+mn-lt"/>
            </a:endParaRPr>
          </a:p>
        </p:txBody>
      </p:sp>
      <p:pic>
        <p:nvPicPr>
          <p:cNvPr id="16" name="Picture 1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924947" y="5382884"/>
            <a:ext cx="5267053" cy="1129495"/>
          </a:xfrm>
          <a:prstGeom prst="rect">
            <a:avLst/>
          </a:prstGeom>
        </p:spPr>
      </p:pic>
    </p:spTree>
    <p:extLst>
      <p:ext uri="{BB962C8B-B14F-4D97-AF65-F5344CB8AC3E}">
        <p14:creationId xmlns="" xmlns:p14="http://schemas.microsoft.com/office/powerpoint/2010/main" val="41757690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 xmlns:a16="http://schemas.microsoft.com/office/drawing/2014/main" id="{ABD8055C-D7C5-42A0-A96C-F43D92B1BB19}"/>
              </a:ext>
            </a:extLst>
          </p:cNvPr>
          <p:cNvSpPr txBox="1">
            <a:spLocks/>
          </p:cNvSpPr>
          <p:nvPr/>
        </p:nvSpPr>
        <p:spPr bwMode="auto">
          <a:xfrm>
            <a:off x="742950" y="1249363"/>
            <a:ext cx="11077621" cy="4437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just">
              <a:lnSpc>
                <a:spcPct val="100000"/>
              </a:lnSpc>
              <a:spcBef>
                <a:spcPct val="20000"/>
              </a:spcBef>
              <a:defRPr/>
            </a:pPr>
            <a:r>
              <a:rPr lang="vi-VN" sz="2300" dirty="0">
                <a:solidFill>
                  <a:srgbClr val="002060"/>
                </a:solidFill>
                <a:latin typeface="Calibri"/>
              </a:rPr>
              <a:t>Este definită sfera cooperării internaționale în situații de urgență prin</a:t>
            </a:r>
          </a:p>
          <a:p>
            <a:pPr lvl="0" algn="just">
              <a:lnSpc>
                <a:spcPct val="100000"/>
              </a:lnSpc>
              <a:spcBef>
                <a:spcPct val="20000"/>
              </a:spcBef>
              <a:defRPr/>
            </a:pPr>
            <a:r>
              <a:rPr lang="vi-VN" sz="2300" b="1" dirty="0">
                <a:solidFill>
                  <a:srgbClr val="002060"/>
                </a:solidFill>
                <a:latin typeface="Calibri"/>
              </a:rPr>
              <a:t>Legea privind reducerea riscului de dezastre și managementul situațiilor de urgență („Monitorul Oficial al RS, nr. 87/18), articolele 102, 103 și 104 și alte Legi</a:t>
            </a:r>
          </a:p>
          <a:p>
            <a:pPr marL="0" marR="0" lvl="0" indent="0" algn="just"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sr-Cyrl-RS" sz="2300" b="0" i="0" u="none" strike="noStrike" kern="1200" cap="none" spc="0" normalizeH="0" baseline="0" noProof="0" dirty="0">
              <a:ln>
                <a:noFill/>
              </a:ln>
              <a:solidFill>
                <a:srgbClr val="002060"/>
              </a:solidFill>
              <a:effectLst/>
              <a:uLnTx/>
              <a:uFillTx/>
              <a:latin typeface="Calibri"/>
              <a:ea typeface="+mn-ea"/>
              <a:cs typeface="+mn-cs"/>
            </a:endParaRPr>
          </a:p>
          <a:p>
            <a:pPr algn="just">
              <a:lnSpc>
                <a:spcPct val="100000"/>
              </a:lnSpc>
              <a:spcBef>
                <a:spcPct val="20000"/>
              </a:spcBef>
              <a:defRPr/>
            </a:pPr>
            <a:r>
              <a:rPr lang="ro-RO" sz="2000" b="1" dirty="0"/>
              <a:t>În linii mari, avem două niveluri de funcționare:</a:t>
            </a:r>
            <a:endParaRPr lang="ro-RO" sz="2000" dirty="0"/>
          </a:p>
          <a:p>
            <a:pPr marL="457200" lvl="0" indent="-457200" algn="just">
              <a:lnSpc>
                <a:spcPct val="100000"/>
              </a:lnSpc>
              <a:spcBef>
                <a:spcPct val="20000"/>
              </a:spcBef>
              <a:buFont typeface="Arial" charset="0"/>
              <a:buAutoNum type="arabicParenR"/>
              <a:defRPr/>
            </a:pPr>
            <a:r>
              <a:rPr lang="vi-VN" sz="2300" dirty="0" smtClean="0">
                <a:solidFill>
                  <a:srgbClr val="002060"/>
                </a:solidFill>
                <a:latin typeface="Calibri"/>
              </a:rPr>
              <a:t>Cooperarea </a:t>
            </a:r>
            <a:r>
              <a:rPr lang="vi-VN" sz="2300" dirty="0">
                <a:solidFill>
                  <a:srgbClr val="002060"/>
                </a:solidFill>
                <a:latin typeface="Calibri"/>
              </a:rPr>
              <a:t>internațională „în situații regulare” care are ca scop consolidarea capacităților totale a stării de pregătire și pregătirea pentru un răspuns eficient.</a:t>
            </a:r>
          </a:p>
          <a:p>
            <a:pPr marL="457200" lvl="0" indent="-457200" algn="just">
              <a:lnSpc>
                <a:spcPct val="100000"/>
              </a:lnSpc>
              <a:spcBef>
                <a:spcPct val="20000"/>
              </a:spcBef>
              <a:buFont typeface="Arial" charset="0"/>
              <a:buAutoNum type="arabicParenR"/>
              <a:defRPr/>
            </a:pPr>
            <a:r>
              <a:rPr lang="vi-VN" sz="2300" dirty="0" smtClean="0">
                <a:solidFill>
                  <a:srgbClr val="002060"/>
                </a:solidFill>
                <a:latin typeface="Calibri"/>
              </a:rPr>
              <a:t>Cooperarea </a:t>
            </a:r>
            <a:r>
              <a:rPr lang="vi-VN" sz="2300" dirty="0">
                <a:solidFill>
                  <a:srgbClr val="002060"/>
                </a:solidFill>
                <a:latin typeface="Calibri"/>
              </a:rPr>
              <a:t>internațională „în situații de urgență” care vizează răspunsul, i.e. trimiterea sau primirea de ajutor internațional sub formă de echipe internaționale de salvare și echipamente și fonduri de însoțire, precum și coordonarea activităților de sprijin ale țării gazdă.</a:t>
            </a:r>
          </a:p>
          <a:p>
            <a:pPr marL="0" marR="0" lvl="0" indent="0" algn="l" defTabSz="914400" rtl="0" eaLnBrk="0" fontAlgn="base" latinLnBrk="0" hangingPunct="0">
              <a:lnSpc>
                <a:spcPct val="80000"/>
              </a:lnSpc>
              <a:spcBef>
                <a:spcPct val="20000"/>
              </a:spcBef>
              <a:spcAft>
                <a:spcPct val="0"/>
              </a:spcAft>
              <a:buClrTx/>
              <a:buSzTx/>
              <a:buFont typeface="Arial" charset="0"/>
              <a:buNone/>
              <a:tabLst/>
              <a:defRPr/>
            </a:pPr>
            <a:endParaRPr kumimoji="0" lang="en-US" sz="21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80000"/>
              </a:lnSpc>
              <a:spcBef>
                <a:spcPct val="20000"/>
              </a:spcBef>
              <a:spcAft>
                <a:spcPct val="0"/>
              </a:spcAft>
              <a:buClrTx/>
              <a:buSzTx/>
              <a:buFont typeface="Arial" charset="0"/>
              <a:buChar char="•"/>
              <a:tabLst/>
              <a:defRPr/>
            </a:pPr>
            <a:endParaRPr kumimoji="0" lang="sr-Cyrl-RS" sz="25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chemeClr val="accent5">
                  <a:lumMod val="50000"/>
                </a:schemeClr>
              </a:solidFill>
              <a:effectLst/>
              <a:uLnTx/>
              <a:uFillTx/>
              <a:latin typeface="Calibri"/>
              <a:ea typeface="+mn-ea"/>
              <a:cs typeface="+mn-cs"/>
            </a:endParaRPr>
          </a:p>
        </p:txBody>
      </p:sp>
      <p:sp>
        <p:nvSpPr>
          <p:cNvPr id="9" name="Title 7">
            <a:extLst>
              <a:ext uri="{FF2B5EF4-FFF2-40B4-BE49-F238E27FC236}">
                <a16:creationId xmlns="" xmlns:a16="http://schemas.microsoft.com/office/drawing/2014/main" id="{2AEE3426-CCE0-4564-A03C-6294092DAA6E}"/>
              </a:ext>
            </a:extLst>
          </p:cNvPr>
          <p:cNvSpPr>
            <a:spLocks noGrp="1"/>
          </p:cNvSpPr>
          <p:nvPr>
            <p:ph type="title"/>
          </p:nvPr>
        </p:nvSpPr>
        <p:spPr>
          <a:xfrm>
            <a:off x="1819275" y="239713"/>
            <a:ext cx="9563100" cy="1080000"/>
          </a:xfrm>
        </p:spPr>
        <p:txBody>
          <a:bodyPr>
            <a:normAutofit/>
          </a:bodyPr>
          <a:lstStyle/>
          <a:p>
            <a:pPr algn="ctr"/>
            <a:r>
              <a:rPr lang="ro-RO" altLang="en-US" b="1" dirty="0">
                <a:solidFill>
                  <a:srgbClr val="002060"/>
                </a:solidFill>
                <a:latin typeface="+mn-lt"/>
              </a:rPr>
              <a:t>CADRUL LEGAL</a:t>
            </a:r>
            <a:endParaRPr lang="sr-Cyrl-RS" altLang="en-US" sz="4400" b="1" dirty="0">
              <a:solidFill>
                <a:srgbClr val="002060"/>
              </a:solidFill>
              <a:latin typeface="+mn-lt"/>
            </a:endParaRPr>
          </a:p>
        </p:txBody>
      </p:sp>
      <p:pic>
        <p:nvPicPr>
          <p:cNvPr id="16" name="Picture 1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924947" y="5382884"/>
            <a:ext cx="5267053" cy="1129495"/>
          </a:xfrm>
          <a:prstGeom prst="rect">
            <a:avLst/>
          </a:prstGeom>
        </p:spPr>
      </p:pic>
    </p:spTree>
    <p:extLst>
      <p:ext uri="{BB962C8B-B14F-4D97-AF65-F5344CB8AC3E}">
        <p14:creationId xmlns="" xmlns:p14="http://schemas.microsoft.com/office/powerpoint/2010/main" val="36058377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 xmlns:a16="http://schemas.microsoft.com/office/drawing/2014/main" id="{ABD8055C-D7C5-42A0-A96C-F43D92B1BB19}"/>
              </a:ext>
            </a:extLst>
          </p:cNvPr>
          <p:cNvSpPr txBox="1">
            <a:spLocks/>
          </p:cNvSpPr>
          <p:nvPr/>
        </p:nvSpPr>
        <p:spPr bwMode="auto">
          <a:xfrm>
            <a:off x="978195" y="1249362"/>
            <a:ext cx="10842376" cy="50344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just" eaLnBrk="1" fontAlgn="auto" hangingPunct="1">
              <a:lnSpc>
                <a:spcPct val="100000"/>
              </a:lnSpc>
              <a:spcBef>
                <a:spcPct val="20000"/>
              </a:spcBef>
              <a:spcAft>
                <a:spcPts val="0"/>
              </a:spcAft>
              <a:defRPr/>
            </a:pPr>
            <a:r>
              <a:rPr lang="pt-BR" sz="3200" b="1" dirty="0" smtClean="0">
                <a:solidFill>
                  <a:srgbClr val="002060"/>
                </a:solidFill>
              </a:rPr>
              <a:t>Acordarea și primirea de ajutor internațional*</a:t>
            </a:r>
            <a:endParaRPr lang="ro-RO" sz="3200" b="1" dirty="0" smtClean="0">
              <a:solidFill>
                <a:srgbClr val="002060"/>
              </a:solidFill>
            </a:endParaRPr>
          </a:p>
          <a:p>
            <a:pPr lvl="0" algn="just" eaLnBrk="1" fontAlgn="auto" hangingPunct="1">
              <a:lnSpc>
                <a:spcPct val="100000"/>
              </a:lnSpc>
              <a:spcBef>
                <a:spcPct val="20000"/>
              </a:spcBef>
              <a:spcAft>
                <a:spcPts val="0"/>
              </a:spcAft>
              <a:defRPr/>
            </a:pPr>
            <a:endParaRPr lang="en-US" sz="3200" b="1" dirty="0" smtClean="0">
              <a:solidFill>
                <a:srgbClr val="002060"/>
              </a:solidFill>
              <a:latin typeface="Calibri"/>
            </a:endParaRPr>
          </a:p>
          <a:p>
            <a:pPr marL="342900" lvl="0" indent="-342900" algn="just" eaLnBrk="1" fontAlgn="auto" hangingPunct="1">
              <a:lnSpc>
                <a:spcPct val="100000"/>
              </a:lnSpc>
              <a:spcBef>
                <a:spcPct val="20000"/>
              </a:spcBef>
              <a:spcAft>
                <a:spcPts val="0"/>
              </a:spcAft>
              <a:buFont typeface="Wingdings" panose="05000000000000000000" pitchFamily="2" charset="2"/>
              <a:buChar char="ü"/>
              <a:defRPr/>
            </a:pPr>
            <a:r>
              <a:rPr lang="vi-VN" dirty="0" smtClean="0">
                <a:solidFill>
                  <a:srgbClr val="1F497D">
                    <a:lumMod val="50000"/>
                  </a:srgbClr>
                </a:solidFill>
                <a:latin typeface="Calibri"/>
              </a:rPr>
              <a:t>Guvernul adoptă o Hotărâre privind acordarea și primirea ajutorului internațional (articolul 102)</a:t>
            </a:r>
          </a:p>
          <a:p>
            <a:pPr marL="342900" lvl="0" indent="-342900" algn="just" eaLnBrk="1" fontAlgn="auto" hangingPunct="1">
              <a:lnSpc>
                <a:spcPct val="100000"/>
              </a:lnSpc>
              <a:spcBef>
                <a:spcPct val="20000"/>
              </a:spcBef>
              <a:spcAft>
                <a:spcPts val="0"/>
              </a:spcAft>
              <a:buFont typeface="Wingdings" panose="05000000000000000000" pitchFamily="2" charset="2"/>
              <a:buChar char="ü"/>
              <a:defRPr/>
            </a:pPr>
            <a:r>
              <a:rPr lang="vi-VN" dirty="0" smtClean="0">
                <a:solidFill>
                  <a:srgbClr val="1F497D">
                    <a:lumMod val="50000"/>
                  </a:srgbClr>
                </a:solidFill>
                <a:latin typeface="Calibri"/>
              </a:rPr>
              <a:t>Guvernul prescrie procedura și condițiile în care se primește sau se trimite ajutorul internațional (articolul 104)</a:t>
            </a:r>
          </a:p>
          <a:p>
            <a:pPr marL="342900" lvl="0" indent="-342900" algn="just" eaLnBrk="1" fontAlgn="auto" hangingPunct="1">
              <a:lnSpc>
                <a:spcPct val="100000"/>
              </a:lnSpc>
              <a:spcBef>
                <a:spcPct val="20000"/>
              </a:spcBef>
              <a:spcAft>
                <a:spcPts val="0"/>
              </a:spcAft>
              <a:buFont typeface="Wingdings" panose="05000000000000000000" pitchFamily="2" charset="2"/>
              <a:buChar char="ü"/>
              <a:defRPr/>
            </a:pPr>
            <a:r>
              <a:rPr lang="vi-VN" dirty="0" smtClean="0">
                <a:solidFill>
                  <a:srgbClr val="1F497D">
                    <a:lumMod val="50000"/>
                  </a:srgbClr>
                </a:solidFill>
                <a:latin typeface="Calibri"/>
              </a:rPr>
              <a:t>Ministerul Afacerilor Interne coordonează primirea și acordarea ajutorului internațional (articolul 25)</a:t>
            </a:r>
          </a:p>
          <a:p>
            <a:pPr marL="342900" lvl="0" indent="-342900" algn="just" eaLnBrk="1" fontAlgn="auto" hangingPunct="1">
              <a:lnSpc>
                <a:spcPct val="100000"/>
              </a:lnSpc>
              <a:spcBef>
                <a:spcPct val="20000"/>
              </a:spcBef>
              <a:spcAft>
                <a:spcPts val="0"/>
              </a:spcAft>
              <a:buFont typeface="Wingdings" panose="05000000000000000000" pitchFamily="2" charset="2"/>
              <a:buChar char="ü"/>
              <a:defRPr/>
            </a:pPr>
            <a:r>
              <a:rPr lang="vi-VN" dirty="0" smtClean="0">
                <a:solidFill>
                  <a:srgbClr val="1F497D">
                    <a:lumMod val="50000"/>
                  </a:srgbClr>
                </a:solidFill>
                <a:latin typeface="Calibri"/>
              </a:rPr>
              <a:t>Sediul republican propune luarea unei decizii privind căutarea, acceptarea și acordarea de ajutor (articolul 47)</a:t>
            </a:r>
          </a:p>
          <a:p>
            <a:pPr algn="just" eaLnBrk="1" fontAlgn="auto" hangingPunct="1">
              <a:lnSpc>
                <a:spcPct val="100000"/>
              </a:lnSpc>
              <a:spcBef>
                <a:spcPct val="20000"/>
              </a:spcBef>
              <a:spcAft>
                <a:spcPts val="0"/>
              </a:spcAft>
              <a:defRPr/>
            </a:pPr>
            <a:r>
              <a:rPr lang="sr-Cyrl-CS" dirty="0" smtClean="0">
                <a:solidFill>
                  <a:srgbClr val="C0504D">
                    <a:lumMod val="50000"/>
                  </a:srgbClr>
                </a:solidFill>
              </a:rPr>
              <a:t> </a:t>
            </a:r>
          </a:p>
          <a:p>
            <a:pPr algn="just" eaLnBrk="1" fontAlgn="auto" hangingPunct="1">
              <a:lnSpc>
                <a:spcPct val="100000"/>
              </a:lnSpc>
              <a:spcBef>
                <a:spcPct val="20000"/>
              </a:spcBef>
              <a:spcAft>
                <a:spcPts val="0"/>
              </a:spcAft>
              <a:defRPr/>
            </a:pPr>
            <a:r>
              <a:rPr lang="vi-VN" sz="1800" dirty="0">
                <a:solidFill>
                  <a:srgbClr val="C0504D">
                    <a:lumMod val="50000"/>
                  </a:srgbClr>
                </a:solidFill>
              </a:rPr>
              <a:t>*Legea privind reducerea </a:t>
            </a:r>
            <a:r>
              <a:rPr lang="vi-VN" sz="1800" dirty="0" smtClean="0">
                <a:solidFill>
                  <a:srgbClr val="C0504D">
                    <a:lumMod val="50000"/>
                  </a:srgbClr>
                </a:solidFill>
              </a:rPr>
              <a:t>riscului</a:t>
            </a:r>
            <a:endParaRPr lang="ro-RO" sz="1800" dirty="0" smtClean="0">
              <a:solidFill>
                <a:srgbClr val="C0504D">
                  <a:lumMod val="50000"/>
                </a:srgbClr>
              </a:solidFill>
            </a:endParaRPr>
          </a:p>
          <a:p>
            <a:pPr algn="just" eaLnBrk="1" fontAlgn="auto" hangingPunct="1">
              <a:lnSpc>
                <a:spcPct val="100000"/>
              </a:lnSpc>
              <a:spcBef>
                <a:spcPct val="20000"/>
              </a:spcBef>
              <a:spcAft>
                <a:spcPts val="0"/>
              </a:spcAft>
              <a:defRPr/>
            </a:pPr>
            <a:r>
              <a:rPr lang="vi-VN" sz="1800" dirty="0" smtClean="0">
                <a:solidFill>
                  <a:srgbClr val="C0504D">
                    <a:lumMod val="50000"/>
                  </a:srgbClr>
                </a:solidFill>
              </a:rPr>
              <a:t>de </a:t>
            </a:r>
            <a:r>
              <a:rPr lang="vi-VN" sz="1800" dirty="0">
                <a:solidFill>
                  <a:srgbClr val="C0504D">
                    <a:lumMod val="50000"/>
                  </a:srgbClr>
                </a:solidFill>
              </a:rPr>
              <a:t>dezastre și managementul situațiilor de </a:t>
            </a:r>
            <a:r>
              <a:rPr lang="vi-VN" sz="1800" dirty="0" smtClean="0">
                <a:solidFill>
                  <a:srgbClr val="C0504D">
                    <a:lumMod val="50000"/>
                  </a:srgbClr>
                </a:solidFill>
              </a:rPr>
              <a:t>urgență</a:t>
            </a:r>
            <a:endParaRPr kumimoji="0" lang="sr-Cyrl-RS" i="0" u="none" strike="noStrike" kern="1200" cap="none" spc="0" normalizeH="0" baseline="0" noProof="0" dirty="0" smtClean="0">
              <a:ln>
                <a:noFill/>
              </a:ln>
              <a:solidFill>
                <a:srgbClr val="1F497D">
                  <a:lumMod val="50000"/>
                </a:srgbClr>
              </a:solidFill>
              <a:effectLst/>
              <a:uLnTx/>
              <a:uFillTx/>
              <a:latin typeface="Calibri"/>
              <a:ea typeface="+mn-ea"/>
              <a:cs typeface="+mn-cs"/>
            </a:endParaRPr>
          </a:p>
          <a:p>
            <a:pPr marL="0" marR="0" lvl="0" indent="0" algn="l" defTabSz="914400" rtl="0" eaLnBrk="0" fontAlgn="base" latinLnBrk="0" hangingPunct="0">
              <a:lnSpc>
                <a:spcPct val="80000"/>
              </a:lnSpc>
              <a:spcBef>
                <a:spcPct val="20000"/>
              </a:spcBef>
              <a:spcAft>
                <a:spcPct val="0"/>
              </a:spcAft>
              <a:buClrTx/>
              <a:buSzTx/>
              <a:buFont typeface="Arial" charset="0"/>
              <a:buNone/>
              <a:tabLst/>
              <a:defRPr/>
            </a:pPr>
            <a:endParaRPr kumimoji="0" lang="en-US" sz="21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80000"/>
              </a:lnSpc>
              <a:spcBef>
                <a:spcPct val="20000"/>
              </a:spcBef>
              <a:spcAft>
                <a:spcPct val="0"/>
              </a:spcAft>
              <a:buClrTx/>
              <a:buSzTx/>
              <a:buFont typeface="Arial" charset="0"/>
              <a:buChar char="•"/>
              <a:tabLst/>
              <a:defRPr/>
            </a:pPr>
            <a:endParaRPr kumimoji="0" lang="sr-Cyrl-RS" sz="25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chemeClr val="accent5">
                  <a:lumMod val="50000"/>
                </a:schemeClr>
              </a:solidFill>
              <a:effectLst/>
              <a:uLnTx/>
              <a:uFillTx/>
              <a:latin typeface="Calibri"/>
              <a:ea typeface="+mn-ea"/>
              <a:cs typeface="+mn-cs"/>
            </a:endParaRPr>
          </a:p>
        </p:txBody>
      </p:sp>
      <p:sp>
        <p:nvSpPr>
          <p:cNvPr id="9" name="Title 7">
            <a:extLst>
              <a:ext uri="{FF2B5EF4-FFF2-40B4-BE49-F238E27FC236}">
                <a16:creationId xmlns="" xmlns:a16="http://schemas.microsoft.com/office/drawing/2014/main" id="{2AEE3426-CCE0-4564-A03C-6294092DAA6E}"/>
              </a:ext>
            </a:extLst>
          </p:cNvPr>
          <p:cNvSpPr>
            <a:spLocks noGrp="1"/>
          </p:cNvSpPr>
          <p:nvPr>
            <p:ph type="title"/>
          </p:nvPr>
        </p:nvSpPr>
        <p:spPr>
          <a:xfrm>
            <a:off x="1819275" y="239713"/>
            <a:ext cx="9563100" cy="1080000"/>
          </a:xfrm>
        </p:spPr>
        <p:txBody>
          <a:bodyPr>
            <a:normAutofit/>
          </a:bodyPr>
          <a:lstStyle/>
          <a:p>
            <a:pPr algn="ctr"/>
            <a:r>
              <a:rPr lang="ro-RO" altLang="en-US" b="1" dirty="0">
                <a:solidFill>
                  <a:srgbClr val="002060"/>
                </a:solidFill>
                <a:latin typeface="+mn-lt"/>
              </a:rPr>
              <a:t>CADRUL LEGAL</a:t>
            </a:r>
            <a:endParaRPr lang="sr-Cyrl-RS" altLang="en-US" sz="4400" b="1" dirty="0">
              <a:solidFill>
                <a:srgbClr val="002060"/>
              </a:solidFill>
              <a:latin typeface="+mn-lt"/>
            </a:endParaRPr>
          </a:p>
        </p:txBody>
      </p:sp>
      <p:pic>
        <p:nvPicPr>
          <p:cNvPr id="16" name="Picture 1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924947" y="5382884"/>
            <a:ext cx="5267053" cy="1129495"/>
          </a:xfrm>
          <a:prstGeom prst="rect">
            <a:avLst/>
          </a:prstGeom>
        </p:spPr>
      </p:pic>
    </p:spTree>
    <p:extLst>
      <p:ext uri="{BB962C8B-B14F-4D97-AF65-F5344CB8AC3E}">
        <p14:creationId xmlns="" xmlns:p14="http://schemas.microsoft.com/office/powerpoint/2010/main" val="13756569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 xmlns:a16="http://schemas.microsoft.com/office/drawing/2014/main" id="{ABD8055C-D7C5-42A0-A96C-F43D92B1BB19}"/>
              </a:ext>
            </a:extLst>
          </p:cNvPr>
          <p:cNvSpPr txBox="1">
            <a:spLocks/>
          </p:cNvSpPr>
          <p:nvPr/>
        </p:nvSpPr>
        <p:spPr bwMode="auto">
          <a:xfrm>
            <a:off x="924246" y="1636694"/>
            <a:ext cx="11135236" cy="622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just" eaLnBrk="1" fontAlgn="auto" hangingPunct="1">
              <a:spcAft>
                <a:spcPts val="0"/>
              </a:spcAft>
              <a:defRPr/>
            </a:pPr>
            <a:r>
              <a:rPr lang="vi-VN" b="1" dirty="0">
                <a:solidFill>
                  <a:srgbClr val="4472C4">
                    <a:lumMod val="50000"/>
                  </a:srgbClr>
                </a:solidFill>
                <a:latin typeface="Calibri"/>
              </a:rPr>
              <a:t>Niveluri de management al situațiilor de urgență</a:t>
            </a:r>
            <a:endParaRPr lang="ru-RU" dirty="0">
              <a:solidFill>
                <a:srgbClr val="4472C4">
                  <a:lumMod val="50000"/>
                </a:srgbClr>
              </a:solidFill>
              <a:latin typeface="Calibri"/>
            </a:endParaRPr>
          </a:p>
        </p:txBody>
      </p:sp>
      <p:sp>
        <p:nvSpPr>
          <p:cNvPr id="9" name="Title 7">
            <a:extLst>
              <a:ext uri="{FF2B5EF4-FFF2-40B4-BE49-F238E27FC236}">
                <a16:creationId xmlns="" xmlns:a16="http://schemas.microsoft.com/office/drawing/2014/main" id="{2AEE3426-CCE0-4564-A03C-6294092DAA6E}"/>
              </a:ext>
            </a:extLst>
          </p:cNvPr>
          <p:cNvSpPr>
            <a:spLocks noGrp="1"/>
          </p:cNvSpPr>
          <p:nvPr>
            <p:ph type="title"/>
          </p:nvPr>
        </p:nvSpPr>
        <p:spPr>
          <a:xfrm>
            <a:off x="1819275" y="239713"/>
            <a:ext cx="9034463" cy="1497630"/>
          </a:xfrm>
        </p:spPr>
        <p:txBody>
          <a:bodyPr>
            <a:normAutofit/>
          </a:bodyPr>
          <a:lstStyle/>
          <a:p>
            <a:pPr algn="ctr"/>
            <a:r>
              <a:rPr lang="ro-RO" altLang="en-US" b="1" dirty="0">
                <a:solidFill>
                  <a:schemeClr val="accent5">
                    <a:lumMod val="50000"/>
                  </a:schemeClr>
                </a:solidFill>
                <a:latin typeface="+mn-lt"/>
              </a:rPr>
              <a:t>ÎNȚELEGEREA CONTEXTULUI PRIMIRII AJUTORULUI INTERNAȚIONAL</a:t>
            </a:r>
            <a:endParaRPr lang="en-GB" b="1" dirty="0">
              <a:solidFill>
                <a:schemeClr val="accent5">
                  <a:lumMod val="50000"/>
                </a:schemeClr>
              </a:solidFill>
              <a:latin typeface="+mn-lt"/>
            </a:endParaRPr>
          </a:p>
        </p:txBody>
      </p:sp>
      <p:sp>
        <p:nvSpPr>
          <p:cNvPr id="29" name="Rectangle 15" descr="Paper bag">
            <a:extLst>
              <a:ext uri="{FF2B5EF4-FFF2-40B4-BE49-F238E27FC236}">
                <a16:creationId xmlns="" xmlns:a16="http://schemas.microsoft.com/office/drawing/2014/main" id="{C315F3F1-0C9E-4C0E-8C12-C1FF6F97099F}"/>
              </a:ext>
            </a:extLst>
          </p:cNvPr>
          <p:cNvSpPr>
            <a:spLocks noChangeArrowheads="1"/>
          </p:cNvSpPr>
          <p:nvPr/>
        </p:nvSpPr>
        <p:spPr bwMode="auto">
          <a:xfrm>
            <a:off x="7442101" y="2190953"/>
            <a:ext cx="4038600" cy="1938992"/>
          </a:xfrm>
          <a:prstGeom prst="rect">
            <a:avLst/>
          </a:prstGeom>
          <a:noFill/>
          <a:ln w="9525" algn="ctr">
            <a:noFill/>
            <a:miter lim="800000"/>
            <a:headEnd/>
            <a:tailEnd/>
          </a:ln>
          <a:effectLst>
            <a:outerShdw dist="563972" dir="14049741" sx="125000" sy="125000" algn="tl" rotWithShape="0">
              <a:schemeClr val="bg2">
                <a:alpha val="79999"/>
              </a:schemeClr>
            </a:outerShdw>
          </a:effectLst>
        </p:spPr>
        <p:txBody>
          <a:bodyPr>
            <a:spAutoFit/>
          </a:bodyPr>
          <a:lstStyle/>
          <a:p>
            <a:pPr>
              <a:defRPr/>
            </a:pPr>
            <a:r>
              <a:rPr lang="vi-VN" sz="2400" dirty="0">
                <a:solidFill>
                  <a:srgbClr val="002060"/>
                </a:solidFill>
              </a:rPr>
              <a:t>Primul răspuns este cel mai important</a:t>
            </a:r>
            <a:r>
              <a:rPr lang="vi-VN" sz="2400" dirty="0" smtClean="0">
                <a:solidFill>
                  <a:srgbClr val="002060"/>
                </a:solidFill>
              </a:rPr>
              <a:t>!</a:t>
            </a:r>
            <a:endParaRPr lang="ro-RO" sz="2400" dirty="0" smtClean="0">
              <a:solidFill>
                <a:srgbClr val="002060"/>
              </a:solidFill>
            </a:endParaRPr>
          </a:p>
          <a:p>
            <a:pPr>
              <a:defRPr/>
            </a:pPr>
            <a:endParaRPr lang="sr-Cyrl-CS" sz="2400" dirty="0">
              <a:solidFill>
                <a:srgbClr val="002060"/>
              </a:solidFill>
            </a:endParaRPr>
          </a:p>
          <a:p>
            <a:pPr>
              <a:defRPr/>
            </a:pPr>
            <a:r>
              <a:rPr lang="es-ES" sz="2400" dirty="0" err="1">
                <a:solidFill>
                  <a:srgbClr val="002060"/>
                </a:solidFill>
              </a:rPr>
              <a:t>Primul</a:t>
            </a:r>
            <a:r>
              <a:rPr lang="es-ES" sz="2400" dirty="0">
                <a:solidFill>
                  <a:srgbClr val="002060"/>
                </a:solidFill>
              </a:rPr>
              <a:t> </a:t>
            </a:r>
            <a:r>
              <a:rPr lang="es-ES" sz="2400" dirty="0" err="1">
                <a:solidFill>
                  <a:srgbClr val="002060"/>
                </a:solidFill>
              </a:rPr>
              <a:t>răspuns</a:t>
            </a:r>
            <a:r>
              <a:rPr lang="es-ES" sz="2400" dirty="0">
                <a:solidFill>
                  <a:srgbClr val="002060"/>
                </a:solidFill>
              </a:rPr>
              <a:t> este </a:t>
            </a:r>
            <a:r>
              <a:rPr lang="es-ES" sz="2400" dirty="0" err="1">
                <a:solidFill>
                  <a:srgbClr val="002060"/>
                </a:solidFill>
              </a:rPr>
              <a:t>întotdeauna</a:t>
            </a:r>
            <a:r>
              <a:rPr lang="es-ES" sz="2400" dirty="0">
                <a:solidFill>
                  <a:srgbClr val="002060"/>
                </a:solidFill>
              </a:rPr>
              <a:t> la nivel local</a:t>
            </a:r>
            <a:endParaRPr lang="sr-Cyrl-CS" sz="2400" dirty="0">
              <a:solidFill>
                <a:srgbClr val="002060"/>
              </a:solidFill>
            </a:endParaRPr>
          </a:p>
        </p:txBody>
      </p:sp>
      <p:sp>
        <p:nvSpPr>
          <p:cNvPr id="2" name="Oval 1">
            <a:extLst>
              <a:ext uri="{FF2B5EF4-FFF2-40B4-BE49-F238E27FC236}">
                <a16:creationId xmlns="" xmlns:a16="http://schemas.microsoft.com/office/drawing/2014/main" id="{31BFBA71-CB32-49A2-BA5F-47A575389AE3}"/>
              </a:ext>
            </a:extLst>
          </p:cNvPr>
          <p:cNvSpPr/>
          <p:nvPr/>
        </p:nvSpPr>
        <p:spPr>
          <a:xfrm>
            <a:off x="1253865" y="2482026"/>
            <a:ext cx="5518061" cy="40263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 xmlns:a16="http://schemas.microsoft.com/office/drawing/2014/main" id="{DD47370A-E703-4C18-8033-CC9FB4E3AC9C}"/>
              </a:ext>
            </a:extLst>
          </p:cNvPr>
          <p:cNvSpPr/>
          <p:nvPr/>
        </p:nvSpPr>
        <p:spPr>
          <a:xfrm>
            <a:off x="2277927" y="3558100"/>
            <a:ext cx="3557131" cy="292875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 xmlns:a16="http://schemas.microsoft.com/office/drawing/2014/main" id="{9E63E76A-47A4-4F12-B551-3610DB201C31}"/>
              </a:ext>
            </a:extLst>
          </p:cNvPr>
          <p:cNvSpPr/>
          <p:nvPr/>
        </p:nvSpPr>
        <p:spPr>
          <a:xfrm>
            <a:off x="3023268" y="4646951"/>
            <a:ext cx="2026978" cy="184127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 xmlns:a16="http://schemas.microsoft.com/office/drawing/2014/main" id="{CB2B32BE-863F-40BD-9CAB-A2E75AEDA7A5}"/>
              </a:ext>
            </a:extLst>
          </p:cNvPr>
          <p:cNvSpPr/>
          <p:nvPr/>
        </p:nvSpPr>
        <p:spPr>
          <a:xfrm>
            <a:off x="2511710" y="2902814"/>
            <a:ext cx="3055510" cy="5297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b="1" dirty="0" smtClean="0">
                <a:solidFill>
                  <a:srgbClr val="002060"/>
                </a:solidFill>
              </a:rPr>
              <a:t>Republican</a:t>
            </a:r>
            <a:endParaRPr lang="en-US" b="1" dirty="0">
              <a:solidFill>
                <a:srgbClr val="002060"/>
              </a:solidFill>
            </a:endParaRPr>
          </a:p>
        </p:txBody>
      </p:sp>
      <p:sp>
        <p:nvSpPr>
          <p:cNvPr id="30" name="Rectangle: Rounded Corners 29">
            <a:extLst>
              <a:ext uri="{FF2B5EF4-FFF2-40B4-BE49-F238E27FC236}">
                <a16:creationId xmlns="" xmlns:a16="http://schemas.microsoft.com/office/drawing/2014/main" id="{D89BC0ED-6061-435A-AD41-74EEA07175C0}"/>
              </a:ext>
            </a:extLst>
          </p:cNvPr>
          <p:cNvSpPr/>
          <p:nvPr/>
        </p:nvSpPr>
        <p:spPr>
          <a:xfrm>
            <a:off x="2710271" y="4120462"/>
            <a:ext cx="2705126" cy="50534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b="1" dirty="0" smtClean="0">
                <a:solidFill>
                  <a:srgbClr val="002060"/>
                </a:solidFill>
              </a:rPr>
              <a:t>Districtual</a:t>
            </a:r>
            <a:endParaRPr lang="en-US" dirty="0"/>
          </a:p>
        </p:txBody>
      </p:sp>
      <p:sp>
        <p:nvSpPr>
          <p:cNvPr id="31" name="Rectangle: Rounded Corners 30">
            <a:extLst>
              <a:ext uri="{FF2B5EF4-FFF2-40B4-BE49-F238E27FC236}">
                <a16:creationId xmlns="" xmlns:a16="http://schemas.microsoft.com/office/drawing/2014/main" id="{704130CA-D980-47F3-A53F-CEF183B8B87B}"/>
              </a:ext>
            </a:extLst>
          </p:cNvPr>
          <p:cNvSpPr/>
          <p:nvPr/>
        </p:nvSpPr>
        <p:spPr>
          <a:xfrm>
            <a:off x="3372818" y="4963985"/>
            <a:ext cx="1321753" cy="43898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b="1" dirty="0" smtClean="0">
                <a:solidFill>
                  <a:srgbClr val="002060"/>
                </a:solidFill>
              </a:rPr>
              <a:t>Local</a:t>
            </a:r>
            <a:endParaRPr lang="en-US" b="1" dirty="0">
              <a:solidFill>
                <a:srgbClr val="002060"/>
              </a:solidFill>
            </a:endParaRPr>
          </a:p>
        </p:txBody>
      </p:sp>
      <p:sp>
        <p:nvSpPr>
          <p:cNvPr id="32" name="Rectangle: Rounded Corners 31">
            <a:extLst>
              <a:ext uri="{FF2B5EF4-FFF2-40B4-BE49-F238E27FC236}">
                <a16:creationId xmlns="" xmlns:a16="http://schemas.microsoft.com/office/drawing/2014/main" id="{4269AB11-88A6-4CE7-BAB1-13113EAEFE58}"/>
              </a:ext>
            </a:extLst>
          </p:cNvPr>
          <p:cNvSpPr/>
          <p:nvPr/>
        </p:nvSpPr>
        <p:spPr>
          <a:xfrm>
            <a:off x="3447576" y="6010054"/>
            <a:ext cx="1321753" cy="43898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b="1" dirty="0" smtClean="0">
                <a:solidFill>
                  <a:srgbClr val="002060"/>
                </a:solidFill>
              </a:rPr>
              <a:t>Cetăţenii</a:t>
            </a:r>
            <a:endParaRPr lang="en-US" dirty="0"/>
          </a:p>
        </p:txBody>
      </p:sp>
      <p:sp>
        <p:nvSpPr>
          <p:cNvPr id="7" name="Arrow: Right 6">
            <a:extLst>
              <a:ext uri="{FF2B5EF4-FFF2-40B4-BE49-F238E27FC236}">
                <a16:creationId xmlns="" xmlns:a16="http://schemas.microsoft.com/office/drawing/2014/main" id="{D80416FE-18BB-47D0-AFB4-EFF846ECA268}"/>
              </a:ext>
            </a:extLst>
          </p:cNvPr>
          <p:cNvSpPr/>
          <p:nvPr/>
        </p:nvSpPr>
        <p:spPr>
          <a:xfrm rot="16200000">
            <a:off x="1416053" y="5410892"/>
            <a:ext cx="978408" cy="484632"/>
          </a:xfrm>
          <a:prstGeom prst="right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 xmlns:a16="http://schemas.microsoft.com/office/drawing/2014/main" id="{552C5117-C275-4C4D-A78D-FB53F7687378}"/>
              </a:ext>
            </a:extLst>
          </p:cNvPr>
          <p:cNvSpPr/>
          <p:nvPr/>
        </p:nvSpPr>
        <p:spPr>
          <a:xfrm>
            <a:off x="5841494" y="2749650"/>
            <a:ext cx="484632" cy="978408"/>
          </a:xfrm>
          <a:prstGeom prst="down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Explosion: 8 Points 32">
            <a:extLst>
              <a:ext uri="{FF2B5EF4-FFF2-40B4-BE49-F238E27FC236}">
                <a16:creationId xmlns="" xmlns:a16="http://schemas.microsoft.com/office/drawing/2014/main" id="{E3818FC1-9984-432E-9BA7-44E5F5260FEF}"/>
              </a:ext>
            </a:extLst>
          </p:cNvPr>
          <p:cNvSpPr/>
          <p:nvPr/>
        </p:nvSpPr>
        <p:spPr>
          <a:xfrm>
            <a:off x="4685302" y="5315144"/>
            <a:ext cx="914400" cy="914400"/>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924947" y="5382884"/>
            <a:ext cx="5267053" cy="1129495"/>
          </a:xfrm>
          <a:prstGeom prst="rect">
            <a:avLst/>
          </a:prstGeom>
        </p:spPr>
      </p:pic>
    </p:spTree>
    <p:extLst>
      <p:ext uri="{BB962C8B-B14F-4D97-AF65-F5344CB8AC3E}">
        <p14:creationId xmlns="" xmlns:p14="http://schemas.microsoft.com/office/powerpoint/2010/main" val="26955814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2741</TotalTime>
  <Words>3114</Words>
  <Application>Microsoft Office PowerPoint</Application>
  <PresentationFormat>Custom</PresentationFormat>
  <Paragraphs>403</Paragraphs>
  <Slides>42</Slides>
  <Notes>16</Notes>
  <HiddenSlides>0</HiddenSlides>
  <MMClips>1</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Interreg-IPA Program de cooperare transfrontalieră România-Serbia</vt:lpstr>
      <vt:lpstr>Slide 2</vt:lpstr>
      <vt:lpstr>DEZASTRELE NU CUNOSC GRANIȚE!</vt:lpstr>
      <vt:lpstr>DEZASTRELE NU CUNOSC GRANIȚE!</vt:lpstr>
      <vt:lpstr>COOPERAREA ÎN SITUAȚII DE URGENȚĂ ESTE O CONDIȚIE</vt:lpstr>
      <vt:lpstr>COOPERARE INTERNAȚIONALĂ ÎN SITUAȚII DE URGENȚE</vt:lpstr>
      <vt:lpstr>CADRUL LEGAL</vt:lpstr>
      <vt:lpstr>CADRUL LEGAL</vt:lpstr>
      <vt:lpstr>ÎNȚELEGEREA CONTEXTULUI PRIMIRII AJUTORULUI INTERNAȚIONAL</vt:lpstr>
      <vt:lpstr>ÎNȚELEGEREA CONTEXTULUI PRIMIRII AJUTORULUI INTERNAȚIONAL</vt:lpstr>
      <vt:lpstr>ÎNȚELEGEREA CONTEXTULUI PRIMIRII AJUTORULUI INTERNAȚIONAL</vt:lpstr>
      <vt:lpstr>ÎNȚELEGEREA CONTEXTULUI PRIMIRII AJUTORULUI INTERNAȚIONAL</vt:lpstr>
      <vt:lpstr>CARACTERISTICI LUCRĂRII CU ECHIPE INTERNAȚIONALE</vt:lpstr>
      <vt:lpstr>SPRIJIN ȚARA GAZDĂ</vt:lpstr>
      <vt:lpstr>INUNDAȚIILE DIN MAI 2014</vt:lpstr>
      <vt:lpstr>INUNDAȚIILE DIN MAI 2014</vt:lpstr>
      <vt:lpstr>INUNDAȚIILE DIN MAI 2014</vt:lpstr>
      <vt:lpstr>INUNDAȚIILE DIN MAI 2014</vt:lpstr>
      <vt:lpstr>INUNDAȚIILE DIN MAI 2014</vt:lpstr>
      <vt:lpstr>Slide 20</vt:lpstr>
      <vt:lpstr>AJUTORUL INTERNAȚIONAL ÎN UNITĂȚILE AUTOGUVERNĂRII LOCALE</vt:lpstr>
      <vt:lpstr>Slide 22</vt:lpstr>
      <vt:lpstr>ACORDURI BILATERALE</vt:lpstr>
      <vt:lpstr>MECANISMUL DE PROTECȚIE CIVILĂ  AL UE</vt:lpstr>
      <vt:lpstr>Slide 25</vt:lpstr>
      <vt:lpstr>MECANISMUL DE PROTECȚIE CIVILĂ  AL UE</vt:lpstr>
      <vt:lpstr>MECANISMUL DE PROTECȚIE CIVILĂ  AL UE</vt:lpstr>
      <vt:lpstr>Slide 28</vt:lpstr>
      <vt:lpstr>PROTECȚIA CIVILĂ A UE</vt:lpstr>
      <vt:lpstr>Slide 30</vt:lpstr>
      <vt:lpstr>OBIECTIVELE CADRULUI SENDAI PENTRU REDUCEREA RISCULUI DE DEZASTRE</vt:lpstr>
      <vt:lpstr>CAMPANIA „SĂ FACEM ORAȘELE REZISTE 2030”</vt:lpstr>
      <vt:lpstr>Slide 33</vt:lpstr>
      <vt:lpstr>Slide 34</vt:lpstr>
      <vt:lpstr>Slide 35</vt:lpstr>
      <vt:lpstr>Slide 36</vt:lpstr>
      <vt:lpstr>Slide 37</vt:lpstr>
      <vt:lpstr>Slide 38</vt:lpstr>
      <vt:lpstr>Slovenia, februarie - aprilie 2014</vt:lpstr>
      <vt:lpstr>Albania, noiembrie 2019</vt:lpstr>
      <vt:lpstr>Slide 41</vt:lpstr>
      <vt:lpstr>Slide 42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Biljana Ristović</dc:creator>
  <cp:lastModifiedBy>Djuric</cp:lastModifiedBy>
  <cp:revision>82</cp:revision>
  <dcterms:created xsi:type="dcterms:W3CDTF">2020-07-07T12:43:57Z</dcterms:created>
  <dcterms:modified xsi:type="dcterms:W3CDTF">2023-04-24T19:23:09Z</dcterms:modified>
</cp:coreProperties>
</file>