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300" r:id="rId16"/>
    <p:sldId id="298" r:id="rId17"/>
    <p:sldId id="299" r:id="rId18"/>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FAEE5"/>
    <a:srgbClr val="00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p:scale>
          <a:sx n="75" d="100"/>
          <a:sy n="75" d="100"/>
        </p:scale>
        <p:origin x="-1248" y="3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3342" y="-102"/>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r>
              <a:rPr lang="en-US" smtClean="0"/>
              <a:t>10 noiembrie 2015 - Timșoara, România </a:t>
            </a:r>
            <a:endParaRPr lang="en-GB"/>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BAE9CF8E-B6FD-4E7E-B005-17AE2D79B924}" type="slidenum">
              <a:rPr lang="en-GB" smtClean="0"/>
              <a:pPr/>
              <a:t>‹#›</a:t>
            </a:fld>
            <a:endParaRPr lang="en-GB"/>
          </a:p>
        </p:txBody>
      </p:sp>
    </p:spTree>
    <p:extLst>
      <p:ext uri="{BB962C8B-B14F-4D97-AF65-F5344CB8AC3E}">
        <p14:creationId xmlns="" xmlns:p14="http://schemas.microsoft.com/office/powerpoint/2010/main" val="363626262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r>
              <a:rPr lang="en-US" smtClean="0"/>
              <a:t>10 noiembrie 2015 - Timșoara, România </a:t>
            </a:r>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ADB6302-ED48-4C53-A492-7C0FE8F888F0}" type="slidenum">
              <a:rPr lang="en-GB" smtClean="0"/>
              <a:pPr/>
              <a:t>‹#›</a:t>
            </a:fld>
            <a:endParaRPr lang="en-GB"/>
          </a:p>
        </p:txBody>
      </p:sp>
    </p:spTree>
    <p:extLst>
      <p:ext uri="{BB962C8B-B14F-4D97-AF65-F5344CB8AC3E}">
        <p14:creationId xmlns="" xmlns:p14="http://schemas.microsoft.com/office/powerpoint/2010/main" val="19399321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DB6302-ED48-4C53-A492-7C0FE8F888F0}" type="slidenum">
              <a:rPr lang="en-GB" smtClean="0"/>
              <a:pPr/>
              <a:t>1</a:t>
            </a:fld>
            <a:endParaRPr lang="en-GB" dirty="0"/>
          </a:p>
        </p:txBody>
      </p:sp>
      <p:sp>
        <p:nvSpPr>
          <p:cNvPr id="5" name="Date Placeholder 4"/>
          <p:cNvSpPr>
            <a:spLocks noGrp="1"/>
          </p:cNvSpPr>
          <p:nvPr>
            <p:ph type="dt" idx="11"/>
          </p:nvPr>
        </p:nvSpPr>
        <p:spPr/>
        <p:txBody>
          <a:bodyPr/>
          <a:lstStyle/>
          <a:p>
            <a:r>
              <a:rPr lang="en-US" dirty="0" smtClean="0"/>
              <a:t>10 </a:t>
            </a:r>
            <a:r>
              <a:rPr lang="en-US" dirty="0" err="1" smtClean="0"/>
              <a:t>noiembrie</a:t>
            </a:r>
            <a:r>
              <a:rPr lang="en-US" smtClean="0"/>
              <a:t> 2015 - Timșoara, România </a:t>
            </a:r>
            <a:endParaRPr lang="en-GB"/>
          </a:p>
        </p:txBody>
      </p:sp>
    </p:spTree>
    <p:extLst>
      <p:ext uri="{BB962C8B-B14F-4D97-AF65-F5344CB8AC3E}">
        <p14:creationId xmlns="" xmlns:p14="http://schemas.microsoft.com/office/powerpoint/2010/main" val="2452438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10 noiembrie 2015 - Timșoara, România </a:t>
            </a:r>
            <a:endParaRPr lang="en-GB"/>
          </a:p>
        </p:txBody>
      </p:sp>
      <p:sp>
        <p:nvSpPr>
          <p:cNvPr id="5" name="Slide Number Placeholder 4"/>
          <p:cNvSpPr>
            <a:spLocks noGrp="1"/>
          </p:cNvSpPr>
          <p:nvPr>
            <p:ph type="sldNum" sz="quarter" idx="11"/>
          </p:nvPr>
        </p:nvSpPr>
        <p:spPr/>
        <p:txBody>
          <a:bodyPr/>
          <a:lstStyle/>
          <a:p>
            <a:fld id="{AADB6302-ED48-4C53-A492-7C0FE8F888F0}" type="slidenum">
              <a:rPr lang="en-GB" smtClean="0"/>
              <a:pPr/>
              <a:t>9</a:t>
            </a:fld>
            <a:endParaRPr lang="en-GB"/>
          </a:p>
        </p:txBody>
      </p:sp>
    </p:spTree>
    <p:extLst>
      <p:ext uri="{BB962C8B-B14F-4D97-AF65-F5344CB8AC3E}">
        <p14:creationId xmlns="" xmlns:p14="http://schemas.microsoft.com/office/powerpoint/2010/main" val="1651203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CABC3-9D28-444B-BE45-45801AB4A9D9}" type="slidenum">
              <a:rPr lang="en-GB" smtClean="0"/>
              <a:pPr/>
              <a:t>‹#›</a:t>
            </a:fld>
            <a:endParaRPr lang="en-GB"/>
          </a:p>
        </p:txBody>
      </p:sp>
      <p:pic>
        <p:nvPicPr>
          <p:cNvPr id="11" name="Picture 10"/>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51520" y="384314"/>
            <a:ext cx="4051940" cy="868919"/>
          </a:xfrm>
          <a:prstGeom prst="rect">
            <a:avLst/>
          </a:prstGeom>
        </p:spPr>
      </p:pic>
    </p:spTree>
    <p:extLst>
      <p:ext uri="{BB962C8B-B14F-4D97-AF65-F5344CB8AC3E}">
        <p14:creationId xmlns="" xmlns:p14="http://schemas.microsoft.com/office/powerpoint/2010/main" val="190241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280542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3405755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156449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6016" y="496857"/>
            <a:ext cx="4176464" cy="699896"/>
          </a:xfrm>
        </p:spPr>
        <p:txBody>
          <a:bodyPr>
            <a:noAutofit/>
          </a:bodyPr>
          <a:lstStyle>
            <a:lvl1pPr>
              <a:defRPr sz="3200" b="1">
                <a:solidFill>
                  <a:srgbClr val="9FAEE5"/>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CABC3-9D28-444B-BE45-45801AB4A9D9}" type="slidenum">
              <a:rPr lang="en-GB" smtClean="0"/>
              <a:pPr/>
              <a:t>‹#›</a:t>
            </a:fld>
            <a:endParaRPr lang="en-GB"/>
          </a:p>
        </p:txBody>
      </p:sp>
      <p:sp>
        <p:nvSpPr>
          <p:cNvPr id="9" name="Rectangle 8"/>
          <p:cNvSpPr/>
          <p:nvPr userDrawn="1"/>
        </p:nvSpPr>
        <p:spPr>
          <a:xfrm>
            <a:off x="0" y="6453336"/>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noProof="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51520" y="384314"/>
            <a:ext cx="4051940" cy="868919"/>
          </a:xfrm>
          <a:prstGeom prst="rect">
            <a:avLst/>
          </a:prstGeom>
        </p:spPr>
      </p:pic>
    </p:spTree>
    <p:extLst>
      <p:ext uri="{BB962C8B-B14F-4D97-AF65-F5344CB8AC3E}">
        <p14:creationId xmlns="" xmlns:p14="http://schemas.microsoft.com/office/powerpoint/2010/main" val="290690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210" y="1268760"/>
            <a:ext cx="8444270" cy="699896"/>
          </a:xfrm>
        </p:spPr>
        <p:txBody>
          <a:bodyPr>
            <a:noAutofit/>
          </a:bodyPr>
          <a:lstStyle>
            <a:lvl1pPr algn="l">
              <a:defRPr sz="3200" b="1">
                <a:solidFill>
                  <a:srgbClr val="9FAEE5"/>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988840"/>
            <a:ext cx="8435280" cy="37052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CABC3-9D28-444B-BE45-45801AB4A9D9}" type="slidenum">
              <a:rPr lang="en-GB" smtClean="0"/>
              <a:pPr/>
              <a:t>‹#›</a:t>
            </a:fld>
            <a:endParaRPr lang="en-GB"/>
          </a:p>
        </p:txBody>
      </p:sp>
      <p:pic>
        <p:nvPicPr>
          <p:cNvPr id="9" name="Picture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51520" y="384314"/>
            <a:ext cx="4051940" cy="868919"/>
          </a:xfrm>
          <a:prstGeom prst="rect">
            <a:avLst/>
          </a:prstGeom>
        </p:spPr>
      </p:pic>
    </p:spTree>
    <p:extLst>
      <p:ext uri="{BB962C8B-B14F-4D97-AF65-F5344CB8AC3E}">
        <p14:creationId xmlns="" xmlns:p14="http://schemas.microsoft.com/office/powerpoint/2010/main" val="257174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3966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139313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293165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217366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233664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221506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4090189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dirty="0" smtClean="0"/>
              <a:t>Interreg-IPA Program de cooperare transfrontalieră România-Serbia</a:t>
            </a:r>
            <a:endParaRPr lang="sr-Latn-RS" dirty="0"/>
          </a:p>
        </p:txBody>
      </p:sp>
      <p:sp>
        <p:nvSpPr>
          <p:cNvPr id="6" name="Subtitle 5"/>
          <p:cNvSpPr>
            <a:spLocks noGrp="1"/>
          </p:cNvSpPr>
          <p:nvPr>
            <p:ph type="subTitle" idx="1"/>
          </p:nvPr>
        </p:nvSpPr>
        <p:spPr/>
        <p:txBody>
          <a:bodyPr/>
          <a:lstStyle/>
          <a:p>
            <a:endParaRPr lang="ro-RO" dirty="0"/>
          </a:p>
        </p:txBody>
      </p:sp>
      <p:sp>
        <p:nvSpPr>
          <p:cNvPr id="4" name="Subtitle 17"/>
          <p:cNvSpPr txBox="1">
            <a:spLocks/>
          </p:cNvSpPr>
          <p:nvPr/>
        </p:nvSpPr>
        <p:spPr>
          <a:xfrm>
            <a:off x="0" y="3284984"/>
            <a:ext cx="9144000" cy="1656184"/>
          </a:xfrm>
          <a:prstGeom prst="rect">
            <a:avLst/>
          </a:prstGeom>
          <a:solidFill>
            <a:srgbClr val="0070C0"/>
          </a:solidFill>
          <a:ln>
            <a:noFill/>
          </a:ln>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400" b="1" dirty="0" err="1" smtClean="0">
                <a:solidFill>
                  <a:schemeClr val="bg1"/>
                </a:solidFill>
                <a:effectLst>
                  <a:outerShdw blurRad="38100" dist="38100" dir="2700000" algn="tl">
                    <a:srgbClr val="000000">
                      <a:alpha val="43137"/>
                    </a:srgbClr>
                  </a:outerShdw>
                </a:effectLst>
              </a:rPr>
              <a:t>Stingerea</a:t>
            </a:r>
            <a:r>
              <a:rPr lang="en-US" sz="3400" b="1" dirty="0" smtClean="0">
                <a:solidFill>
                  <a:schemeClr val="bg1"/>
                </a:solidFill>
                <a:effectLst>
                  <a:outerShdw blurRad="38100" dist="38100" dir="2700000" algn="tl">
                    <a:srgbClr val="000000">
                      <a:alpha val="43137"/>
                    </a:srgbClr>
                  </a:outerShdw>
                </a:effectLst>
              </a:rPr>
              <a:t> </a:t>
            </a:r>
            <a:r>
              <a:rPr lang="en-US" sz="3400" b="1" dirty="0" err="1" smtClean="0">
                <a:solidFill>
                  <a:schemeClr val="bg1"/>
                </a:solidFill>
                <a:effectLst>
                  <a:outerShdw blurRad="38100" dist="38100" dir="2700000" algn="tl">
                    <a:srgbClr val="000000">
                      <a:alpha val="43137"/>
                    </a:srgbClr>
                  </a:outerShdw>
                </a:effectLst>
              </a:rPr>
              <a:t>incendiilor</a:t>
            </a:r>
            <a:r>
              <a:rPr lang="en-US" sz="3400" b="1" dirty="0" smtClean="0">
                <a:solidFill>
                  <a:schemeClr val="bg1"/>
                </a:solidFill>
                <a:effectLst>
                  <a:outerShdw blurRad="38100" dist="38100" dir="2700000" algn="tl">
                    <a:srgbClr val="000000">
                      <a:alpha val="43137"/>
                    </a:srgbClr>
                  </a:outerShdw>
                </a:effectLst>
              </a:rPr>
              <a:t> cu </a:t>
            </a:r>
            <a:r>
              <a:rPr lang="en-US" sz="3400" b="1" dirty="0" err="1" smtClean="0">
                <a:solidFill>
                  <a:schemeClr val="bg1"/>
                </a:solidFill>
                <a:effectLst>
                  <a:outerShdw blurRad="38100" dist="38100" dir="2700000" algn="tl">
                    <a:srgbClr val="000000">
                      <a:alpha val="43137"/>
                    </a:srgbClr>
                  </a:outerShdw>
                </a:effectLst>
              </a:rPr>
              <a:t>echipamente</a:t>
            </a:r>
            <a:r>
              <a:rPr lang="en-US" sz="3400" b="1" dirty="0" smtClean="0">
                <a:solidFill>
                  <a:schemeClr val="bg1"/>
                </a:solidFill>
                <a:effectLst>
                  <a:outerShdw blurRad="38100" dist="38100" dir="2700000" algn="tl">
                    <a:srgbClr val="000000">
                      <a:alpha val="43137"/>
                    </a:srgbClr>
                  </a:outerShdw>
                </a:effectLst>
              </a:rPr>
              <a:t> </a:t>
            </a:r>
            <a:r>
              <a:rPr lang="en-US" sz="3400" b="1" dirty="0" err="1" smtClean="0">
                <a:solidFill>
                  <a:schemeClr val="bg1"/>
                </a:solidFill>
                <a:effectLst>
                  <a:outerShdw blurRad="38100" dist="38100" dir="2700000" algn="tl">
                    <a:srgbClr val="000000">
                      <a:alpha val="43137"/>
                    </a:srgbClr>
                  </a:outerShdw>
                </a:effectLst>
              </a:rPr>
              <a:t>și</a:t>
            </a:r>
            <a:r>
              <a:rPr lang="en-US" sz="3400" b="1" dirty="0" smtClean="0">
                <a:solidFill>
                  <a:schemeClr val="bg1"/>
                </a:solidFill>
                <a:effectLst>
                  <a:outerShdw blurRad="38100" dist="38100" dir="2700000" algn="tl">
                    <a:srgbClr val="000000">
                      <a:alpha val="43137"/>
                    </a:srgbClr>
                  </a:outerShdw>
                </a:effectLst>
              </a:rPr>
              <a:t> </a:t>
            </a:r>
            <a:r>
              <a:rPr lang="en-US" sz="3400" b="1" dirty="0" err="1" smtClean="0">
                <a:solidFill>
                  <a:schemeClr val="bg1"/>
                </a:solidFill>
                <a:effectLst>
                  <a:outerShdw blurRad="38100" dist="38100" dir="2700000" algn="tl">
                    <a:srgbClr val="000000">
                      <a:alpha val="43137"/>
                    </a:srgbClr>
                  </a:outerShdw>
                </a:effectLst>
              </a:rPr>
              <a:t>unelte</a:t>
            </a:r>
            <a:r>
              <a:rPr lang="sr-Latn-RS" sz="3400" b="1" dirty="0" smtClean="0">
                <a:solidFill>
                  <a:schemeClr val="bg1"/>
                </a:solidFill>
                <a:effectLst>
                  <a:outerShdw blurRad="38100" dist="38100" dir="2700000" algn="tl">
                    <a:srgbClr val="000000">
                      <a:alpha val="43137"/>
                    </a:srgbClr>
                  </a:outerShdw>
                </a:effectLst>
              </a:rPr>
              <a:t> </a:t>
            </a:r>
          </a:p>
        </p:txBody>
      </p:sp>
      <p:sp>
        <p:nvSpPr>
          <p:cNvPr id="5" name="Subtitle 17"/>
          <p:cNvSpPr txBox="1">
            <a:spLocks/>
          </p:cNvSpPr>
          <p:nvPr/>
        </p:nvSpPr>
        <p:spPr>
          <a:xfrm>
            <a:off x="0" y="5517232"/>
            <a:ext cx="9144000" cy="795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r-Latn-RS"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Zrenjanin</a:t>
            </a:r>
          </a:p>
          <a:p>
            <a:r>
              <a:rPr lang="en-US" smtClean="0">
                <a:solidFill>
                  <a:schemeClr val="bg1">
                    <a:lumMod val="50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25-27.</a:t>
            </a:r>
            <a:r>
              <a:rPr lang="sr-Latn-RS" smtClean="0">
                <a:solidFill>
                  <a:schemeClr val="bg1">
                    <a:lumMod val="50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Aprilie </a:t>
            </a:r>
            <a:r>
              <a:rPr lang="sr-Latn-RS" dirty="0" smtClean="0">
                <a:solidFill>
                  <a:schemeClr val="bg1">
                    <a:lumMod val="50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2023.</a:t>
            </a:r>
          </a:p>
        </p:txBody>
      </p:sp>
      <p:cxnSp>
        <p:nvCxnSpPr>
          <p:cNvPr id="7" name="Straight Connector 6"/>
          <p:cNvCxnSpPr/>
          <p:nvPr/>
        </p:nvCxnSpPr>
        <p:spPr>
          <a:xfrm>
            <a:off x="0" y="6381328"/>
            <a:ext cx="9144000" cy="0"/>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881339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TIPURI DE INCENDII CARE SE STING CU APĂ</a:t>
            </a:r>
            <a:endParaRPr lang="en-US" dirty="0"/>
          </a:p>
        </p:txBody>
      </p:sp>
      <p:sp>
        <p:nvSpPr>
          <p:cNvPr id="3" name="Content Placeholder 2"/>
          <p:cNvSpPr>
            <a:spLocks noGrp="1"/>
          </p:cNvSpPr>
          <p:nvPr>
            <p:ph idx="1"/>
          </p:nvPr>
        </p:nvSpPr>
        <p:spPr/>
        <p:txBody>
          <a:bodyPr>
            <a:normAutofit fontScale="92500" lnSpcReduction="10000"/>
          </a:bodyPr>
          <a:lstStyle/>
          <a:p>
            <a:r>
              <a:rPr lang="en-US" dirty="0"/>
              <a:t>- </a:t>
            </a:r>
            <a:r>
              <a:rPr lang="ro-RO" dirty="0" smtClean="0"/>
              <a:t>Cea mai eficace pentru stingerea incendiilot clasei A, datorită faptului că, din toate soluţiile de stingere a incendiilor, are cel mai mare efect de răcire, ceea ce în cazul incendiilor acestor materii este unicul mod de stingere</a:t>
            </a:r>
            <a:r>
              <a:rPr lang="en-US" dirty="0" smtClean="0"/>
              <a:t>.</a:t>
            </a:r>
            <a:endParaRPr lang="en-US" dirty="0"/>
          </a:p>
          <a:p>
            <a:r>
              <a:rPr lang="en-US" dirty="0"/>
              <a:t>- </a:t>
            </a:r>
            <a:r>
              <a:rPr lang="ro-RO" dirty="0" smtClean="0"/>
              <a:t>Lichide inflamabile</a:t>
            </a:r>
            <a:r>
              <a:rPr lang="en-US" dirty="0" smtClean="0"/>
              <a:t> (</a:t>
            </a:r>
            <a:r>
              <a:rPr lang="ro-RO" dirty="0" smtClean="0"/>
              <a:t>clasa</a:t>
            </a:r>
            <a:r>
              <a:rPr lang="en-US" dirty="0" smtClean="0"/>
              <a:t> </a:t>
            </a:r>
            <a:r>
              <a:rPr lang="en-US" dirty="0"/>
              <a:t>B</a:t>
            </a:r>
            <a:r>
              <a:rPr lang="en-US" dirty="0" smtClean="0"/>
              <a:t>)</a:t>
            </a:r>
            <a:r>
              <a:rPr lang="ro-RO" dirty="0" smtClean="0"/>
              <a:t> cu temperatura de fierbere peste </a:t>
            </a:r>
            <a:r>
              <a:rPr lang="en-US" dirty="0" smtClean="0"/>
              <a:t>80 </a:t>
            </a:r>
            <a:r>
              <a:rPr lang="ro-RO" dirty="0" smtClean="0"/>
              <a:t>de grade celzius</a:t>
            </a:r>
            <a:endParaRPr lang="en-US" dirty="0"/>
          </a:p>
          <a:p>
            <a:r>
              <a:rPr lang="ro-RO" dirty="0" smtClean="0"/>
              <a:t>Gaze inflamabile</a:t>
            </a:r>
            <a:r>
              <a:rPr lang="en-US" dirty="0" smtClean="0"/>
              <a:t> (</a:t>
            </a:r>
            <a:r>
              <a:rPr lang="ro-RO" dirty="0" smtClean="0"/>
              <a:t>clasa</a:t>
            </a:r>
            <a:r>
              <a:rPr lang="en-US" dirty="0" smtClean="0"/>
              <a:t> </a:t>
            </a:r>
            <a:r>
              <a:rPr lang="en-US" dirty="0"/>
              <a:t>C) </a:t>
            </a:r>
            <a:r>
              <a:rPr lang="ro-RO" dirty="0" smtClean="0"/>
              <a:t>la care se evidenţiază efectul de „descompunere” şi efectul de „ducere” al flacărei</a:t>
            </a:r>
            <a:endParaRPr lang="en-US" dirty="0"/>
          </a:p>
          <a:p>
            <a:endParaRPr lang="en-US" dirty="0"/>
          </a:p>
        </p:txBody>
      </p:sp>
      <p:sp>
        <p:nvSpPr>
          <p:cNvPr id="4" name="Date Placeholder 3"/>
          <p:cNvSpPr>
            <a:spLocks noGrp="1"/>
          </p:cNvSpPr>
          <p:nvPr>
            <p:ph type="dt" sz="half" idx="10"/>
          </p:nvPr>
        </p:nvSpPr>
        <p:spPr/>
        <p:txBody>
          <a:bodyPr/>
          <a:lstStyle/>
          <a:p>
            <a:endParaRPr lang="en-GB"/>
          </a:p>
        </p:txBody>
      </p:sp>
    </p:spTree>
    <p:extLst>
      <p:ext uri="{BB962C8B-B14F-4D97-AF65-F5344CB8AC3E}">
        <p14:creationId xmlns="" xmlns:p14="http://schemas.microsoft.com/office/powerpoint/2010/main" val="114137338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400" dirty="0" smtClean="0"/>
              <a:t>SPUMA CA SOLUŢIE PENTRU STINGEREA INCENDIULUI</a:t>
            </a:r>
            <a:endParaRPr lang="en-US" sz="2400" dirty="0"/>
          </a:p>
        </p:txBody>
      </p:sp>
      <p:sp>
        <p:nvSpPr>
          <p:cNvPr id="3" name="Content Placeholder 2"/>
          <p:cNvSpPr>
            <a:spLocks noGrp="1"/>
          </p:cNvSpPr>
          <p:nvPr>
            <p:ph idx="1"/>
          </p:nvPr>
        </p:nvSpPr>
        <p:spPr>
          <a:xfrm>
            <a:off x="457200" y="1408672"/>
            <a:ext cx="8229600" cy="5121275"/>
          </a:xfrm>
        </p:spPr>
        <p:txBody>
          <a:bodyPr>
            <a:normAutofit fontScale="77500" lnSpcReduction="20000"/>
          </a:bodyPr>
          <a:lstStyle/>
          <a:p>
            <a:r>
              <a:rPr lang="ro-RO" sz="3400" dirty="0" smtClean="0"/>
              <a:t>Se obţine prin îmbinarea apei şi soluţiei de spumă şi introducerea de aer, masă heterogenă compusă din nenumărate bule foarte mici care sunt umplute cu aer sau bioxid de carbon. Nu se transportă la locul incendiului în forma finală ci se produce la faţă locului. Se utilizează la stingerea lichidelor uşor inflamabile pentru ca are efect de astupare şi parţial de răcire.</a:t>
            </a:r>
          </a:p>
          <a:p>
            <a:r>
              <a:rPr lang="ro-RO" sz="3400" dirty="0" smtClean="0"/>
              <a:t> Există două tipuri de spumă şi anume</a:t>
            </a:r>
            <a:r>
              <a:rPr lang="en-US" sz="3400" dirty="0" smtClean="0"/>
              <a:t>:</a:t>
            </a:r>
            <a:endParaRPr lang="en-US" sz="3400" dirty="0"/>
          </a:p>
          <a:p>
            <a:pPr marL="0" indent="0">
              <a:buNone/>
            </a:pPr>
            <a:r>
              <a:rPr lang="sr-Latn-RS" sz="3400" dirty="0" smtClean="0"/>
              <a:t>1. </a:t>
            </a:r>
            <a:r>
              <a:rPr lang="ro-RO" sz="3400" dirty="0" smtClean="0"/>
              <a:t>Chimică</a:t>
            </a:r>
            <a:r>
              <a:rPr lang="en-US" sz="3400" dirty="0" smtClean="0"/>
              <a:t> </a:t>
            </a:r>
            <a:r>
              <a:rPr lang="en-US" sz="3400" dirty="0"/>
              <a:t>– </a:t>
            </a:r>
            <a:r>
              <a:rPr lang="ro-RO" sz="3400" dirty="0" smtClean="0"/>
              <a:t>dacă bulele sunt umplute cu</a:t>
            </a:r>
            <a:endParaRPr lang="en-US" sz="3400" dirty="0"/>
          </a:p>
          <a:p>
            <a:pPr marL="0" indent="0">
              <a:buNone/>
            </a:pPr>
            <a:r>
              <a:rPr lang="en-US" sz="3400" dirty="0" smtClean="0"/>
              <a:t>                     </a:t>
            </a:r>
            <a:r>
              <a:rPr lang="en-US" sz="3400" dirty="0"/>
              <a:t>CO2 </a:t>
            </a:r>
            <a:r>
              <a:rPr lang="ro-RO" sz="3400" dirty="0" smtClean="0"/>
              <a:t>sau alt gaz</a:t>
            </a:r>
            <a:endParaRPr lang="en-US" sz="3400" dirty="0"/>
          </a:p>
          <a:p>
            <a:pPr marL="0" indent="0">
              <a:buNone/>
            </a:pPr>
            <a:r>
              <a:rPr lang="sr-Latn-RS" sz="3400" dirty="0" smtClean="0"/>
              <a:t>2. Aeriană sau mecanică </a:t>
            </a:r>
            <a:r>
              <a:rPr lang="en-US" sz="3400" dirty="0" smtClean="0"/>
              <a:t>– </a:t>
            </a:r>
            <a:r>
              <a:rPr lang="ro-RO" sz="3400" dirty="0" smtClean="0"/>
              <a:t>bulele umplute cu aer.</a:t>
            </a:r>
          </a:p>
          <a:p>
            <a:pPr marL="0" indent="0">
              <a:buNone/>
            </a:pPr>
            <a:endParaRPr lang="en-US" sz="3400" dirty="0"/>
          </a:p>
          <a:p>
            <a:pPr marL="0" indent="0">
              <a:buNone/>
            </a:pPr>
            <a:r>
              <a:rPr lang="sr-Latn-RS" sz="3400" dirty="0" smtClean="0"/>
              <a:t>Extractul pentru spumă, caracteristicile spumei, mijloace şi aparate de producere a spumei.</a:t>
            </a:r>
            <a:endParaRPr lang="en-US" dirty="0"/>
          </a:p>
        </p:txBody>
      </p:sp>
      <p:sp>
        <p:nvSpPr>
          <p:cNvPr id="4" name="Date Placeholder 3"/>
          <p:cNvSpPr>
            <a:spLocks noGrp="1"/>
          </p:cNvSpPr>
          <p:nvPr>
            <p:ph type="dt" sz="half" idx="10"/>
          </p:nvPr>
        </p:nvSpPr>
        <p:spPr/>
        <p:txBody>
          <a:bodyPr/>
          <a:lstStyle/>
          <a:p>
            <a:endParaRPr lang="en-GB"/>
          </a:p>
        </p:txBody>
      </p:sp>
    </p:spTree>
    <p:extLst>
      <p:ext uri="{BB962C8B-B14F-4D97-AF65-F5344CB8AC3E}">
        <p14:creationId xmlns="" xmlns:p14="http://schemas.microsoft.com/office/powerpoint/2010/main" val="36568087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TIPURI DE INCENDII CARE SE STING CU SPUMĂ</a:t>
            </a:r>
            <a:endParaRPr lang="en-US" dirty="0"/>
          </a:p>
        </p:txBody>
      </p:sp>
      <p:sp>
        <p:nvSpPr>
          <p:cNvPr id="3" name="Content Placeholder 2"/>
          <p:cNvSpPr>
            <a:spLocks noGrp="1"/>
          </p:cNvSpPr>
          <p:nvPr>
            <p:ph idx="1"/>
          </p:nvPr>
        </p:nvSpPr>
        <p:spPr/>
        <p:txBody>
          <a:bodyPr>
            <a:normAutofit lnSpcReduction="10000"/>
          </a:bodyPr>
          <a:lstStyle/>
          <a:p>
            <a:r>
              <a:rPr lang="sr-Latn-RS" dirty="0" smtClean="0"/>
              <a:t>Incendiile clasei A şi B (în special motorină şi derivate de petrol) </a:t>
            </a:r>
          </a:p>
          <a:p>
            <a:r>
              <a:rPr lang="sr-Latn-RS" dirty="0" smtClean="0"/>
              <a:t>Aplicarea spumei cu număr diferit de spumare</a:t>
            </a:r>
          </a:p>
          <a:p>
            <a:endParaRPr lang="sr-Latn-RS" dirty="0"/>
          </a:p>
          <a:p>
            <a:pPr marL="0" indent="0" algn="ctr">
              <a:buNone/>
            </a:pPr>
            <a:r>
              <a:rPr lang="sr-Latn-RS" b="1" u="sng" dirty="0" smtClean="0"/>
              <a:t>Utilizarea spumei grele, medii şi uşoare</a:t>
            </a:r>
          </a:p>
          <a:p>
            <a:r>
              <a:rPr lang="sr-Latn-RS" dirty="0" smtClean="0"/>
              <a:t>Efect de răcire</a:t>
            </a:r>
          </a:p>
          <a:p>
            <a:r>
              <a:rPr lang="sr-Latn-RS" dirty="0" smtClean="0"/>
              <a:t>Capacitatea de scurgere - alunecare</a:t>
            </a:r>
          </a:p>
          <a:p>
            <a:r>
              <a:rPr lang="sr-Latn-RS" dirty="0" smtClean="0"/>
              <a:t>Raza jetului în funcţia numărului de spumare</a:t>
            </a:r>
            <a:endParaRPr lang="en-US" dirty="0"/>
          </a:p>
        </p:txBody>
      </p:sp>
      <p:sp>
        <p:nvSpPr>
          <p:cNvPr id="4" name="Date Placeholder 3"/>
          <p:cNvSpPr>
            <a:spLocks noGrp="1"/>
          </p:cNvSpPr>
          <p:nvPr>
            <p:ph type="dt" sz="half" idx="10"/>
          </p:nvPr>
        </p:nvSpPr>
        <p:spPr/>
        <p:txBody>
          <a:bodyPr/>
          <a:lstStyle/>
          <a:p>
            <a:endParaRPr lang="en-GB"/>
          </a:p>
        </p:txBody>
      </p:sp>
    </p:spTree>
    <p:extLst>
      <p:ext uri="{BB962C8B-B14F-4D97-AF65-F5344CB8AC3E}">
        <p14:creationId xmlns="" xmlns:p14="http://schemas.microsoft.com/office/powerpoint/2010/main" val="14967991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400" dirty="0" smtClean="0"/>
              <a:t>BIOXID DE CARBON(CO2) CA SOLUŢIE PENTRU STINGEREA INCENDIILOR</a:t>
            </a:r>
            <a:endParaRPr lang="en-US" sz="2400" dirty="0"/>
          </a:p>
        </p:txBody>
      </p:sp>
      <p:sp>
        <p:nvSpPr>
          <p:cNvPr id="3" name="Content Placeholder 2"/>
          <p:cNvSpPr>
            <a:spLocks noGrp="1"/>
          </p:cNvSpPr>
          <p:nvPr>
            <p:ph idx="1"/>
          </p:nvPr>
        </p:nvSpPr>
        <p:spPr/>
        <p:txBody>
          <a:bodyPr>
            <a:normAutofit fontScale="85000" lnSpcReduction="20000"/>
          </a:bodyPr>
          <a:lstStyle/>
          <a:p>
            <a:r>
              <a:rPr lang="ro-RO" dirty="0" smtClean="0"/>
              <a:t>Gaz tipic real care apare în toate trei stări de agregare, în natură se găseşte liber în aer există 0,02 până la 0,03%, îl conţin apele naturale, este solubil în apă-apă-sifon, în contact cu pielea provoacă degerături, nu este otrăvitor, nu arde şi nu susţine arderea.</a:t>
            </a:r>
          </a:p>
          <a:p>
            <a:r>
              <a:rPr lang="ro-RO" dirty="0" smtClean="0"/>
              <a:t>Efectul elementar la stingerea cu C02 este cel de astupare,  subefect este cel de diluare. Concentraţia de 2-2,5 procente de volum nu este deranjantă pentru organism dar la conentraţii mai ari ajunge la îngreunarea respiraţiei, dureri de cap, ameţeli, astfel că sunt necesare măsuri de atenţie la stingere în spaţiu închis.</a:t>
            </a:r>
            <a:endParaRPr lang="en-US" dirty="0"/>
          </a:p>
        </p:txBody>
      </p:sp>
      <p:sp>
        <p:nvSpPr>
          <p:cNvPr id="4" name="Date Placeholder 3"/>
          <p:cNvSpPr>
            <a:spLocks noGrp="1"/>
          </p:cNvSpPr>
          <p:nvPr>
            <p:ph type="dt" sz="half" idx="10"/>
          </p:nvPr>
        </p:nvSpPr>
        <p:spPr/>
        <p:txBody>
          <a:bodyPr/>
          <a:lstStyle/>
          <a:p>
            <a:endParaRPr lang="en-GB"/>
          </a:p>
        </p:txBody>
      </p:sp>
    </p:spTree>
    <p:extLst>
      <p:ext uri="{BB962C8B-B14F-4D97-AF65-F5344CB8AC3E}">
        <p14:creationId xmlns="" xmlns:p14="http://schemas.microsoft.com/office/powerpoint/2010/main" val="120210542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2400" dirty="0" smtClean="0"/>
              <a:t>TIPURI DE INCENDII CARE SE STING CU BIOXID DE CARBON  DOMENIU DE UTILIZARE</a:t>
            </a:r>
            <a:endParaRPr lang="en-US" sz="2400" dirty="0"/>
          </a:p>
        </p:txBody>
      </p:sp>
      <p:sp>
        <p:nvSpPr>
          <p:cNvPr id="3" name="Content Placeholder 2"/>
          <p:cNvSpPr>
            <a:spLocks noGrp="1"/>
          </p:cNvSpPr>
          <p:nvPr>
            <p:ph idx="1"/>
          </p:nvPr>
        </p:nvSpPr>
        <p:spPr/>
        <p:txBody>
          <a:bodyPr>
            <a:normAutofit/>
          </a:bodyPr>
          <a:lstStyle/>
          <a:p>
            <a:r>
              <a:rPr lang="ro-RO" sz="2800" dirty="0" smtClean="0"/>
              <a:t>Se utilizează la stingerea incendiilor claselor</a:t>
            </a:r>
            <a:r>
              <a:rPr lang="en-US" sz="2800" dirty="0" smtClean="0"/>
              <a:t> </a:t>
            </a:r>
            <a:r>
              <a:rPr lang="en-US" sz="2800" dirty="0"/>
              <a:t>B,C,E </a:t>
            </a:r>
          </a:p>
          <a:p>
            <a:r>
              <a:rPr lang="ro-RO" sz="2800" dirty="0" smtClean="0"/>
              <a:t>În spaţii închise, depozite, aparate electronice (generatoare, transformatoare, canaluri, dispozitive de comandă),</a:t>
            </a:r>
          </a:p>
          <a:p>
            <a:r>
              <a:rPr lang="ro-RO" sz="2800" dirty="0" smtClean="0"/>
              <a:t>Cu mijloace de transport</a:t>
            </a:r>
            <a:r>
              <a:rPr lang="en-US" sz="2800" dirty="0" smtClean="0"/>
              <a:t> (</a:t>
            </a:r>
            <a:r>
              <a:rPr lang="ro-RO" sz="2800" dirty="0" smtClean="0"/>
              <a:t>terestru</a:t>
            </a:r>
            <a:r>
              <a:rPr lang="en-US" sz="2800" dirty="0" smtClean="0"/>
              <a:t>, </a:t>
            </a:r>
            <a:r>
              <a:rPr lang="ro-RO" sz="2800" dirty="0" smtClean="0"/>
              <a:t>naval</a:t>
            </a:r>
            <a:r>
              <a:rPr lang="en-US" sz="2800" dirty="0" smtClean="0"/>
              <a:t>, </a:t>
            </a:r>
            <a:r>
              <a:rPr lang="ro-RO" sz="2800" dirty="0" smtClean="0"/>
              <a:t>aerian</a:t>
            </a:r>
            <a:r>
              <a:rPr lang="en-US" sz="2800" dirty="0" smtClean="0"/>
              <a:t>),</a:t>
            </a:r>
            <a:endParaRPr lang="en-US" sz="2800" dirty="0"/>
          </a:p>
          <a:p>
            <a:r>
              <a:rPr lang="ro-RO" sz="2800" dirty="0" smtClean="0"/>
              <a:t>Se foloseşte în aparate de mână mobile şi în vehicule speciale de pompieri</a:t>
            </a:r>
          </a:p>
          <a:p>
            <a:r>
              <a:rPr lang="ro-RO" sz="2800" dirty="0" smtClean="0"/>
              <a:t>Apare în trei forme zăpadă, ceaţă şi gaz.</a:t>
            </a:r>
            <a:endParaRPr lang="en-US" sz="2800" dirty="0"/>
          </a:p>
          <a:p>
            <a:endParaRPr lang="en-US" dirty="0"/>
          </a:p>
        </p:txBody>
      </p:sp>
      <p:sp>
        <p:nvSpPr>
          <p:cNvPr id="4" name="Date Placeholder 3"/>
          <p:cNvSpPr>
            <a:spLocks noGrp="1"/>
          </p:cNvSpPr>
          <p:nvPr>
            <p:ph type="dt" sz="half" idx="10"/>
          </p:nvPr>
        </p:nvSpPr>
        <p:spPr/>
        <p:txBody>
          <a:bodyPr/>
          <a:lstStyle/>
          <a:p>
            <a:endParaRPr lang="en-GB"/>
          </a:p>
        </p:txBody>
      </p:sp>
      <p:pic>
        <p:nvPicPr>
          <p:cNvPr id="5" name="Picture 4"/>
          <p:cNvPicPr>
            <a:picLocks noChangeAspect="1"/>
          </p:cNvPicPr>
          <p:nvPr/>
        </p:nvPicPr>
        <p:blipFill>
          <a:blip r:embed="rId2" cstate="print"/>
          <a:stretch>
            <a:fillRect/>
          </a:stretch>
        </p:blipFill>
        <p:spPr>
          <a:xfrm>
            <a:off x="7354694" y="4289427"/>
            <a:ext cx="1784824" cy="2075888"/>
          </a:xfrm>
          <a:prstGeom prst="rect">
            <a:avLst/>
          </a:prstGeom>
        </p:spPr>
      </p:pic>
    </p:spTree>
    <p:extLst>
      <p:ext uri="{BB962C8B-B14F-4D97-AF65-F5344CB8AC3E}">
        <p14:creationId xmlns="" xmlns:p14="http://schemas.microsoft.com/office/powerpoint/2010/main" val="2062598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400" dirty="0" smtClean="0"/>
              <a:t>PULBERE A CA SOLUŢIE DE STINGERE A INCENDIILOR</a:t>
            </a:r>
            <a:endParaRPr lang="en-US" sz="2400" dirty="0"/>
          </a:p>
        </p:txBody>
      </p:sp>
      <p:sp>
        <p:nvSpPr>
          <p:cNvPr id="3" name="Content Placeholder 2"/>
          <p:cNvSpPr>
            <a:spLocks noGrp="1"/>
          </p:cNvSpPr>
          <p:nvPr>
            <p:ph idx="1"/>
          </p:nvPr>
        </p:nvSpPr>
        <p:spPr>
          <a:xfrm>
            <a:off x="26158" y="1639341"/>
            <a:ext cx="8229600" cy="4525963"/>
          </a:xfrm>
        </p:spPr>
        <p:txBody>
          <a:bodyPr>
            <a:normAutofit fontScale="77500" lnSpcReduction="20000"/>
          </a:bodyPr>
          <a:lstStyle/>
          <a:p>
            <a:r>
              <a:rPr lang="ro-RO" dirty="0" smtClean="0"/>
              <a:t>Unica soluţie de stingere în stare de agregare solidă</a:t>
            </a:r>
            <a:r>
              <a:rPr lang="en-US" dirty="0" smtClean="0"/>
              <a:t>,</a:t>
            </a:r>
            <a:endParaRPr lang="en-US" dirty="0"/>
          </a:p>
          <a:p>
            <a:r>
              <a:rPr lang="ro-RO" dirty="0" smtClean="0"/>
              <a:t>Particule mici de granulaţie diferită de la </a:t>
            </a:r>
            <a:r>
              <a:rPr lang="en-US" dirty="0" smtClean="0"/>
              <a:t>0,002 </a:t>
            </a:r>
            <a:r>
              <a:rPr lang="ro-RO" dirty="0" smtClean="0"/>
              <a:t>la</a:t>
            </a:r>
            <a:r>
              <a:rPr lang="en-US" dirty="0" smtClean="0"/>
              <a:t> </a:t>
            </a:r>
            <a:r>
              <a:rPr lang="en-US" dirty="0"/>
              <a:t>0,2 mm,</a:t>
            </a:r>
          </a:p>
          <a:p>
            <a:r>
              <a:rPr lang="ro-RO" dirty="0" smtClean="0"/>
              <a:t>Stingerea se efectuează sub forma norului din stingător</a:t>
            </a:r>
          </a:p>
          <a:p>
            <a:r>
              <a:rPr lang="ro-RO" dirty="0" smtClean="0"/>
              <a:t>Conform compoziţiei poate fi împărţit în</a:t>
            </a:r>
          </a:p>
          <a:p>
            <a:r>
              <a:rPr lang="ro-RO" dirty="0" smtClean="0"/>
              <a:t>Pulbere pe bază de bicarbonat de sodiu pentru incendiile clasei</a:t>
            </a:r>
            <a:r>
              <a:rPr lang="en-US" dirty="0" smtClean="0"/>
              <a:t> </a:t>
            </a:r>
            <a:r>
              <a:rPr lang="en-US" dirty="0"/>
              <a:t>„BC“;</a:t>
            </a:r>
          </a:p>
          <a:p>
            <a:r>
              <a:rPr lang="ro-RO" dirty="0" smtClean="0"/>
              <a:t>Pulbere pe bază de bicarbonat de potasiu pentru toate tipurile de incendii </a:t>
            </a:r>
            <a:r>
              <a:rPr lang="en-US" dirty="0" smtClean="0"/>
              <a:t>„</a:t>
            </a:r>
            <a:r>
              <a:rPr lang="en-US" dirty="0"/>
              <a:t>ABCD“;</a:t>
            </a:r>
          </a:p>
          <a:p>
            <a:r>
              <a:rPr lang="ro-RO" dirty="0" smtClean="0"/>
              <a:t>Publere pentru stingerea metalelor, pulbere specială </a:t>
            </a:r>
            <a:r>
              <a:rPr lang="en-US" dirty="0" smtClean="0"/>
              <a:t>„</a:t>
            </a:r>
            <a:r>
              <a:rPr lang="en-US" dirty="0"/>
              <a:t>M</a:t>
            </a:r>
            <a:r>
              <a:rPr lang="en-US" dirty="0" smtClean="0"/>
              <a:t>“</a:t>
            </a:r>
            <a:r>
              <a:rPr lang="ro-RO" dirty="0" smtClean="0"/>
              <a:t>;</a:t>
            </a:r>
            <a:endParaRPr lang="en-US" dirty="0"/>
          </a:p>
          <a:p>
            <a:r>
              <a:rPr lang="ro-RO" dirty="0" smtClean="0"/>
              <a:t>Stabilitate pronunţată la păstrarea pulberei timp de mai mulţi ani fără modificarea structurii, în majoritatea cazurilor nu există conductibilitate electrică, nu dăunează.</a:t>
            </a:r>
            <a:endParaRPr lang="en-US" dirty="0"/>
          </a:p>
        </p:txBody>
      </p:sp>
      <p:sp>
        <p:nvSpPr>
          <p:cNvPr id="4" name="Date Placeholder 3"/>
          <p:cNvSpPr>
            <a:spLocks noGrp="1"/>
          </p:cNvSpPr>
          <p:nvPr>
            <p:ph type="dt" sz="half" idx="10"/>
          </p:nvPr>
        </p:nvSpPr>
        <p:spPr/>
        <p:txBody>
          <a:bodyPr/>
          <a:lstStyle/>
          <a:p>
            <a:endParaRPr lang="en-GB"/>
          </a:p>
        </p:txBody>
      </p:sp>
      <p:pic>
        <p:nvPicPr>
          <p:cNvPr id="5" name="Picture 4"/>
          <p:cNvPicPr>
            <a:picLocks noChangeAspect="1"/>
          </p:cNvPicPr>
          <p:nvPr/>
        </p:nvPicPr>
        <p:blipFill>
          <a:blip r:embed="rId2" cstate="print"/>
          <a:stretch>
            <a:fillRect/>
          </a:stretch>
        </p:blipFill>
        <p:spPr>
          <a:xfrm>
            <a:off x="7977513" y="4248686"/>
            <a:ext cx="1194920" cy="2609314"/>
          </a:xfrm>
          <a:prstGeom prst="rect">
            <a:avLst/>
          </a:prstGeom>
        </p:spPr>
      </p:pic>
    </p:spTree>
    <p:extLst>
      <p:ext uri="{BB962C8B-B14F-4D97-AF65-F5344CB8AC3E}">
        <p14:creationId xmlns="" xmlns:p14="http://schemas.microsoft.com/office/powerpoint/2010/main" val="318607411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MODUL DE ACŢIONARE AL PULBEREI</a:t>
            </a:r>
            <a:endParaRPr lang="en-US" dirty="0"/>
          </a:p>
        </p:txBody>
      </p:sp>
      <p:sp>
        <p:nvSpPr>
          <p:cNvPr id="3" name="Content Placeholder 2"/>
          <p:cNvSpPr>
            <a:spLocks noGrp="1"/>
          </p:cNvSpPr>
          <p:nvPr>
            <p:ph idx="1"/>
          </p:nvPr>
        </p:nvSpPr>
        <p:spPr/>
        <p:txBody>
          <a:bodyPr>
            <a:normAutofit/>
          </a:bodyPr>
          <a:lstStyle/>
          <a:p>
            <a:r>
              <a:rPr lang="ro-RO" dirty="0" smtClean="0"/>
              <a:t>Stinge incendiile doar sub forma de nor</a:t>
            </a:r>
            <a:endParaRPr lang="en-US" dirty="0" smtClean="0"/>
          </a:p>
          <a:p>
            <a:r>
              <a:rPr lang="ro-RO" dirty="0" smtClean="0"/>
              <a:t>Acţiunea elementară de stingere este inhiniţia heterogenă (cataliza negativă – „anticataliză”</a:t>
            </a:r>
            <a:r>
              <a:rPr lang="en-US" dirty="0" smtClean="0"/>
              <a:t>)</a:t>
            </a:r>
          </a:p>
          <a:p>
            <a:r>
              <a:rPr lang="ro-RO" dirty="0" smtClean="0"/>
              <a:t>Două efecte ale stingerii cu pulbere</a:t>
            </a:r>
            <a:r>
              <a:rPr lang="en-US" dirty="0" smtClean="0"/>
              <a:t> (</a:t>
            </a:r>
            <a:r>
              <a:rPr lang="ro-RO" dirty="0" smtClean="0"/>
              <a:t>prindere</a:t>
            </a:r>
            <a:r>
              <a:rPr lang="en-US" dirty="0" smtClean="0"/>
              <a:t>-</a:t>
            </a:r>
            <a:r>
              <a:rPr lang="ro-RO" dirty="0" smtClean="0"/>
              <a:t>absorbţie de radicali</a:t>
            </a:r>
            <a:r>
              <a:rPr lang="en-US" dirty="0" smtClean="0"/>
              <a:t> </a:t>
            </a:r>
            <a:r>
              <a:rPr lang="ro-RO" dirty="0" smtClean="0"/>
              <a:t>şi stingere spaţială tridimensională</a:t>
            </a:r>
            <a:r>
              <a:rPr lang="en-US" dirty="0" smtClean="0"/>
              <a:t>)</a:t>
            </a:r>
          </a:p>
          <a:p>
            <a:r>
              <a:rPr lang="ro-RO" dirty="0" smtClean="0"/>
              <a:t>Efecte complementare ale stingerii cu pulbere</a:t>
            </a:r>
          </a:p>
          <a:p>
            <a:r>
              <a:rPr lang="ro-RO" dirty="0" smtClean="0"/>
              <a:t>Caracteristici negative ale pulberei</a:t>
            </a:r>
            <a:endParaRPr lang="en-US" dirty="0" smtClean="0"/>
          </a:p>
          <a:p>
            <a:endParaRPr lang="en-US" dirty="0"/>
          </a:p>
        </p:txBody>
      </p:sp>
      <p:sp>
        <p:nvSpPr>
          <p:cNvPr id="4" name="Date Placeholder 3"/>
          <p:cNvSpPr>
            <a:spLocks noGrp="1"/>
          </p:cNvSpPr>
          <p:nvPr>
            <p:ph type="dt" sz="half" idx="10"/>
          </p:nvPr>
        </p:nvSpPr>
        <p:spPr/>
        <p:txBody>
          <a:bodyPr/>
          <a:lstStyle/>
          <a:p>
            <a:endParaRPr lang="en-GB"/>
          </a:p>
        </p:txBody>
      </p:sp>
    </p:spTree>
    <p:extLst>
      <p:ext uri="{BB962C8B-B14F-4D97-AF65-F5344CB8AC3E}">
        <p14:creationId xmlns="" xmlns:p14="http://schemas.microsoft.com/office/powerpoint/2010/main" val="234827959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187788"/>
            <a:ext cx="8229600" cy="4525963"/>
          </a:xfrm>
        </p:spPr>
        <p:txBody>
          <a:bodyPr/>
          <a:lstStyle/>
          <a:p>
            <a:pPr lvl="1">
              <a:buFont typeface="Arial" panose="020B0604020202020204" pitchFamily="34" charset="0"/>
              <a:buChar char="•"/>
            </a:pPr>
            <a:r>
              <a:rPr lang="sr-Latn-RS" dirty="0" smtClean="0"/>
              <a:t>Pe lângă soluţiile menţionate pentru stingere se mai folosesc şi următoarele soluţii de stingere:</a:t>
            </a:r>
          </a:p>
          <a:p>
            <a:pPr lvl="1">
              <a:buFont typeface="Arial" panose="020B0604020202020204" pitchFamily="34" charset="0"/>
              <a:buChar char="•"/>
            </a:pPr>
            <a:r>
              <a:rPr lang="sr-Latn-RS" dirty="0" smtClean="0"/>
              <a:t>Haloni</a:t>
            </a:r>
          </a:p>
          <a:p>
            <a:pPr lvl="1">
              <a:buFont typeface="Arial" panose="020B0604020202020204" pitchFamily="34" charset="0"/>
              <a:buChar char="•"/>
            </a:pPr>
            <a:r>
              <a:rPr lang="sr-Latn-RS" dirty="0" smtClean="0"/>
              <a:t>Aerosoli</a:t>
            </a:r>
          </a:p>
          <a:p>
            <a:pPr lvl="1">
              <a:buFont typeface="Arial" panose="020B0604020202020204" pitchFamily="34" charset="0"/>
              <a:buChar char="•"/>
            </a:pPr>
            <a:r>
              <a:rPr lang="sr-Latn-RS" dirty="0" smtClean="0"/>
              <a:t>Gaze inerte</a:t>
            </a:r>
          </a:p>
          <a:p>
            <a:pPr lvl="1">
              <a:buFont typeface="Arial" panose="020B0604020202020204" pitchFamily="34" charset="0"/>
              <a:buChar char="•"/>
            </a:pPr>
            <a:r>
              <a:rPr lang="sr-Latn-RS" dirty="0" smtClean="0"/>
              <a:t>Alte mijloace pentru stingerea incendiilor</a:t>
            </a:r>
          </a:p>
          <a:p>
            <a:pPr lvl="1">
              <a:buFont typeface="Arial" panose="020B0604020202020204" pitchFamily="34" charset="0"/>
              <a:buChar char="•"/>
            </a:pPr>
            <a:endParaRPr lang="sr-Latn-RS" dirty="0"/>
          </a:p>
          <a:p>
            <a:pPr lvl="1">
              <a:buFont typeface="Arial" panose="020B0604020202020204" pitchFamily="34" charset="0"/>
              <a:buChar char="•"/>
            </a:pPr>
            <a:endParaRPr lang="sr-Latn-RS" dirty="0" smtClean="0"/>
          </a:p>
          <a:p>
            <a:pPr lvl="1">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endParaRPr lang="en-GB"/>
          </a:p>
        </p:txBody>
      </p:sp>
      <p:pic>
        <p:nvPicPr>
          <p:cNvPr id="7" name="Picture 6"/>
          <p:cNvPicPr>
            <a:picLocks noChangeAspect="1"/>
          </p:cNvPicPr>
          <p:nvPr/>
        </p:nvPicPr>
        <p:blipFill>
          <a:blip r:embed="rId2" cstate="print"/>
          <a:stretch>
            <a:fillRect/>
          </a:stretch>
        </p:blipFill>
        <p:spPr>
          <a:xfrm>
            <a:off x="6501920" y="2269078"/>
            <a:ext cx="2642080" cy="3248154"/>
          </a:xfrm>
          <a:prstGeom prst="rect">
            <a:avLst/>
          </a:prstGeom>
        </p:spPr>
      </p:pic>
      <p:sp>
        <p:nvSpPr>
          <p:cNvPr id="8" name="TextBox 7"/>
          <p:cNvSpPr txBox="1"/>
          <p:nvPr/>
        </p:nvSpPr>
        <p:spPr>
          <a:xfrm>
            <a:off x="6766148" y="5828906"/>
            <a:ext cx="2286000" cy="584775"/>
          </a:xfrm>
          <a:prstGeom prst="rect">
            <a:avLst/>
          </a:prstGeom>
          <a:noFill/>
        </p:spPr>
        <p:txBody>
          <a:bodyPr wrap="square" rtlCol="0">
            <a:spAutoFit/>
          </a:bodyPr>
          <a:lstStyle/>
          <a:p>
            <a:r>
              <a:rPr lang="sr-Latn-RS" sz="3200" b="1" dirty="0" smtClean="0"/>
              <a:t>FIRE</a:t>
            </a:r>
            <a:endParaRPr lang="en-US" sz="3200" b="1" dirty="0"/>
          </a:p>
        </p:txBody>
      </p:sp>
    </p:spTree>
    <p:extLst>
      <p:ext uri="{BB962C8B-B14F-4D97-AF65-F5344CB8AC3E}">
        <p14:creationId xmlns="" xmlns:p14="http://schemas.microsoft.com/office/powerpoint/2010/main" val="20678707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u="sng" dirty="0" smtClean="0"/>
              <a:t>Clasificare şi dinamica incendiilor</a:t>
            </a:r>
            <a:r>
              <a:rPr lang="en-US" dirty="0"/>
              <a:t/>
            </a:r>
            <a:br>
              <a:rPr lang="en-US" dirty="0"/>
            </a:br>
            <a:endParaRPr lang="en-GB" dirty="0"/>
          </a:p>
        </p:txBody>
      </p:sp>
      <p:sp>
        <p:nvSpPr>
          <p:cNvPr id="3" name="Content Placeholder 2"/>
          <p:cNvSpPr>
            <a:spLocks noGrp="1"/>
          </p:cNvSpPr>
          <p:nvPr>
            <p:ph idx="1"/>
          </p:nvPr>
        </p:nvSpPr>
        <p:spPr/>
        <p:txBody>
          <a:bodyPr/>
          <a:lstStyle/>
          <a:p>
            <a:r>
              <a:rPr lang="sr-Latn-RS" b="1" dirty="0" smtClean="0">
                <a:solidFill>
                  <a:prstClr val="black"/>
                </a:solidFill>
              </a:rPr>
              <a:t>Arderea </a:t>
            </a:r>
            <a:r>
              <a:rPr lang="ro-RO" dirty="0"/>
              <a:t>este un proces fizico-chimic complex bazat pe o reacție de oxidare cu degajarea unei cantități considerabile de căldură și apariția </a:t>
            </a:r>
            <a:r>
              <a:rPr lang="ro-RO" dirty="0" smtClean="0"/>
              <a:t>luminii.</a:t>
            </a:r>
            <a:endParaRPr lang="sr-Cyrl-CS" dirty="0" smtClean="0"/>
          </a:p>
          <a:p>
            <a:endParaRPr lang="en-US" dirty="0"/>
          </a:p>
          <a:p>
            <a:endParaRPr lang="en-GB" dirty="0"/>
          </a:p>
        </p:txBody>
      </p:sp>
      <p:sp>
        <p:nvSpPr>
          <p:cNvPr id="4" name="Date Placeholder 3"/>
          <p:cNvSpPr>
            <a:spLocks noGrp="1"/>
          </p:cNvSpPr>
          <p:nvPr>
            <p:ph type="dt" sz="half" idx="10"/>
          </p:nvPr>
        </p:nvSpPr>
        <p:spPr/>
        <p:txBody>
          <a:bodyPr/>
          <a:lstStyle/>
          <a:p>
            <a:endParaRPr lang="en-GB"/>
          </a:p>
        </p:txBody>
      </p:sp>
      <p:pic>
        <p:nvPicPr>
          <p:cNvPr id="5" name="Picture 4"/>
          <p:cNvPicPr>
            <a:picLocks noChangeAspect="1"/>
          </p:cNvPicPr>
          <p:nvPr/>
        </p:nvPicPr>
        <p:blipFill>
          <a:blip r:embed="rId2" cstate="print"/>
          <a:stretch>
            <a:fillRect/>
          </a:stretch>
        </p:blipFill>
        <p:spPr>
          <a:xfrm>
            <a:off x="4126953" y="4267200"/>
            <a:ext cx="890093" cy="1682642"/>
          </a:xfrm>
          <a:prstGeom prst="rect">
            <a:avLst/>
          </a:prstGeom>
        </p:spPr>
      </p:pic>
    </p:spTree>
    <p:extLst>
      <p:ext uri="{BB962C8B-B14F-4D97-AF65-F5344CB8AC3E}">
        <p14:creationId xmlns="" xmlns:p14="http://schemas.microsoft.com/office/powerpoint/2010/main" val="290543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95400"/>
            <a:ext cx="8229600" cy="4525963"/>
          </a:xfrm>
        </p:spPr>
        <p:txBody>
          <a:bodyPr/>
          <a:lstStyle/>
          <a:p>
            <a:r>
              <a:rPr lang="sr-Latn-RS" b="1" dirty="0" smtClean="0"/>
              <a:t>Incendiul </a:t>
            </a:r>
            <a:r>
              <a:rPr lang="sr-Latn-RS" dirty="0" smtClean="0"/>
              <a:t>este orice ardere necontrolată a materiei cauzată de o sursă de incendiu care afectează bunuri materiale, vieţi umane sau mediul de viaţă.</a:t>
            </a:r>
            <a:endParaRPr lang="sr-Cyrl-CS" dirty="0" smtClean="0"/>
          </a:p>
        </p:txBody>
      </p:sp>
      <p:sp>
        <p:nvSpPr>
          <p:cNvPr id="4" name="Date Placeholder 3"/>
          <p:cNvSpPr>
            <a:spLocks noGrp="1"/>
          </p:cNvSpPr>
          <p:nvPr>
            <p:ph type="dt" sz="half" idx="10"/>
          </p:nvPr>
        </p:nvSpPr>
        <p:spPr/>
        <p:txBody>
          <a:bodyPr/>
          <a:lstStyle/>
          <a:p>
            <a:endParaRPr lang="en-GB"/>
          </a:p>
        </p:txBody>
      </p:sp>
      <p:pic>
        <p:nvPicPr>
          <p:cNvPr id="7" name="Picture 6"/>
          <p:cNvPicPr>
            <a:picLocks noChangeAspect="1"/>
          </p:cNvPicPr>
          <p:nvPr/>
        </p:nvPicPr>
        <p:blipFill>
          <a:blip r:embed="rId2" cstate="print"/>
          <a:stretch>
            <a:fillRect/>
          </a:stretch>
        </p:blipFill>
        <p:spPr>
          <a:xfrm>
            <a:off x="3078350" y="3559518"/>
            <a:ext cx="2987299" cy="2304488"/>
          </a:xfrm>
          <a:prstGeom prst="rect">
            <a:avLst/>
          </a:prstGeom>
        </p:spPr>
      </p:pic>
    </p:spTree>
    <p:extLst>
      <p:ext uri="{BB962C8B-B14F-4D97-AF65-F5344CB8AC3E}">
        <p14:creationId xmlns="" xmlns:p14="http://schemas.microsoft.com/office/powerpoint/2010/main" val="324113462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82003"/>
            <a:ext cx="8229600" cy="5257800"/>
          </a:xfrm>
        </p:spPr>
        <p:txBody>
          <a:bodyPr>
            <a:normAutofit fontScale="85000" lnSpcReduction="10000"/>
          </a:bodyPr>
          <a:lstStyle/>
          <a:p>
            <a:r>
              <a:rPr lang="ro-RO" dirty="0" smtClean="0"/>
              <a:t>Transmiterea de căldură</a:t>
            </a:r>
            <a:endParaRPr lang="sr-Cyrl-BA" dirty="0" smtClean="0"/>
          </a:p>
          <a:p>
            <a:endParaRPr lang="sr-Cyrl-BA" dirty="0" smtClean="0"/>
          </a:p>
          <a:p>
            <a:endParaRPr lang="sr-Cyrl-BA" dirty="0"/>
          </a:p>
          <a:p>
            <a:endParaRPr lang="sr-Cyrl-BA" dirty="0" smtClean="0"/>
          </a:p>
          <a:p>
            <a:r>
              <a:rPr lang="sr-Latn-RS" b="1" dirty="0" smtClean="0"/>
              <a:t>Tacticile recunosc mai multe clasificări ale incendiilor:</a:t>
            </a:r>
            <a:endParaRPr lang="ru-RU" b="1" dirty="0" smtClean="0"/>
          </a:p>
          <a:p>
            <a:r>
              <a:rPr lang="sr-Latn-RS" dirty="0" smtClean="0"/>
              <a:t>În funcţie de locul de desfăşurare(exterioare, interioare)</a:t>
            </a:r>
            <a:endParaRPr lang="ru-RU" dirty="0"/>
          </a:p>
          <a:p>
            <a:r>
              <a:rPr lang="sr-Latn-RS" dirty="0" smtClean="0"/>
              <a:t>În funcţie de mărime(mari, mici, medii, catastrofale)</a:t>
            </a:r>
            <a:endParaRPr lang="ru-RU" dirty="0"/>
          </a:p>
          <a:p>
            <a:r>
              <a:rPr lang="sr-Latn-RS" dirty="0" smtClean="0"/>
              <a:t>În funcţie de stadiul de dezvoltare(iniţială, declanşare, incendiu viu)</a:t>
            </a:r>
            <a:endParaRPr lang="ru-RU" dirty="0"/>
          </a:p>
          <a:p>
            <a:r>
              <a:rPr lang="sr-Latn-RS" dirty="0" smtClean="0"/>
              <a:t>În funcţie de tipul de combustibil (clasele A, B, C, D, F)</a:t>
            </a:r>
            <a:endParaRPr lang="ru-RU" dirty="0"/>
          </a:p>
          <a:p>
            <a:endParaRPr lang="en-US" dirty="0"/>
          </a:p>
        </p:txBody>
      </p:sp>
      <p:sp>
        <p:nvSpPr>
          <p:cNvPr id="4" name="Date Placeholder 3"/>
          <p:cNvSpPr>
            <a:spLocks noGrp="1"/>
          </p:cNvSpPr>
          <p:nvPr>
            <p:ph type="dt" sz="half" idx="10"/>
          </p:nvPr>
        </p:nvSpPr>
        <p:spPr/>
        <p:txBody>
          <a:bodyPr/>
          <a:lstStyle/>
          <a:p>
            <a:endParaRPr lang="en-GB"/>
          </a:p>
        </p:txBody>
      </p:sp>
      <p:pic>
        <p:nvPicPr>
          <p:cNvPr id="5" name="Picture 4"/>
          <p:cNvPicPr>
            <a:picLocks noChangeAspect="1"/>
          </p:cNvPicPr>
          <p:nvPr/>
        </p:nvPicPr>
        <p:blipFill>
          <a:blip r:embed="rId2" cstate="print"/>
          <a:stretch>
            <a:fillRect/>
          </a:stretch>
        </p:blipFill>
        <p:spPr>
          <a:xfrm>
            <a:off x="3429000" y="1981200"/>
            <a:ext cx="5002845" cy="1436008"/>
          </a:xfrm>
          <a:prstGeom prst="rect">
            <a:avLst/>
          </a:prstGeom>
        </p:spPr>
      </p:pic>
    </p:spTree>
    <p:extLst>
      <p:ext uri="{BB962C8B-B14F-4D97-AF65-F5344CB8AC3E}">
        <p14:creationId xmlns="" xmlns:p14="http://schemas.microsoft.com/office/powerpoint/2010/main" val="215391138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1800" dirty="0" smtClean="0"/>
              <a:t>DEFINIŢA ŞI CONDIŢIILE</a:t>
            </a:r>
            <a:br>
              <a:rPr lang="ro-RO" sz="1800" dirty="0" smtClean="0"/>
            </a:br>
            <a:r>
              <a:rPr lang="ro-RO" sz="1800" dirty="0" smtClean="0"/>
              <a:t>PE CARE TREBUIE SĂ LE ÎNDEPLINEASCĂ SOLUŢIILE DE STINGERE</a:t>
            </a:r>
            <a:endParaRPr lang="en-US" sz="1800" dirty="0"/>
          </a:p>
        </p:txBody>
      </p:sp>
      <p:sp>
        <p:nvSpPr>
          <p:cNvPr id="3" name="Content Placeholder 2"/>
          <p:cNvSpPr>
            <a:spLocks noGrp="1"/>
          </p:cNvSpPr>
          <p:nvPr>
            <p:ph idx="1"/>
          </p:nvPr>
        </p:nvSpPr>
        <p:spPr>
          <a:xfrm>
            <a:off x="457200" y="1600200"/>
            <a:ext cx="3505200" cy="4525963"/>
          </a:xfrm>
        </p:spPr>
        <p:txBody>
          <a:bodyPr>
            <a:normAutofit/>
          </a:bodyPr>
          <a:lstStyle/>
          <a:p>
            <a:r>
              <a:rPr lang="ro-RO" dirty="0" smtClean="0"/>
              <a:t>DEFINIŢIA</a:t>
            </a:r>
            <a:endParaRPr lang="en-US" dirty="0"/>
          </a:p>
          <a:p>
            <a:r>
              <a:rPr lang="ro-RO" sz="2400" dirty="0" smtClean="0"/>
              <a:t>Soluţiilede stingere a incendiilor sunt soluţii care aduse în contact sau în spaţiul cu materia inflamabilă</a:t>
            </a:r>
            <a:endParaRPr lang="en-US" sz="2400" dirty="0"/>
          </a:p>
          <a:p>
            <a:r>
              <a:rPr lang="ro-RO" sz="2400" dirty="0" smtClean="0"/>
              <a:t>întrerup trainic procesul de ardere</a:t>
            </a:r>
            <a:endParaRPr lang="en-US" dirty="0"/>
          </a:p>
        </p:txBody>
      </p:sp>
      <p:sp>
        <p:nvSpPr>
          <p:cNvPr id="4" name="Date Placeholder 3"/>
          <p:cNvSpPr>
            <a:spLocks noGrp="1"/>
          </p:cNvSpPr>
          <p:nvPr>
            <p:ph type="dt" sz="half" idx="10"/>
          </p:nvPr>
        </p:nvSpPr>
        <p:spPr/>
        <p:txBody>
          <a:bodyPr/>
          <a:lstStyle/>
          <a:p>
            <a:endParaRPr lang="en-GB"/>
          </a:p>
        </p:txBody>
      </p:sp>
      <p:sp>
        <p:nvSpPr>
          <p:cNvPr id="5" name="TextBox 4"/>
          <p:cNvSpPr txBox="1"/>
          <p:nvPr/>
        </p:nvSpPr>
        <p:spPr>
          <a:xfrm>
            <a:off x="4211960" y="1600200"/>
            <a:ext cx="4680520" cy="4893647"/>
          </a:xfrm>
          <a:prstGeom prst="rect">
            <a:avLst/>
          </a:prstGeom>
          <a:noFill/>
        </p:spPr>
        <p:txBody>
          <a:bodyPr wrap="square" rtlCol="0">
            <a:spAutoFit/>
          </a:bodyPr>
          <a:lstStyle/>
          <a:p>
            <a:pPr marL="342900" indent="-342900">
              <a:buFont typeface="Arial" panose="020B0604020202020204" pitchFamily="34" charset="0"/>
              <a:buChar char="•"/>
            </a:pPr>
            <a:r>
              <a:rPr lang="ro-RO" sz="2400" dirty="0" smtClean="0"/>
              <a:t>CONDIŢII</a:t>
            </a:r>
            <a:endParaRPr lang="en-US" sz="2400" dirty="0"/>
          </a:p>
          <a:p>
            <a:pPr marL="342900" indent="-342900">
              <a:buFont typeface="Arial" panose="020B0604020202020204" pitchFamily="34" charset="0"/>
              <a:buChar char="•"/>
            </a:pPr>
            <a:r>
              <a:rPr lang="ro-RO" sz="2400" dirty="0" smtClean="0"/>
              <a:t>Sting cu eficacitate</a:t>
            </a:r>
            <a:r>
              <a:rPr lang="en-US" sz="2400" dirty="0" smtClean="0"/>
              <a:t> </a:t>
            </a:r>
            <a:r>
              <a:rPr lang="en-US" sz="2400" dirty="0"/>
              <a:t>,</a:t>
            </a:r>
          </a:p>
          <a:p>
            <a:pPr marL="342900" indent="-342900">
              <a:buFont typeface="Arial" panose="020B0604020202020204" pitchFamily="34" charset="0"/>
              <a:buChar char="•"/>
            </a:pPr>
            <a:r>
              <a:rPr lang="ro-RO" sz="2400" dirty="0" smtClean="0"/>
              <a:t>Aplicabile pe un număr mai mare de materiale</a:t>
            </a:r>
            <a:r>
              <a:rPr lang="en-US" sz="2400" dirty="0" smtClean="0"/>
              <a:t>,</a:t>
            </a:r>
            <a:endParaRPr lang="en-US" sz="2400" dirty="0"/>
          </a:p>
          <a:p>
            <a:pPr marL="342900" indent="-342900">
              <a:buFont typeface="Arial" panose="020B0604020202020204" pitchFamily="34" charset="0"/>
              <a:buChar char="•"/>
            </a:pPr>
            <a:r>
              <a:rPr lang="ro-RO" sz="2400" dirty="0" smtClean="0"/>
              <a:t>Durabilitate la depozitare şi păstrare</a:t>
            </a:r>
            <a:r>
              <a:rPr lang="en-US" sz="2400" dirty="0" smtClean="0"/>
              <a:t>,</a:t>
            </a:r>
            <a:endParaRPr lang="en-US" sz="2400" dirty="0"/>
          </a:p>
          <a:p>
            <a:pPr marL="342900" indent="-342900">
              <a:buFont typeface="Arial" panose="020B0604020202020204" pitchFamily="34" charset="0"/>
              <a:buChar char="•"/>
            </a:pPr>
            <a:r>
              <a:rPr lang="ro-RO" sz="2400" dirty="0" smtClean="0"/>
              <a:t>Nepericuloase pentru sănătatea umană</a:t>
            </a:r>
            <a:r>
              <a:rPr lang="en-US" sz="2400" dirty="0" smtClean="0"/>
              <a:t>,</a:t>
            </a:r>
            <a:endParaRPr lang="en-US" sz="2400" dirty="0"/>
          </a:p>
          <a:p>
            <a:pPr marL="342900" indent="-342900">
              <a:buFont typeface="Arial" panose="020B0604020202020204" pitchFamily="34" charset="0"/>
              <a:buChar char="•"/>
            </a:pPr>
            <a:r>
              <a:rPr lang="en-US" sz="2400" dirty="0" err="1" smtClean="0"/>
              <a:t>Termostabil</a:t>
            </a:r>
            <a:r>
              <a:rPr lang="ro-RO" sz="2400" dirty="0" smtClean="0"/>
              <a:t>e</a:t>
            </a:r>
            <a:r>
              <a:rPr lang="en-US" sz="2400" dirty="0" smtClean="0"/>
              <a:t>,</a:t>
            </a:r>
            <a:endParaRPr lang="en-US" sz="2400" dirty="0"/>
          </a:p>
          <a:p>
            <a:pPr marL="342900" indent="-342900">
              <a:buFont typeface="Arial" panose="020B0604020202020204" pitchFamily="34" charset="0"/>
              <a:buChar char="•"/>
            </a:pPr>
            <a:r>
              <a:rPr lang="ro-RO" sz="2400" dirty="0" smtClean="0"/>
              <a:t>Utilizare simplă</a:t>
            </a:r>
            <a:r>
              <a:rPr lang="en-US" sz="2400" dirty="0" smtClean="0"/>
              <a:t>,</a:t>
            </a:r>
            <a:endParaRPr lang="en-US" sz="2400" dirty="0"/>
          </a:p>
          <a:p>
            <a:pPr marL="342900" indent="-342900">
              <a:buFont typeface="Arial" panose="020B0604020202020204" pitchFamily="34" charset="0"/>
              <a:buChar char="•"/>
            </a:pPr>
            <a:r>
              <a:rPr lang="ro-RO" sz="2400" dirty="0" smtClean="0"/>
              <a:t>Să fie suficiente</a:t>
            </a:r>
            <a:r>
              <a:rPr lang="en-US" sz="2400" dirty="0" smtClean="0"/>
              <a:t>,</a:t>
            </a:r>
            <a:endParaRPr lang="en-US" sz="2400" dirty="0"/>
          </a:p>
          <a:p>
            <a:pPr marL="342900" indent="-342900">
              <a:buFont typeface="Arial" panose="020B0604020202020204" pitchFamily="34" charset="0"/>
              <a:buChar char="•"/>
            </a:pPr>
            <a:r>
              <a:rPr lang="ro-RO" sz="2400" dirty="0" smtClean="0"/>
              <a:t>Ieftine şi să nu fie transmiţătoare de energie electrică.</a:t>
            </a:r>
            <a:endParaRPr lang="en-US" sz="2400" dirty="0"/>
          </a:p>
        </p:txBody>
      </p:sp>
      <p:pic>
        <p:nvPicPr>
          <p:cNvPr id="6"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98512" y="4914900"/>
            <a:ext cx="2822575" cy="144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7295292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SOLUŢIILE ELEMENTARE DE STINGERE</a:t>
            </a:r>
            <a:endParaRPr lang="en-US" dirty="0"/>
          </a:p>
        </p:txBody>
      </p:sp>
      <p:sp>
        <p:nvSpPr>
          <p:cNvPr id="3" name="Content Placeholder 2"/>
          <p:cNvSpPr>
            <a:spLocks noGrp="1"/>
          </p:cNvSpPr>
          <p:nvPr>
            <p:ph idx="1"/>
          </p:nvPr>
        </p:nvSpPr>
        <p:spPr/>
        <p:txBody>
          <a:bodyPr>
            <a:normAutofit/>
          </a:bodyPr>
          <a:lstStyle/>
          <a:p>
            <a:r>
              <a:rPr lang="sr-Latn-RS" dirty="0" smtClean="0"/>
              <a:t>Apă</a:t>
            </a:r>
          </a:p>
          <a:p>
            <a:r>
              <a:rPr lang="sr-Latn-RS" dirty="0" smtClean="0"/>
              <a:t>Spumă</a:t>
            </a:r>
          </a:p>
          <a:p>
            <a:r>
              <a:rPr lang="sr-Latn-RS" dirty="0" smtClean="0"/>
              <a:t>Pulbere</a:t>
            </a:r>
          </a:p>
          <a:p>
            <a:r>
              <a:rPr lang="sr-Latn-RS" dirty="0" smtClean="0"/>
              <a:t>CO</a:t>
            </a:r>
            <a:r>
              <a:rPr lang="sr-Latn-RS" sz="1800" dirty="0" smtClean="0"/>
              <a:t>2</a:t>
            </a:r>
          </a:p>
          <a:p>
            <a:r>
              <a:rPr lang="sr-Latn-RS" dirty="0" smtClean="0"/>
              <a:t>Haloni</a:t>
            </a:r>
          </a:p>
          <a:p>
            <a:r>
              <a:rPr lang="sr-Latn-RS" dirty="0" smtClean="0"/>
              <a:t>Noi soluţii „curate“ mijloace</a:t>
            </a:r>
          </a:p>
          <a:p>
            <a:r>
              <a:rPr lang="sr-Latn-RS" dirty="0" smtClean="0"/>
              <a:t>Alte mijloace</a:t>
            </a:r>
            <a:endParaRPr lang="en-US" dirty="0"/>
          </a:p>
        </p:txBody>
      </p:sp>
      <p:sp>
        <p:nvSpPr>
          <p:cNvPr id="4" name="Date Placeholder 3"/>
          <p:cNvSpPr>
            <a:spLocks noGrp="1"/>
          </p:cNvSpPr>
          <p:nvPr>
            <p:ph type="dt" sz="half" idx="10"/>
          </p:nvPr>
        </p:nvSpPr>
        <p:spPr/>
        <p:txBody>
          <a:bodyPr/>
          <a:lstStyle/>
          <a:p>
            <a:endParaRPr lang="en-GB"/>
          </a:p>
        </p:txBody>
      </p:sp>
      <p:pic>
        <p:nvPicPr>
          <p:cNvPr id="5" name="Picture 4"/>
          <p:cNvPicPr>
            <a:picLocks noChangeAspect="1"/>
          </p:cNvPicPr>
          <p:nvPr/>
        </p:nvPicPr>
        <p:blipFill>
          <a:blip r:embed="rId2" cstate="print"/>
          <a:stretch>
            <a:fillRect/>
          </a:stretch>
        </p:blipFill>
        <p:spPr>
          <a:xfrm>
            <a:off x="4038600" y="2286000"/>
            <a:ext cx="1685528" cy="2252934"/>
          </a:xfrm>
          <a:prstGeom prst="rect">
            <a:avLst/>
          </a:prstGeom>
        </p:spPr>
      </p:pic>
      <p:pic>
        <p:nvPicPr>
          <p:cNvPr id="6" name="Picture 5"/>
          <p:cNvPicPr>
            <a:picLocks noChangeAspect="1"/>
          </p:cNvPicPr>
          <p:nvPr/>
        </p:nvPicPr>
        <p:blipFill>
          <a:blip r:embed="rId3" cstate="print"/>
          <a:stretch>
            <a:fillRect/>
          </a:stretch>
        </p:blipFill>
        <p:spPr>
          <a:xfrm>
            <a:off x="6961443" y="1935876"/>
            <a:ext cx="1896020" cy="1871634"/>
          </a:xfrm>
          <a:prstGeom prst="rect">
            <a:avLst/>
          </a:prstGeom>
        </p:spPr>
      </p:pic>
      <p:pic>
        <p:nvPicPr>
          <p:cNvPr id="7" name="Picture 6"/>
          <p:cNvPicPr>
            <a:picLocks noChangeAspect="1"/>
          </p:cNvPicPr>
          <p:nvPr/>
        </p:nvPicPr>
        <p:blipFill>
          <a:blip r:embed="rId4" cstate="print"/>
          <a:stretch>
            <a:fillRect/>
          </a:stretch>
        </p:blipFill>
        <p:spPr>
          <a:xfrm>
            <a:off x="6471153" y="4546633"/>
            <a:ext cx="2469094" cy="1847248"/>
          </a:xfrm>
          <a:prstGeom prst="rect">
            <a:avLst/>
          </a:prstGeom>
        </p:spPr>
      </p:pic>
    </p:spTree>
    <p:extLst>
      <p:ext uri="{BB962C8B-B14F-4D97-AF65-F5344CB8AC3E}">
        <p14:creationId xmlns="" xmlns:p14="http://schemas.microsoft.com/office/powerpoint/2010/main" val="285987784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400" dirty="0" smtClean="0"/>
              <a:t>MODUL DE ACŢIONARE AL SOLUŢIILOR DE STINGERE</a:t>
            </a:r>
            <a:endParaRPr lang="en-US" sz="2400" dirty="0"/>
          </a:p>
        </p:txBody>
      </p:sp>
      <p:sp>
        <p:nvSpPr>
          <p:cNvPr id="3" name="Content Placeholder 2"/>
          <p:cNvSpPr>
            <a:spLocks noGrp="1"/>
          </p:cNvSpPr>
          <p:nvPr>
            <p:ph idx="1"/>
          </p:nvPr>
        </p:nvSpPr>
        <p:spPr/>
        <p:txBody>
          <a:bodyPr>
            <a:normAutofit fontScale="70000" lnSpcReduction="20000"/>
          </a:bodyPr>
          <a:lstStyle/>
          <a:p>
            <a:r>
              <a:rPr lang="sr-Latn-RS" dirty="0" smtClean="0"/>
              <a:t>Reducând temperaturi sub temperatura de aprindere arderea se întrerupe  - efectul de răcire compus din câteva faze care se schimbă în procesul de stingere;</a:t>
            </a:r>
          </a:p>
          <a:p>
            <a:r>
              <a:rPr lang="sr-Latn-RS" u="sng" dirty="0" smtClean="0"/>
              <a:t>Efectul de evaporare</a:t>
            </a:r>
            <a:r>
              <a:rPr lang="sr-Latn-RS" dirty="0" smtClean="0"/>
              <a:t> la trecerea lichidelor în stare agregată de gaz, soluţia de stingere ia cantitatea necesară de căldură de la ardere – căldura latentă de evaporare,</a:t>
            </a:r>
            <a:endParaRPr lang="sr-Latn-RS" dirty="0"/>
          </a:p>
          <a:p>
            <a:r>
              <a:rPr lang="sr-Latn-RS" u="sng" dirty="0" smtClean="0"/>
              <a:t>Efectul de sublimare </a:t>
            </a:r>
            <a:r>
              <a:rPr lang="sr-Latn-RS" dirty="0" smtClean="0"/>
              <a:t>materia din stare agregată soldă se transformă în stare agregată de gaz la bioxid de carbon la trecerea zăpezii în gaz;</a:t>
            </a:r>
            <a:endParaRPr lang="sr-Latn-RS" dirty="0"/>
          </a:p>
          <a:p>
            <a:r>
              <a:rPr lang="sr-Latn-RS" u="sng" dirty="0" smtClean="0"/>
              <a:t>Efectul de descopunere</a:t>
            </a:r>
            <a:r>
              <a:rPr lang="sr-Latn-RS" dirty="0" smtClean="0"/>
              <a:t> când soluţia de stingere suferă schimbări chimice prirogene, disociere termincă – proces endotermic;</a:t>
            </a:r>
            <a:endParaRPr lang="sr-Latn-RS" dirty="0"/>
          </a:p>
          <a:p>
            <a:r>
              <a:rPr lang="sr-Latn-RS" u="sng" dirty="0" smtClean="0"/>
              <a:t>Efectul  de egalare </a:t>
            </a:r>
            <a:r>
              <a:rPr lang="sr-Latn-RS" dirty="0" smtClean="0"/>
              <a:t> îmbinarea straturilor reci de jos cu straturile calde de sus.</a:t>
            </a:r>
            <a:endParaRPr lang="sr-Latn-RS" dirty="0"/>
          </a:p>
          <a:p>
            <a:endParaRPr lang="en-US" dirty="0"/>
          </a:p>
        </p:txBody>
      </p:sp>
      <p:sp>
        <p:nvSpPr>
          <p:cNvPr id="4" name="Date Placeholder 3"/>
          <p:cNvSpPr>
            <a:spLocks noGrp="1"/>
          </p:cNvSpPr>
          <p:nvPr>
            <p:ph type="dt" sz="half" idx="10"/>
          </p:nvPr>
        </p:nvSpPr>
        <p:spPr/>
        <p:txBody>
          <a:bodyPr/>
          <a:lstStyle/>
          <a:p>
            <a:endParaRPr lang="en-GB"/>
          </a:p>
        </p:txBody>
      </p:sp>
    </p:spTree>
    <p:extLst>
      <p:ext uri="{BB962C8B-B14F-4D97-AF65-F5344CB8AC3E}">
        <p14:creationId xmlns="" xmlns:p14="http://schemas.microsoft.com/office/powerpoint/2010/main" val="335067545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800" dirty="0" smtClean="0"/>
              <a:t>APA CA SOLUŢIE DE STINGERE A INCENDIILOR</a:t>
            </a:r>
            <a:endParaRPr lang="en-US" sz="2800" dirty="0"/>
          </a:p>
        </p:txBody>
      </p:sp>
      <p:sp>
        <p:nvSpPr>
          <p:cNvPr id="3" name="Content Placeholder 2"/>
          <p:cNvSpPr>
            <a:spLocks noGrp="1"/>
          </p:cNvSpPr>
          <p:nvPr>
            <p:ph idx="1"/>
          </p:nvPr>
        </p:nvSpPr>
        <p:spPr>
          <a:xfrm>
            <a:off x="462887" y="1524000"/>
            <a:ext cx="8229600" cy="5029200"/>
          </a:xfrm>
        </p:spPr>
        <p:txBody>
          <a:bodyPr>
            <a:normAutofit fontScale="47500" lnSpcReduction="20000"/>
          </a:bodyPr>
          <a:lstStyle/>
          <a:p>
            <a:r>
              <a:rPr lang="ro-RO" sz="4600" dirty="0" smtClean="0"/>
              <a:t>Apa are capacitatea să absoarbă căldura eliberată în procesul de ardere şi să reducă temperatura materiei care arde sub temperatura de aprindere şi prin aceasta se întrerupe procesul de ardere.</a:t>
            </a:r>
          </a:p>
          <a:p>
            <a:r>
              <a:rPr lang="ro-RO" sz="4600" dirty="0" smtClean="0"/>
              <a:t>Prin schimbarea stării de agregare, respectiv trecerea în aburi se ajunge la efectul şi fenomenul de astupare (imposibilitatea de pătrundere a oxigenului în zona de ardere)</a:t>
            </a:r>
          </a:p>
          <a:p>
            <a:r>
              <a:rPr lang="ro-RO" sz="4600" u="sng" dirty="0" smtClean="0"/>
              <a:t>Apa se întrebuinţează la următoarele incendii</a:t>
            </a:r>
            <a:r>
              <a:rPr lang="en-US" sz="4600" u="sng" dirty="0" smtClean="0"/>
              <a:t>:</a:t>
            </a:r>
            <a:endParaRPr lang="en-US" sz="4600" u="sng" dirty="0"/>
          </a:p>
          <a:p>
            <a:r>
              <a:rPr lang="ro-RO" sz="4600" dirty="0" smtClean="0"/>
              <a:t>Materiale naturale compuse din celuloză</a:t>
            </a:r>
            <a:r>
              <a:rPr lang="en-US" sz="4600" dirty="0" smtClean="0"/>
              <a:t> /</a:t>
            </a:r>
            <a:r>
              <a:rPr lang="ro-RO" sz="4600" dirty="0" smtClean="0"/>
              <a:t>lemn</a:t>
            </a:r>
            <a:r>
              <a:rPr lang="en-US" sz="4600" dirty="0" smtClean="0"/>
              <a:t>, </a:t>
            </a:r>
            <a:r>
              <a:rPr lang="ro-RO" sz="4600" dirty="0" smtClean="0"/>
              <a:t>paie, vată</a:t>
            </a:r>
            <a:r>
              <a:rPr lang="en-US" sz="4600" dirty="0" smtClean="0"/>
              <a:t>)</a:t>
            </a:r>
            <a:endParaRPr lang="en-US" sz="4600" dirty="0"/>
          </a:p>
          <a:p>
            <a:r>
              <a:rPr lang="ro-RO" sz="4600" dirty="0" smtClean="0"/>
              <a:t>păcură</a:t>
            </a:r>
            <a:r>
              <a:rPr lang="en-US" sz="4600" dirty="0" smtClean="0"/>
              <a:t>,</a:t>
            </a:r>
            <a:r>
              <a:rPr lang="ro-RO" sz="4600" dirty="0" smtClean="0"/>
              <a:t> lichide inflamabile cu flacără </a:t>
            </a:r>
            <a:r>
              <a:rPr lang="en-US" sz="4600" dirty="0" smtClean="0"/>
              <a:t>&gt; </a:t>
            </a:r>
            <a:r>
              <a:rPr lang="en-US" sz="4600" dirty="0"/>
              <a:t>80°C – </a:t>
            </a:r>
            <a:r>
              <a:rPr lang="ro-RO" sz="4600" dirty="0" smtClean="0"/>
              <a:t>jet de stropire.</a:t>
            </a:r>
            <a:endParaRPr lang="en-US" sz="4600" dirty="0"/>
          </a:p>
          <a:p>
            <a:r>
              <a:rPr lang="ro-RO" sz="4600" dirty="0" smtClean="0"/>
              <a:t>Obiective industriale dacă nu există materii care reacţionează periculos cu apa</a:t>
            </a:r>
            <a:r>
              <a:rPr lang="en-US" sz="4600" dirty="0" smtClean="0"/>
              <a:t>(</a:t>
            </a:r>
            <a:r>
              <a:rPr lang="en-US" sz="4600" dirty="0" err="1" smtClean="0"/>
              <a:t>vodorea</a:t>
            </a:r>
            <a:r>
              <a:rPr lang="ro-RO" sz="4600" dirty="0" smtClean="0"/>
              <a:t>ctanţi</a:t>
            </a:r>
            <a:r>
              <a:rPr lang="en-US" sz="4600" dirty="0" smtClean="0"/>
              <a:t>) </a:t>
            </a:r>
            <a:endParaRPr lang="en-US" sz="4600" dirty="0"/>
          </a:p>
          <a:p>
            <a:r>
              <a:rPr lang="ro-RO" sz="4600" dirty="0" smtClean="0"/>
              <a:t>Apartamente, cancelarii, magazine</a:t>
            </a:r>
          </a:p>
          <a:p>
            <a:r>
              <a:rPr lang="ro-RO" sz="4600" dirty="0" smtClean="0"/>
              <a:t>Incendii de pădure</a:t>
            </a:r>
            <a:endParaRPr lang="en-US" sz="4600" dirty="0"/>
          </a:p>
          <a:p>
            <a:r>
              <a:rPr lang="ro-RO" sz="4600" dirty="0" smtClean="0"/>
              <a:t>Incendii pe nave şi vehicule</a:t>
            </a:r>
          </a:p>
          <a:p>
            <a:r>
              <a:rPr lang="ro-RO" sz="4600" dirty="0" smtClean="0"/>
              <a:t>Pentru răcirea depozitelor</a:t>
            </a:r>
            <a:r>
              <a:rPr lang="en-US" sz="4600" dirty="0" smtClean="0"/>
              <a:t>  (</a:t>
            </a:r>
            <a:r>
              <a:rPr lang="ro-RO" sz="4600" dirty="0" smtClean="0"/>
              <a:t>de gaze şi lichide inflamabile)</a:t>
            </a:r>
            <a:endParaRPr lang="en-US" sz="4600" dirty="0"/>
          </a:p>
        </p:txBody>
      </p:sp>
      <p:sp>
        <p:nvSpPr>
          <p:cNvPr id="4" name="Date Placeholder 3"/>
          <p:cNvSpPr>
            <a:spLocks noGrp="1"/>
          </p:cNvSpPr>
          <p:nvPr>
            <p:ph type="dt" sz="half" idx="10"/>
          </p:nvPr>
        </p:nvSpPr>
        <p:spPr/>
        <p:txBody>
          <a:bodyPr/>
          <a:lstStyle/>
          <a:p>
            <a:endParaRPr lang="en-GB"/>
          </a:p>
        </p:txBody>
      </p:sp>
      <p:pic>
        <p:nvPicPr>
          <p:cNvPr id="5" name="Picture 4"/>
          <p:cNvPicPr>
            <a:picLocks noChangeAspect="1"/>
          </p:cNvPicPr>
          <p:nvPr/>
        </p:nvPicPr>
        <p:blipFill>
          <a:blip r:embed="rId2" cstate="print"/>
          <a:stretch>
            <a:fillRect/>
          </a:stretch>
        </p:blipFill>
        <p:spPr>
          <a:xfrm>
            <a:off x="7236296" y="4535760"/>
            <a:ext cx="1758906" cy="1313439"/>
          </a:xfrm>
          <a:prstGeom prst="rect">
            <a:avLst/>
          </a:prstGeom>
        </p:spPr>
      </p:pic>
    </p:spTree>
    <p:extLst>
      <p:ext uri="{BB962C8B-B14F-4D97-AF65-F5344CB8AC3E}">
        <p14:creationId xmlns="" xmlns:p14="http://schemas.microsoft.com/office/powerpoint/2010/main" val="269352509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95400"/>
            <a:ext cx="8229600" cy="4525963"/>
          </a:xfrm>
        </p:spPr>
        <p:txBody>
          <a:bodyPr/>
          <a:lstStyle/>
          <a:p>
            <a:r>
              <a:rPr lang="sr-Latn-RS" dirty="0" smtClean="0"/>
              <a:t>Caracteristici generale ale apei</a:t>
            </a:r>
          </a:p>
          <a:p>
            <a:pPr>
              <a:buFont typeface="Courier New" panose="02070309020205020404" pitchFamily="49" charset="0"/>
              <a:buChar char="o"/>
            </a:pPr>
            <a:r>
              <a:rPr lang="sr-Latn-RS" dirty="0" smtClean="0"/>
              <a:t> Limite în aplicarea apei</a:t>
            </a:r>
            <a:endParaRPr lang="en-US" dirty="0"/>
          </a:p>
        </p:txBody>
      </p:sp>
      <p:sp>
        <p:nvSpPr>
          <p:cNvPr id="4" name="Date Placeholder 3"/>
          <p:cNvSpPr>
            <a:spLocks noGrp="1"/>
          </p:cNvSpPr>
          <p:nvPr>
            <p:ph type="dt" sz="half" idx="10"/>
          </p:nvPr>
        </p:nvSpPr>
        <p:spPr/>
        <p:txBody>
          <a:bodyPr/>
          <a:lstStyle/>
          <a:p>
            <a:endParaRPr lang="en-GB"/>
          </a:p>
        </p:txBody>
      </p:sp>
      <p:sp>
        <p:nvSpPr>
          <p:cNvPr id="5" name="TextBox 4"/>
          <p:cNvSpPr txBox="1"/>
          <p:nvPr/>
        </p:nvSpPr>
        <p:spPr>
          <a:xfrm>
            <a:off x="609600" y="2395537"/>
            <a:ext cx="2743200" cy="3785652"/>
          </a:xfrm>
          <a:prstGeom prst="rect">
            <a:avLst/>
          </a:prstGeom>
          <a:noFill/>
        </p:spPr>
        <p:txBody>
          <a:bodyPr wrap="square" rtlCol="0">
            <a:spAutoFit/>
          </a:bodyPr>
          <a:lstStyle/>
          <a:p>
            <a:r>
              <a:rPr lang="ro-RO" sz="2400" b="1" dirty="0" smtClean="0"/>
              <a:t>Avantaje</a:t>
            </a:r>
            <a:r>
              <a:rPr lang="en-US" dirty="0" smtClean="0"/>
              <a:t>:</a:t>
            </a:r>
            <a:endParaRPr lang="en-US" sz="2400" dirty="0"/>
          </a:p>
          <a:p>
            <a:r>
              <a:rPr lang="ro-RO" sz="2400" dirty="0" smtClean="0"/>
              <a:t>răspândirea</a:t>
            </a:r>
            <a:r>
              <a:rPr lang="en-US" sz="2400" dirty="0" smtClean="0"/>
              <a:t>, </a:t>
            </a:r>
            <a:r>
              <a:rPr lang="ro-RO" sz="2400" dirty="0" smtClean="0"/>
              <a:t>economicitatea, </a:t>
            </a:r>
            <a:endParaRPr lang="en-US" sz="2400" dirty="0"/>
          </a:p>
          <a:p>
            <a:r>
              <a:rPr lang="ro-RO" sz="2400" dirty="0" smtClean="0"/>
              <a:t>Aprovizionarea relativ uşoară,</a:t>
            </a:r>
            <a:endParaRPr lang="en-US" sz="2400" dirty="0"/>
          </a:p>
          <a:p>
            <a:r>
              <a:rPr lang="ro-RO" sz="2400" dirty="0" smtClean="0"/>
              <a:t>Stabilitatea chimică, căldura specifică înaltă, posibilitatea de combinare cu retardanţi.</a:t>
            </a:r>
            <a:endParaRPr lang="en-US" sz="2400" dirty="0"/>
          </a:p>
        </p:txBody>
      </p:sp>
      <p:sp>
        <p:nvSpPr>
          <p:cNvPr id="6" name="TextBox 5"/>
          <p:cNvSpPr txBox="1"/>
          <p:nvPr/>
        </p:nvSpPr>
        <p:spPr>
          <a:xfrm>
            <a:off x="4832485" y="2404502"/>
            <a:ext cx="4320480" cy="4093428"/>
          </a:xfrm>
          <a:prstGeom prst="rect">
            <a:avLst/>
          </a:prstGeom>
          <a:noFill/>
        </p:spPr>
        <p:txBody>
          <a:bodyPr wrap="square" rtlCol="0">
            <a:spAutoFit/>
          </a:bodyPr>
          <a:lstStyle/>
          <a:p>
            <a:r>
              <a:rPr lang="ro-RO" sz="2000" b="1" dirty="0" smtClean="0"/>
              <a:t>Dezavantaje</a:t>
            </a:r>
            <a:r>
              <a:rPr lang="en-US" sz="2000" dirty="0" smtClean="0"/>
              <a:t>: </a:t>
            </a:r>
            <a:endParaRPr lang="en-US" sz="2000" dirty="0"/>
          </a:p>
          <a:p>
            <a:r>
              <a:rPr lang="ro-RO" sz="2000" dirty="0" smtClean="0"/>
              <a:t>nu acţionează la stingerea lichidelor cu flacără </a:t>
            </a:r>
            <a:r>
              <a:rPr lang="en-US" sz="2000" dirty="0" smtClean="0"/>
              <a:t>&lt; </a:t>
            </a:r>
            <a:r>
              <a:rPr lang="en-US" sz="2000" dirty="0"/>
              <a:t>80°C</a:t>
            </a:r>
          </a:p>
          <a:p>
            <a:r>
              <a:rPr lang="ro-RO" sz="2000" dirty="0" smtClean="0"/>
              <a:t>pericol la stingerea materiilor sub formă de pulbere</a:t>
            </a:r>
            <a:r>
              <a:rPr lang="en-US" sz="2000" dirty="0" smtClean="0"/>
              <a:t> </a:t>
            </a:r>
            <a:r>
              <a:rPr lang="en-US" sz="2000" dirty="0"/>
              <a:t>→ </a:t>
            </a:r>
            <a:r>
              <a:rPr lang="ro-RO" sz="2000" dirty="0" smtClean="0"/>
              <a:t>explozie.</a:t>
            </a:r>
            <a:endParaRPr lang="en-US" sz="2000" dirty="0"/>
          </a:p>
          <a:p>
            <a:r>
              <a:rPr lang="ro-RO" sz="2000" dirty="0" smtClean="0"/>
              <a:t>pericol de apariţie a gazelor de foc (O2+H2) la folosirea apei la temperaturi înalte (metale uşoare), horn (1L apă</a:t>
            </a:r>
            <a:r>
              <a:rPr lang="en-US" sz="2000" dirty="0" smtClean="0"/>
              <a:t> </a:t>
            </a:r>
            <a:r>
              <a:rPr lang="en-US" sz="2000" dirty="0"/>
              <a:t>→ 1700 L </a:t>
            </a:r>
            <a:r>
              <a:rPr lang="ro-RO" sz="2000" dirty="0" smtClean="0"/>
              <a:t>vapori</a:t>
            </a:r>
            <a:r>
              <a:rPr lang="en-US" sz="2000" dirty="0" smtClean="0"/>
              <a:t>)</a:t>
            </a:r>
            <a:endParaRPr lang="en-US" sz="2000" dirty="0"/>
          </a:p>
          <a:p>
            <a:r>
              <a:rPr lang="ro-RO" sz="2000" dirty="0" smtClean="0"/>
              <a:t>greutăţi la stingere la temperatura aerului</a:t>
            </a:r>
            <a:r>
              <a:rPr lang="en-US" sz="2000" dirty="0" smtClean="0"/>
              <a:t> </a:t>
            </a:r>
            <a:r>
              <a:rPr lang="en-US" sz="2000" dirty="0"/>
              <a:t>&lt; 0°C</a:t>
            </a:r>
          </a:p>
          <a:p>
            <a:r>
              <a:rPr lang="ro-RO" sz="2000" dirty="0" smtClean="0"/>
              <a:t>daune materiale aduse obiectului la utilizarea jetului plin</a:t>
            </a:r>
            <a:endParaRPr lang="en-US" sz="2000" dirty="0"/>
          </a:p>
        </p:txBody>
      </p:sp>
    </p:spTree>
    <p:extLst>
      <p:ext uri="{BB962C8B-B14F-4D97-AF65-F5344CB8AC3E}">
        <p14:creationId xmlns="" xmlns:p14="http://schemas.microsoft.com/office/powerpoint/2010/main" val="298965988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TotalTime>
  <Words>1227</Words>
  <Application>Microsoft Office PowerPoint</Application>
  <PresentationFormat>On-screen Show (4:3)</PresentationFormat>
  <Paragraphs>121</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Interreg-IPA Program de cooperare transfrontalieră România-Serbia</vt:lpstr>
      <vt:lpstr>Clasificare şi dinamica incendiilor </vt:lpstr>
      <vt:lpstr>Slide 3</vt:lpstr>
      <vt:lpstr>Slide 4</vt:lpstr>
      <vt:lpstr>DEFINIŢA ŞI CONDIŢIILE PE CARE TREBUIE SĂ LE ÎNDEPLINEASCĂ SOLUŢIILE DE STINGERE</vt:lpstr>
      <vt:lpstr>SOLUŢIILE ELEMENTARE DE STINGERE</vt:lpstr>
      <vt:lpstr>MODUL DE ACŢIONARE AL SOLUŢIILOR DE STINGERE</vt:lpstr>
      <vt:lpstr>APA CA SOLUŢIE DE STINGERE A INCENDIILOR</vt:lpstr>
      <vt:lpstr>Slide 9</vt:lpstr>
      <vt:lpstr>TIPURI DE INCENDII CARE SE STING CU APĂ</vt:lpstr>
      <vt:lpstr>SPUMA CA SOLUŢIE PENTRU STINGEREA INCENDIULUI</vt:lpstr>
      <vt:lpstr>TIPURI DE INCENDII CARE SE STING CU SPUMĂ</vt:lpstr>
      <vt:lpstr>BIOXID DE CARBON(CO2) CA SOLUŢIE PENTRU STINGEREA INCENDIILOR</vt:lpstr>
      <vt:lpstr>TIPURI DE INCENDII CARE SE STING CU BIOXID DE CARBON  DOMENIU DE UTILIZARE</vt:lpstr>
      <vt:lpstr>PULBERE A CA SOLUŢIE DE STINGERE A INCENDIILOR</vt:lpstr>
      <vt:lpstr>MODUL DE ACŢIONARE AL PULBEREI</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 Bardos</dc:creator>
  <cp:lastModifiedBy>Djuric</cp:lastModifiedBy>
  <cp:revision>128</cp:revision>
  <cp:lastPrinted>2015-11-09T07:34:14Z</cp:lastPrinted>
  <dcterms:created xsi:type="dcterms:W3CDTF">2015-10-27T11:54:26Z</dcterms:created>
  <dcterms:modified xsi:type="dcterms:W3CDTF">2023-04-23T16:39:28Z</dcterms:modified>
</cp:coreProperties>
</file>