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8" r:id="rId3"/>
    <p:sldId id="291" r:id="rId4"/>
    <p:sldId id="290" r:id="rId5"/>
    <p:sldId id="297" r:id="rId6"/>
    <p:sldId id="296" r:id="rId7"/>
    <p:sldId id="294" r:id="rId8"/>
    <p:sldId id="295" r:id="rId9"/>
    <p:sldId id="306" r:id="rId10"/>
    <p:sldId id="307" r:id="rId11"/>
    <p:sldId id="308" r:id="rId12"/>
    <p:sldId id="302" r:id="rId13"/>
    <p:sldId id="309" r:id="rId14"/>
    <p:sldId id="310" r:id="rId15"/>
    <p:sldId id="304" r:id="rId16"/>
    <p:sldId id="311" r:id="rId17"/>
    <p:sldId id="312" r:id="rId18"/>
    <p:sldId id="305" r:id="rId19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FAEE5"/>
    <a:srgbClr val="00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42" y="-102"/>
      </p:cViewPr>
      <p:guideLst>
        <p:guide orient="horz" pos="3107"/>
        <p:guide pos="212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10 noiembrie 2015 - Timșoara, România 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9CF8E-B6FD-4E7E-B005-17AE2D79B9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3626262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10 noiembrie 2015 - Timșoara, România 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B6302-ED48-4C53-A492-7C0FE8F888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399321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B6302-ED48-4C53-A492-7C0FE8F888F0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noiembrie</a:t>
            </a:r>
            <a:r>
              <a:rPr lang="en-US"/>
              <a:t> 2015 - Timșoara, România 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5243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4314"/>
            <a:ext cx="4051940" cy="8689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241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0542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05755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6449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496857"/>
            <a:ext cx="4176464" cy="699896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4314"/>
            <a:ext cx="4051940" cy="8689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690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10" y="1268760"/>
            <a:ext cx="8444270" cy="69989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37052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4314"/>
            <a:ext cx="4051940" cy="8689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174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6648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9313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3165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7366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3664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1506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9018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10903"/>
            <a:ext cx="9144000" cy="1470025"/>
          </a:xfrm>
        </p:spPr>
        <p:txBody>
          <a:bodyPr>
            <a:noAutofit/>
          </a:bodyPr>
          <a:lstStyle/>
          <a:p>
            <a:r>
              <a:rPr lang="sr-Latn-RS" sz="2600" dirty="0">
                <a:solidFill>
                  <a:srgbClr val="0070C0"/>
                </a:solidFill>
              </a:rPr>
              <a:t>Interreg-IPA Program </a:t>
            </a:r>
            <a:r>
              <a:rPr lang="sr-Latn-RS" sz="2600" dirty="0" smtClean="0">
                <a:solidFill>
                  <a:srgbClr val="0070C0"/>
                </a:solidFill>
              </a:rPr>
              <a:t>de cooperare transfrontalieră România-Serbia</a:t>
            </a:r>
            <a:endParaRPr lang="sr-Latn-RS" sz="2600" dirty="0">
              <a:solidFill>
                <a:srgbClr val="0070C0"/>
              </a:solidFill>
            </a:endParaRPr>
          </a:p>
        </p:txBody>
      </p:sp>
      <p:sp>
        <p:nvSpPr>
          <p:cNvPr id="4" name="Subtitle 17"/>
          <p:cNvSpPr txBox="1">
            <a:spLocks/>
          </p:cNvSpPr>
          <p:nvPr/>
        </p:nvSpPr>
        <p:spPr>
          <a:xfrm>
            <a:off x="0" y="2780928"/>
            <a:ext cx="9144000" cy="17281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lIns="91440" tIns="457200" rIns="91440" bIns="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sz="18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</a:br>
            <a:r>
              <a:rPr lang="en-US" sz="40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U</a:t>
            </a:r>
            <a:r>
              <a:rPr lang="ro-RO" sz="40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tilizarea echipamentului individual de protecţie – dezinfectarea şi decontaminarea apei</a:t>
            </a:r>
            <a:endParaRPr lang="sr-Latn-RS" sz="34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17"/>
          <p:cNvSpPr txBox="1">
            <a:spLocks/>
          </p:cNvSpPr>
          <p:nvPr/>
        </p:nvSpPr>
        <p:spPr>
          <a:xfrm>
            <a:off x="0" y="5517232"/>
            <a:ext cx="9144000" cy="795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Zrenjanin</a:t>
            </a:r>
            <a:endParaRPr lang="sr-Latn-RS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25-27</a:t>
            </a:r>
            <a:r>
              <a:rPr lang="sr-Latn-RS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ie</a:t>
            </a:r>
            <a:r>
              <a:rPr lang="sr-Latn-RS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2023.</a:t>
            </a:r>
            <a:endParaRPr lang="sr-Latn-RS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881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C49D-712B-4518-2175-5789421E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Întainte</a:t>
            </a:r>
            <a:r>
              <a:rPr lang="en-US" dirty="0"/>
              <a:t> de </a:t>
            </a:r>
            <a:r>
              <a:rPr lang="en-US" dirty="0" err="1"/>
              <a:t>dezastru</a:t>
            </a:r>
            <a:r>
              <a:rPr lang="en-US" dirty="0"/>
              <a:t>  - </a:t>
            </a:r>
            <a:r>
              <a:rPr lang="en-US" dirty="0" err="1"/>
              <a:t>norme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431675-3C20-6C7A-6AB5-28F91D4E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Obrana i sigurnost">
            <a:extLst>
              <a:ext uri="{FF2B5EF4-FFF2-40B4-BE49-F238E27FC236}">
                <a16:creationId xmlns:a16="http://schemas.microsoft.com/office/drawing/2014/main" xmlns="" id="{75CC168C-C8C1-9B70-7485-5DECE9854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2590800" cy="2603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A97937B-45F2-EB58-001C-1A89DFF3D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447800"/>
            <a:ext cx="7543800" cy="5792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b="1" dirty="0" smtClean="0"/>
              <a:t>Protecţia personală, reciprocă şi colectivă</a:t>
            </a:r>
            <a:endParaRPr lang="en-GB" b="1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212671B7-9296-EF92-9BCE-33A59756DC8D}"/>
              </a:ext>
            </a:extLst>
          </p:cNvPr>
          <p:cNvSpPr txBox="1">
            <a:spLocks/>
          </p:cNvSpPr>
          <p:nvPr/>
        </p:nvSpPr>
        <p:spPr>
          <a:xfrm>
            <a:off x="3124200" y="2667000"/>
            <a:ext cx="4343400" cy="5792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o-RO" b="1" dirty="0" smtClean="0"/>
              <a:t>Măsuri de protecţie civilă</a:t>
            </a:r>
            <a:endParaRPr lang="en-GB" b="1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B2DACC14-5012-E9FC-B832-6263BDA87127}"/>
              </a:ext>
            </a:extLst>
          </p:cNvPr>
          <p:cNvSpPr txBox="1">
            <a:spLocks/>
          </p:cNvSpPr>
          <p:nvPr/>
        </p:nvSpPr>
        <p:spPr>
          <a:xfrm>
            <a:off x="3156155" y="3502746"/>
            <a:ext cx="4343400" cy="579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o-RO" b="1" dirty="0" smtClean="0"/>
              <a:t>Mijloace şi echipament</a:t>
            </a:r>
            <a:endParaRPr lang="en-GB" b="1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xmlns="" id="{88FED529-1A1C-B2FF-EB30-47177FAF87C7}"/>
              </a:ext>
            </a:extLst>
          </p:cNvPr>
          <p:cNvSpPr txBox="1">
            <a:spLocks/>
          </p:cNvSpPr>
          <p:nvPr/>
        </p:nvSpPr>
        <p:spPr>
          <a:xfrm>
            <a:off x="3314700" y="4338492"/>
            <a:ext cx="4343400" cy="1023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o-RO" b="1" dirty="0" smtClean="0"/>
              <a:t>Comisarii şi locţiitorii comisariilor protecţiei civile</a:t>
            </a:r>
            <a:endParaRPr lang="en-GB" b="1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xmlns="" id="{C3BB2F20-4608-4EBA-3420-6F748621742B}"/>
              </a:ext>
            </a:extLst>
          </p:cNvPr>
          <p:cNvSpPr txBox="1">
            <a:spLocks/>
          </p:cNvSpPr>
          <p:nvPr/>
        </p:nvSpPr>
        <p:spPr>
          <a:xfrm>
            <a:off x="2743200" y="5527107"/>
            <a:ext cx="5791200" cy="108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o-RO" b="1" dirty="0" smtClean="0"/>
              <a:t>Unităţii de protecţie civilă cu destinaţie generală</a:t>
            </a:r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3919243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C49D-712B-4518-2175-5789421E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În timpul dezastrului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431675-3C20-6C7A-6AB5-28F91D4E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Content Placeholder 11" descr="A group of people standing next to a red van&#10;&#10;Description automatically generated with medium confidence">
            <a:extLst>
              <a:ext uri="{FF2B5EF4-FFF2-40B4-BE49-F238E27FC236}">
                <a16:creationId xmlns:a16="http://schemas.microsoft.com/office/drawing/2014/main" xmlns="" id="{9FCC3079-9238-5331-AEC5-CA301F1A4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2" y="1396181"/>
            <a:ext cx="3451411" cy="2286000"/>
          </a:xfrm>
        </p:spPr>
      </p:pic>
      <p:pic>
        <p:nvPicPr>
          <p:cNvPr id="16" name="Picture 15" descr="A group of people standing around a statue&#10;&#10;Description automatically generated with medium confidence">
            <a:extLst>
              <a:ext uri="{FF2B5EF4-FFF2-40B4-BE49-F238E27FC236}">
                <a16:creationId xmlns:a16="http://schemas.microsoft.com/office/drawing/2014/main" xmlns="" id="{223C1A19-09D9-46A3-11C3-04544EF1E1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64" y="1097139"/>
            <a:ext cx="4016189" cy="2660074"/>
          </a:xfrm>
          <a:prstGeom prst="rect">
            <a:avLst/>
          </a:prstGeom>
        </p:spPr>
      </p:pic>
      <p:pic>
        <p:nvPicPr>
          <p:cNvPr id="8194" name="Picture 2" descr="(2) 250 Gallon Totes - Gavel Roads Online Auctions">
            <a:extLst>
              <a:ext uri="{FF2B5EF4-FFF2-40B4-BE49-F238E27FC236}">
                <a16:creationId xmlns:a16="http://schemas.microsoft.com/office/drawing/2014/main" xmlns="" id="{34546F87-B2D5-DDAA-FE44-CA38CD74B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7" y="3682181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utocisterne za vodu - ATRIKOD - proizvodnja i usluge u oblasti ...">
            <a:extLst>
              <a:ext uri="{FF2B5EF4-FFF2-40B4-BE49-F238E27FC236}">
                <a16:creationId xmlns:a16="http://schemas.microsoft.com/office/drawing/2014/main" xmlns="" id="{1F40D02E-DF57-A6C8-2CDF-197CF92C2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448" y="3657598"/>
            <a:ext cx="4452352" cy="2782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9829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E43908-599A-F2D3-484A-2F851F69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După dezastru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987694-6162-AA86-1CA5-0CCD783DA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489" y="1415629"/>
            <a:ext cx="3115405" cy="2209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RO" sz="2800" b="1" dirty="0" smtClean="0"/>
              <a:t>Curăţarea fântânilor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 err="1" smtClean="0"/>
              <a:t>Dezinfe</a:t>
            </a:r>
            <a:r>
              <a:rPr lang="ro-RO" sz="2800" b="1" dirty="0" smtClean="0"/>
              <a:t>cţie</a:t>
            </a:r>
            <a:endParaRPr lang="en-US" sz="2800" b="1" dirty="0"/>
          </a:p>
          <a:p>
            <a:pPr marL="0" indent="0">
              <a:buNone/>
            </a:pPr>
            <a:r>
              <a:rPr lang="ro-RO" sz="2800" b="1" dirty="0" smtClean="0"/>
              <a:t>CLOR</a:t>
            </a:r>
            <a:endParaRPr lang="en-US" sz="2800" b="1" dirty="0"/>
          </a:p>
          <a:p>
            <a:pPr marL="0" indent="0">
              <a:buNone/>
            </a:pPr>
            <a:r>
              <a:rPr lang="ro-RO" sz="2800" b="1" dirty="0" smtClean="0"/>
              <a:t>Fierberea apei</a:t>
            </a:r>
            <a:endParaRPr lang="en-US" sz="2800" b="1" dirty="0"/>
          </a:p>
          <a:p>
            <a:pPr marL="0" indent="0">
              <a:buNone/>
            </a:pPr>
            <a:r>
              <a:rPr lang="ro-RO" sz="2800" b="1" dirty="0" smtClean="0"/>
              <a:t>Dezinfecţie solară</a:t>
            </a:r>
            <a:endParaRPr lang="en-US" sz="28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4786F6-E8D7-4302-B6BE-903FB8A1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DEZINFEKCIJA, DEZINSEKCIJA, DERATIZACIJA I SANITARNI NADZOR - Institut ...">
            <a:extLst>
              <a:ext uri="{FF2B5EF4-FFF2-40B4-BE49-F238E27FC236}">
                <a16:creationId xmlns:a16="http://schemas.microsoft.com/office/drawing/2014/main" xmlns="" id="{D75FE3A5-6BCC-487F-DCBB-30D3BF9FD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94" y="1207887"/>
            <a:ext cx="2760243" cy="2613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5 ways to use kale - Escoffier Online">
            <a:extLst>
              <a:ext uri="{FF2B5EF4-FFF2-40B4-BE49-F238E27FC236}">
                <a16:creationId xmlns:a16="http://schemas.microsoft.com/office/drawing/2014/main" xmlns="" id="{6EF21BDB-5CA8-FF02-032E-F85621FAB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668" y="3625428"/>
            <a:ext cx="2224088" cy="27309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Zdravo-zdravije: Osunčana voda">
            <a:extLst>
              <a:ext uri="{FF2B5EF4-FFF2-40B4-BE49-F238E27FC236}">
                <a16:creationId xmlns:a16="http://schemas.microsoft.com/office/drawing/2014/main" xmlns="" id="{CA79DF8A-980F-4302-30DD-41C1BC2CD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48" y="3778045"/>
            <a:ext cx="3237104" cy="2604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Kako ukloniti hlor iz vode? - Body.ba">
            <a:extLst>
              <a:ext uri="{FF2B5EF4-FFF2-40B4-BE49-F238E27FC236}">
                <a16:creationId xmlns:a16="http://schemas.microsoft.com/office/drawing/2014/main" xmlns="" id="{94ABAFA2-3E30-1FB1-105F-8B4FCFFCA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5231"/>
            <a:ext cx="3077990" cy="2265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čišćenje bunara">
            <a:extLst>
              <a:ext uri="{FF2B5EF4-FFF2-40B4-BE49-F238E27FC236}">
                <a16:creationId xmlns:a16="http://schemas.microsoft.com/office/drawing/2014/main" xmlns="" id="{9D88329D-B58C-DE11-26A5-D2BC8E13E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38" y="1325898"/>
            <a:ext cx="2912534" cy="2495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6009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8A510-7E76-3118-5160-AD5D82A2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16" y="496857"/>
            <a:ext cx="4176464" cy="699896"/>
          </a:xfrm>
        </p:spPr>
        <p:txBody>
          <a:bodyPr anchor="ctr">
            <a:normAutofit/>
          </a:bodyPr>
          <a:lstStyle/>
          <a:p>
            <a:r>
              <a:rPr lang="ro-RO" dirty="0" smtClean="0"/>
              <a:t>Echipament de protecţie</a:t>
            </a:r>
            <a:endParaRPr lang="en-US" dirty="0"/>
          </a:p>
        </p:txBody>
      </p:sp>
      <p:pic>
        <p:nvPicPr>
          <p:cNvPr id="1026" name="Picture 2" descr="Zaštitna odeća - Trayal korporacija">
            <a:extLst>
              <a:ext uri="{FF2B5EF4-FFF2-40B4-BE49-F238E27FC236}">
                <a16:creationId xmlns:a16="http://schemas.microsoft.com/office/drawing/2014/main" xmlns="" id="{FE32B94C-CB27-1292-FFE9-CB5F30DDCA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600200"/>
            <a:ext cx="5363565" cy="4153296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1031" name="Date Placeholder 3">
            <a:extLst>
              <a:ext uri="{FF2B5EF4-FFF2-40B4-BE49-F238E27FC236}">
                <a16:creationId xmlns:a16="http://schemas.microsoft.com/office/drawing/2014/main" xmlns="" id="{B99F6FCD-B092-5509-1248-2A6D0AD50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endParaRPr lang="en-GB"/>
          </a:p>
        </p:txBody>
      </p:sp>
      <p:pic>
        <p:nvPicPr>
          <p:cNvPr id="1028" name="Picture 4" descr="Zaštitne rukavice - Trayal korporacija">
            <a:extLst>
              <a:ext uri="{FF2B5EF4-FFF2-40B4-BE49-F238E27FC236}">
                <a16:creationId xmlns:a16="http://schemas.microsoft.com/office/drawing/2014/main" xmlns="" id="{BDB2FB43-2B4F-C706-7660-81DAB6636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4" y="1438832"/>
            <a:ext cx="2781453" cy="1628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litarija | Oprema domaća - KupujemProdajem">
            <a:extLst>
              <a:ext uri="{FF2B5EF4-FFF2-40B4-BE49-F238E27FC236}">
                <a16:creationId xmlns:a16="http://schemas.microsoft.com/office/drawing/2014/main" xmlns="" id="{19F2E4DA-D518-90DE-6092-E8F0D3D1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1" y="3471054"/>
            <a:ext cx="2219325" cy="2742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BHO obuka u VS">
            <a:extLst>
              <a:ext uri="{FF2B5EF4-FFF2-40B4-BE49-F238E27FC236}">
                <a16:creationId xmlns:a16="http://schemas.microsoft.com/office/drawing/2014/main" xmlns="" id="{33CBDB0C-FAA5-E201-80FA-43B7C5F44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53144"/>
            <a:ext cx="4320480" cy="4153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3564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C3D7B6-87AD-91A9-0161-16D61213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Unelte şi echipamente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4B499E-C47C-14EE-EBC9-CDB1184D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Kvalitetni atomizeri i prskalice za voće - brza isporuka">
            <a:extLst>
              <a:ext uri="{FF2B5EF4-FFF2-40B4-BE49-F238E27FC236}">
                <a16:creationId xmlns:a16="http://schemas.microsoft.com/office/drawing/2014/main" xmlns="" id="{0E0269DE-087D-F911-206B-73CC29B931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920" y="1371600"/>
            <a:ext cx="2040830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PATA SA DRŠKOM 1200mm LUX">
            <a:extLst>
              <a:ext uri="{FF2B5EF4-FFF2-40B4-BE49-F238E27FC236}">
                <a16:creationId xmlns:a16="http://schemas.microsoft.com/office/drawing/2014/main" xmlns="" id="{9283E6DF-22FC-897D-7246-F252109D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6893">
            <a:off x="290512" y="161671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OFA crna plasična">
            <a:extLst>
              <a:ext uri="{FF2B5EF4-FFF2-40B4-BE49-F238E27FC236}">
                <a16:creationId xmlns:a16="http://schemas.microsoft.com/office/drawing/2014/main" xmlns="" id="{61578E60-7EA0-CC09-438B-F4677C3A8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38406"/>
            <a:ext cx="1581151" cy="1457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LOR TEČNI 10 L.-ZA DEZINFEKCIJU VODE ZA BAZENE - Detelina">
            <a:extLst>
              <a:ext uri="{FF2B5EF4-FFF2-40B4-BE49-F238E27FC236}">
                <a16:creationId xmlns:a16="http://schemas.microsoft.com/office/drawing/2014/main" xmlns="" id="{12292D3C-22D6-9CB3-A82C-284AD9B96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425" y="4281487"/>
            <a:ext cx="2619375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Zašto je hlor štetan za vaše oči? - PORTAL ZA ZDRAV POGLED">
            <a:extLst>
              <a:ext uri="{FF2B5EF4-FFF2-40B4-BE49-F238E27FC236}">
                <a16:creationId xmlns:a16="http://schemas.microsoft.com/office/drawing/2014/main" xmlns="" id="{1956887E-56C0-7AEF-B7C0-F52494571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80" y="425831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Kalijum, natrijum i hlor u ishrani stoke - Agro TV">
            <a:extLst>
              <a:ext uri="{FF2B5EF4-FFF2-40B4-BE49-F238E27FC236}">
                <a16:creationId xmlns:a16="http://schemas.microsoft.com/office/drawing/2014/main" xmlns="" id="{5C6A9A90-4FCB-46F7-C166-E8B4651AE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229" y="3986246"/>
            <a:ext cx="3460116" cy="2067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34FD590-765F-1001-E397-5566B372BAF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39560">
            <a:off x="2438401" y="1196753"/>
            <a:ext cx="2514600" cy="26837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8367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BA3236-D899-750E-55EC-D89C03618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Ştim deja totul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619D28-2C22-2C28-0A99-55A936550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768475"/>
            <a:ext cx="8229600" cy="3962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o-RO" dirty="0" smtClean="0"/>
              <a:t>Tot ce este prezentat puteţi vedea şi în imagini</a:t>
            </a:r>
            <a:r>
              <a:rPr lang="en-US" dirty="0" smtClean="0"/>
              <a:t>...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vi-VN" dirty="0"/>
              <a:t>Nu fi surprins, a fost filmat în 1950</a:t>
            </a:r>
            <a:r>
              <a:rPr lang="vi-VN" dirty="0" smtClean="0"/>
              <a:t>.</a:t>
            </a:r>
            <a:endParaRPr lang="ro-RO" dirty="0" smtClean="0"/>
          </a:p>
          <a:p>
            <a:pPr marL="0" indent="0" algn="ctr">
              <a:buNone/>
            </a:pPr>
            <a:endParaRPr lang="vi-VN" dirty="0"/>
          </a:p>
          <a:p>
            <a:pPr marL="0" indent="0" algn="ctr">
              <a:buNone/>
            </a:pPr>
            <a:r>
              <a:rPr lang="vi-VN" dirty="0"/>
              <a:t>Nimic nu s-a schimbat decât că astăzi mecanizația este folosită în lucrările de terasament.</a:t>
            </a:r>
          </a:p>
          <a:p>
            <a:pPr marL="0" indent="0" algn="ctr">
              <a:buNone/>
            </a:pPr>
            <a:r>
              <a:rPr lang="vi-VN" dirty="0" smtClean="0"/>
              <a:t>.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CC4F32-D645-96F5-DB41-CC4D7EAAF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00535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11577-11E7-B59D-31CB-3DC877E5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Știm deja totul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4B234F1-81AA-0D21-64D4-8BCD099F1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12694"/>
            <a:ext cx="3795464" cy="237350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893387-C9D7-E521-DEDE-2DC76C2D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 descr="A close-up of a cat&#10;&#10;Description automatically generated with low confidence">
            <a:extLst>
              <a:ext uri="{FF2B5EF4-FFF2-40B4-BE49-F238E27FC236}">
                <a16:creationId xmlns:a16="http://schemas.microsoft.com/office/drawing/2014/main" xmlns="" id="{BE60B668-2E07-4594-7C66-52AA5C0F46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13324"/>
            <a:ext cx="3795464" cy="23735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290745F-A259-3810-01FE-00317843F33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1512694"/>
            <a:ext cx="4794962" cy="47357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4613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A651F8-3D24-0CA8-ABBF-220CCE0E8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Știm deja </a:t>
            </a:r>
            <a:r>
              <a:rPr lang="ro-RO" dirty="0" smtClean="0"/>
              <a:t>totul...</a:t>
            </a:r>
            <a:endParaRPr lang="ro-R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64B59D-A532-B07F-D2C2-C452A5BB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51A4383-B10A-6D95-5AAD-ACDD5B502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1676401"/>
            <a:ext cx="4724400" cy="3276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B4D9653-17D3-E8DE-5FCE-8FFC73ABA1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048000"/>
            <a:ext cx="4864438" cy="3276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8318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C5A655-7113-56A2-A674-85761D96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SFÂRŞIT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8DC566-6AA3-A76A-0A77-1482BF0C1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ro-RO" sz="4400" b="1" dirty="0" smtClean="0"/>
              <a:t>MULŢUMIM PENTRU ATENŢIE</a:t>
            </a:r>
            <a:r>
              <a:rPr lang="en-US" sz="4400" b="1" dirty="0" smtClean="0"/>
              <a:t>!</a:t>
            </a:r>
            <a:endParaRPr lang="en-US" sz="4400" b="1" dirty="0"/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Aleksandar </a:t>
            </a:r>
            <a:r>
              <a:rPr lang="en-US" dirty="0" err="1"/>
              <a:t>Cvetković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+381648912042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5F63A2-FEF1-1E03-7911-A2ED6270A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339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4B025E-9A85-073B-B8C2-93879814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Apa pe Pământ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9885C4-D8BF-164E-E263-006B3E4F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 descr="Časopis Nova Akropola – Voda – osjetljiva ravnoteža prirode">
            <a:extLst>
              <a:ext uri="{FF2B5EF4-FFF2-40B4-BE49-F238E27FC236}">
                <a16:creationId xmlns:a16="http://schemas.microsoft.com/office/drawing/2014/main" xmlns="" id="{5944864D-EA14-E2C9-36A6-FB34269345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629" r="2" b="1943"/>
          <a:stretch/>
        </p:blipFill>
        <p:spPr bwMode="auto">
          <a:xfrm>
            <a:off x="4601497" y="1447800"/>
            <a:ext cx="3451848" cy="458604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FEC0070-7761-D092-1E20-076127C1C271}"/>
              </a:ext>
            </a:extLst>
          </p:cNvPr>
          <p:cNvSpPr txBox="1">
            <a:spLocks/>
          </p:cNvSpPr>
          <p:nvPr/>
        </p:nvSpPr>
        <p:spPr>
          <a:xfrm>
            <a:off x="480060" y="2209801"/>
            <a:ext cx="4472940" cy="297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</a:pPr>
            <a:r>
              <a:rPr lang="en-US" sz="2400" dirty="0"/>
              <a:t>71% </a:t>
            </a:r>
            <a:r>
              <a:rPr lang="ro-RO" sz="2400" dirty="0" smtClean="0"/>
              <a:t>din suprafaţa pământului</a:t>
            </a:r>
            <a:r>
              <a:rPr lang="en-US" sz="2400" dirty="0" smtClean="0"/>
              <a:t>…</a:t>
            </a:r>
            <a:endParaRPr lang="en-US" sz="2400" dirty="0"/>
          </a:p>
          <a:p>
            <a:pPr indent="-228600">
              <a:lnSpc>
                <a:spcPct val="90000"/>
              </a:lnSpc>
            </a:pPr>
            <a:r>
              <a:rPr lang="en-US" sz="2400" dirty="0"/>
              <a:t>96,5% </a:t>
            </a:r>
            <a:r>
              <a:rPr lang="ro-RO" sz="2400" dirty="0" smtClean="0"/>
              <a:t>oceane şi mări</a:t>
            </a:r>
            <a:r>
              <a:rPr lang="en-US" sz="2400" dirty="0" smtClean="0"/>
              <a:t>…</a:t>
            </a:r>
            <a:endParaRPr lang="en-US" sz="2400" dirty="0"/>
          </a:p>
          <a:p>
            <a:pPr indent="-228600">
              <a:lnSpc>
                <a:spcPct val="90000"/>
              </a:lnSpc>
            </a:pPr>
            <a:r>
              <a:rPr lang="en-US" sz="2400" dirty="0"/>
              <a:t>1,7% </a:t>
            </a:r>
            <a:r>
              <a:rPr lang="ro-RO" sz="2400" dirty="0" smtClean="0"/>
              <a:t>apă subterană</a:t>
            </a:r>
            <a:r>
              <a:rPr lang="en-US" sz="2400" dirty="0" smtClean="0"/>
              <a:t>…</a:t>
            </a:r>
            <a:endParaRPr lang="en-US" sz="2400" dirty="0"/>
          </a:p>
          <a:p>
            <a:pPr indent="-228600">
              <a:lnSpc>
                <a:spcPct val="90000"/>
              </a:lnSpc>
            </a:pPr>
            <a:r>
              <a:rPr lang="en-US" sz="2400" dirty="0"/>
              <a:t>1,7% </a:t>
            </a:r>
            <a:r>
              <a:rPr lang="ro-RO" sz="2400" dirty="0" smtClean="0"/>
              <a:t>gheţari şi calote glaciare</a:t>
            </a:r>
            <a:r>
              <a:rPr lang="en-US" sz="2400" dirty="0" smtClean="0"/>
              <a:t>…</a:t>
            </a:r>
            <a:endParaRPr lang="en-US" sz="2400" dirty="0"/>
          </a:p>
          <a:p>
            <a:pPr indent="-228600">
              <a:lnSpc>
                <a:spcPct val="90000"/>
              </a:lnSpc>
            </a:pPr>
            <a:r>
              <a:rPr lang="en-US" sz="2400" dirty="0"/>
              <a:t>0,01% </a:t>
            </a:r>
            <a:r>
              <a:rPr lang="ro-RO" sz="2400" dirty="0" smtClean="0"/>
              <a:t>alte corpuri de apă</a:t>
            </a:r>
            <a:r>
              <a:rPr lang="en-US" sz="2400" dirty="0" smtClean="0"/>
              <a:t>…</a:t>
            </a:r>
            <a:endParaRPr lang="en-US" sz="2400" dirty="0"/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2400" dirty="0"/>
              <a:t>	</a:t>
            </a:r>
          </a:p>
          <a:p>
            <a:pPr marL="0" indent="-228600">
              <a:lnSpc>
                <a:spcPct val="90000"/>
              </a:lnSpc>
            </a:pPr>
            <a:endParaRPr lang="en-US" sz="1900" dirty="0"/>
          </a:p>
          <a:p>
            <a:pPr marL="0" indent="-228600">
              <a:lnSpc>
                <a:spcPct val="9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="" xmlns:p14="http://schemas.microsoft.com/office/powerpoint/2010/main" val="237946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E066D4-11FA-74B1-1321-72BF8832F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IMPORTANT</a:t>
            </a:r>
            <a:r>
              <a:rPr lang="en-US" dirty="0" smtClean="0"/>
              <a:t>!!!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1C63FA-C08F-A238-2014-1E2F69707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4267199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b="1" dirty="0">
                <a:solidFill>
                  <a:srgbClr val="FF0000"/>
                </a:solidFill>
              </a:rPr>
              <a:t>Thales credea că elementul de bază din care este făcut totul este APA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0310DB-37AC-4A86-51C4-610F4F80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Tales iz Mileta i potpuno pomračenje Sunca | AstroRiznica">
            <a:extLst>
              <a:ext uri="{FF2B5EF4-FFF2-40B4-BE49-F238E27FC236}">
                <a16:creationId xmlns:a16="http://schemas.microsoft.com/office/drawing/2014/main" xmlns="" id="{3E19E8F5-6B2D-4E06-FAB1-F47B52F35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48" y="1304925"/>
            <a:ext cx="4514850" cy="2124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3F905C-DAB6-F622-EA72-E20D4A2C8AA4}"/>
              </a:ext>
            </a:extLst>
          </p:cNvPr>
          <p:cNvSpPr txBox="1"/>
          <p:nvPr/>
        </p:nvSpPr>
        <p:spPr>
          <a:xfrm>
            <a:off x="3841955" y="4495800"/>
            <a:ext cx="533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/>
              <a:t>Apa fie inițiază dezvoltarea, fie limitează dezvoltarea fiecărei comunități - de la natură la civilizație!</a:t>
            </a:r>
            <a:endParaRPr lang="en-US" sz="2800" b="1" dirty="0"/>
          </a:p>
        </p:txBody>
      </p:sp>
      <p:pic>
        <p:nvPicPr>
          <p:cNvPr id="1028" name="Picture 4" descr="Anomalija vode | Zanimljiva Hemija">
            <a:extLst>
              <a:ext uri="{FF2B5EF4-FFF2-40B4-BE49-F238E27FC236}">
                <a16:creationId xmlns:a16="http://schemas.microsoft.com/office/drawing/2014/main" xmlns="" id="{E557AEE6-5260-3ABB-9F50-DCB70FF1E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04084"/>
            <a:ext cx="3276600" cy="2168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992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856D85-C888-812F-2CFC-D3E2918F4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381000"/>
            <a:ext cx="4724400" cy="699896"/>
          </a:xfrm>
        </p:spPr>
        <p:txBody>
          <a:bodyPr/>
          <a:lstStyle/>
          <a:p>
            <a:r>
              <a:rPr lang="ro-RO" sz="2800" dirty="0" smtClean="0"/>
              <a:t>Apa</a:t>
            </a:r>
            <a:r>
              <a:rPr lang="en-US" sz="2800" dirty="0" smtClean="0"/>
              <a:t>– </a:t>
            </a:r>
            <a:r>
              <a:rPr lang="ro-RO" sz="2800" dirty="0" smtClean="0"/>
              <a:t>clima</a:t>
            </a:r>
            <a:r>
              <a:rPr lang="en-US" sz="2800" dirty="0" smtClean="0"/>
              <a:t> -</a:t>
            </a:r>
            <a:r>
              <a:rPr lang="ro-RO" sz="2800" dirty="0" smtClean="0"/>
              <a:t>c</a:t>
            </a:r>
            <a:r>
              <a:rPr lang="en-US" sz="2800" dirty="0" err="1" smtClean="0"/>
              <a:t>atastrofe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D29864-B874-DF26-968A-C4B02B33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Klimatske promene – uticaj na poljoprivredu – Serbia Organica">
            <a:extLst>
              <a:ext uri="{FF2B5EF4-FFF2-40B4-BE49-F238E27FC236}">
                <a16:creationId xmlns:a16="http://schemas.microsoft.com/office/drawing/2014/main" xmlns="" id="{EF739182-43C2-DD5F-7CA6-C1E1C417B2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1"/>
            <a:ext cx="8229600" cy="4548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537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FC335-1C24-9A5E-2BD4-9D73B4C5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Rezerva de apă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F21E9A-508D-E2B5-D9DB-B3B3B060E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748" y="3946145"/>
            <a:ext cx="2372732" cy="167357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Alternativ</a:t>
            </a:r>
            <a:r>
              <a:rPr lang="ro-RO" b="1" dirty="0" smtClean="0"/>
              <a:t>e</a:t>
            </a:r>
            <a:r>
              <a:rPr lang="en-US" b="1" dirty="0" smtClean="0"/>
              <a:t>- </a:t>
            </a:r>
            <a:endParaRPr lang="ro-RO" b="1" dirty="0" smtClean="0"/>
          </a:p>
          <a:p>
            <a:pPr marL="0" indent="0">
              <a:buNone/>
            </a:pPr>
            <a:r>
              <a:rPr lang="ro-RO" b="1" dirty="0" smtClean="0"/>
              <a:t>Fântâni individuale, fântâni captare, apeducte săteşti, captări şi fântâni publice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5F6715-C3DB-4213-BC42-2274CC679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2" name="Picture 4" descr="Centar za razvog infrastrukture">
            <a:extLst>
              <a:ext uri="{FF2B5EF4-FFF2-40B4-BE49-F238E27FC236}">
                <a16:creationId xmlns:a16="http://schemas.microsoft.com/office/drawing/2014/main" xmlns="" id="{B9CC857F-7D51-64B3-4306-DE8E40C00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300" y="1264408"/>
            <a:ext cx="3218672" cy="18105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0F8AD4-9573-E1CF-ACA8-BA233B21368C}"/>
              </a:ext>
            </a:extLst>
          </p:cNvPr>
          <p:cNvSpPr txBox="1"/>
          <p:nvPr/>
        </p:nvSpPr>
        <p:spPr>
          <a:xfrm>
            <a:off x="155230" y="1183220"/>
            <a:ext cx="293333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ro-RO" sz="2000" b="1" dirty="0" smtClean="0"/>
              <a:t>Publică </a:t>
            </a:r>
            <a:r>
              <a:rPr lang="en-US" sz="2000" b="1" dirty="0" smtClean="0"/>
              <a:t>–</a:t>
            </a:r>
            <a:r>
              <a:rPr lang="ro-RO" sz="2000" b="1" dirty="0" smtClean="0"/>
              <a:t> alimentare din din sisteme sau fabrici de apă</a:t>
            </a:r>
            <a:endParaRPr lang="en-GB" sz="2000" b="1" dirty="0"/>
          </a:p>
        </p:txBody>
      </p:sp>
      <p:pic>
        <p:nvPicPr>
          <p:cNvPr id="2054" name="Picture 6" descr="TRIS portal – Šibenik – Svjetski dan voda: Otpadne vode-neiskorišteni ...">
            <a:extLst>
              <a:ext uri="{FF2B5EF4-FFF2-40B4-BE49-F238E27FC236}">
                <a16:creationId xmlns:a16="http://schemas.microsoft.com/office/drawing/2014/main" xmlns="" id="{2558293C-B074-7517-C752-AAC77A9F9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12" y="1264408"/>
            <a:ext cx="2514588" cy="18105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krasni bunar - Vrtno cvijeće - Slika 22044">
            <a:extLst>
              <a:ext uri="{FF2B5EF4-FFF2-40B4-BE49-F238E27FC236}">
                <a16:creationId xmlns:a16="http://schemas.microsoft.com/office/drawing/2014/main" xmlns="" id="{8E510BCA-18A9-94F0-7C5D-B67D0FC1D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300" y="3681872"/>
            <a:ext cx="2936165" cy="2202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/VIDEO/ Na kojim javnim česmama u TK je voda neispravna? - RTV SLON">
            <a:extLst>
              <a:ext uri="{FF2B5EF4-FFF2-40B4-BE49-F238E27FC236}">
                <a16:creationId xmlns:a16="http://schemas.microsoft.com/office/drawing/2014/main" xmlns="" id="{6C416864-00BA-C0AF-6FFA-E0FB443B0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8" y="3681872"/>
            <a:ext cx="2979618" cy="2202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422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158FFD-20F1-D454-7196-243E0F976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0" y="120266"/>
            <a:ext cx="5039636" cy="1000611"/>
          </a:xfrm>
        </p:spPr>
        <p:txBody>
          <a:bodyPr/>
          <a:lstStyle/>
          <a:p>
            <a:r>
              <a:rPr lang="en-US" sz="2400" dirty="0"/>
              <a:t> </a:t>
            </a:r>
            <a:br>
              <a:rPr lang="en-US" sz="2400" dirty="0"/>
            </a:br>
            <a:r>
              <a:rPr lang="ro-RO" sz="2400" dirty="0" smtClean="0"/>
              <a:t>Evaluarea riscului de dezastre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FE4C28-A138-2CC4-EF82-1EF1A7330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1" y="1863776"/>
            <a:ext cx="2360379" cy="4308424"/>
          </a:xfrm>
        </p:spPr>
        <p:txBody>
          <a:bodyPr>
            <a:normAutofit fontScale="70000" lnSpcReduction="20000"/>
          </a:bodyPr>
          <a:lstStyle/>
          <a:p>
            <a:r>
              <a:rPr lang="ro-RO" b="1" dirty="0" smtClean="0"/>
              <a:t>Catastrofe naturale</a:t>
            </a: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ro-RO" b="1" dirty="0" smtClean="0"/>
              <a:t>Catastrofe a</a:t>
            </a:r>
            <a:r>
              <a:rPr lang="en-US" b="1" dirty="0" err="1" smtClean="0"/>
              <a:t>ntropogene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6678DD-D7A3-A86C-B3E7-55058E9C3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Pre svega: Šta čeka Srbiju: Poplave, suše, toplotni udari">
            <a:extLst>
              <a:ext uri="{FF2B5EF4-FFF2-40B4-BE49-F238E27FC236}">
                <a16:creationId xmlns:a16="http://schemas.microsoft.com/office/drawing/2014/main" xmlns="" id="{6FD1CF56-A0C8-D83F-D0EF-350026ABF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69892"/>
            <a:ext cx="3179529" cy="2086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Šteta od klizišta veća od tri opštinska budžeta | INFORMACIJA JE ...">
            <a:extLst>
              <a:ext uri="{FF2B5EF4-FFF2-40B4-BE49-F238E27FC236}">
                <a16:creationId xmlns:a16="http://schemas.microsoft.com/office/drawing/2014/main" xmlns="" id="{565B4591-6B14-6BBB-2069-B268DBFF9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113" y="1228104"/>
            <a:ext cx="2895600" cy="2098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erial View of the Flooded Village of Halych, Ukraine. the Flood on the ...">
            <a:extLst>
              <a:ext uri="{FF2B5EF4-FFF2-40B4-BE49-F238E27FC236}">
                <a16:creationId xmlns:a16="http://schemas.microsoft.com/office/drawing/2014/main" xmlns="" id="{7A2AA0A7-B951-238C-D3E7-9DE0A03EC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44" y="2519827"/>
            <a:ext cx="2438402" cy="1828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US lifts ban blocking BP from new contracts in GoM - Nogtec">
            <a:extLst>
              <a:ext uri="{FF2B5EF4-FFF2-40B4-BE49-F238E27FC236}">
                <a16:creationId xmlns:a16="http://schemas.microsoft.com/office/drawing/2014/main" xmlns="" id="{DE2FBBEB-3AC1-BFD5-00E4-4CC069898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44" y="4507477"/>
            <a:ext cx="2857500" cy="1781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null">
            <a:extLst>
              <a:ext uri="{FF2B5EF4-FFF2-40B4-BE49-F238E27FC236}">
                <a16:creationId xmlns:a16="http://schemas.microsoft.com/office/drawing/2014/main" xmlns="" id="{BBD6B588-23BC-4E90-18F5-2FD495149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706" y="1164353"/>
            <a:ext cx="1428750" cy="141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null">
            <a:extLst>
              <a:ext uri="{FF2B5EF4-FFF2-40B4-BE49-F238E27FC236}">
                <a16:creationId xmlns:a16="http://schemas.microsoft.com/office/drawing/2014/main" xmlns="" id="{87D4E333-2082-825F-CD79-B89544581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53" y="1778883"/>
            <a:ext cx="1428750" cy="141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null">
            <a:extLst>
              <a:ext uri="{FF2B5EF4-FFF2-40B4-BE49-F238E27FC236}">
                <a16:creationId xmlns:a16="http://schemas.microsoft.com/office/drawing/2014/main" xmlns="" id="{0410D92B-9938-C9E9-AE6D-C21D37F17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1120877"/>
            <a:ext cx="1438403" cy="1419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null">
            <a:extLst>
              <a:ext uri="{FF2B5EF4-FFF2-40B4-BE49-F238E27FC236}">
                <a16:creationId xmlns:a16="http://schemas.microsoft.com/office/drawing/2014/main" xmlns="" id="{EC4D78B5-CC7D-71DA-F4CD-C947AF8F2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9627"/>
            <a:ext cx="1428750" cy="141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null">
            <a:extLst>
              <a:ext uri="{FF2B5EF4-FFF2-40B4-BE49-F238E27FC236}">
                <a16:creationId xmlns:a16="http://schemas.microsoft.com/office/drawing/2014/main" xmlns="" id="{F6D56505-0A2C-CE53-4A77-320231EAF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058" y="445172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null">
            <a:extLst>
              <a:ext uri="{FF2B5EF4-FFF2-40B4-BE49-F238E27FC236}">
                <a16:creationId xmlns:a16="http://schemas.microsoft.com/office/drawing/2014/main" xmlns="" id="{622D9CE0-6923-D335-6E09-FE079FEA0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276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3042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82D4B-99DC-E2F0-9A01-45B7ED5F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Risc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7B1691-443E-CB60-96F0-6E4E04EF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64" y="3657600"/>
            <a:ext cx="8229600" cy="1066800"/>
          </a:xfrm>
        </p:spPr>
        <p:txBody>
          <a:bodyPr/>
          <a:lstStyle/>
          <a:p>
            <a:r>
              <a:rPr lang="ro-RO" dirty="0" smtClean="0"/>
              <a:t>APEDUCTE LOCALE </a:t>
            </a:r>
            <a:r>
              <a:rPr lang="en-US" dirty="0" smtClean="0"/>
              <a:t>– </a:t>
            </a:r>
            <a:r>
              <a:rPr lang="ro-RO" dirty="0" smtClean="0"/>
              <a:t>apeducte săteşti, fântâni, captări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7F8F56-2B09-BCD9-BD2F-54EDAEB3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OBAVIJEST IZ VODOVODA LABIN | Voda u Labinu nije za piće | Zbog obilnih ...">
            <a:extLst>
              <a:ext uri="{FF2B5EF4-FFF2-40B4-BE49-F238E27FC236}">
                <a16:creationId xmlns:a16="http://schemas.microsoft.com/office/drawing/2014/main" xmlns="" id="{3751C7B7-CB09-3FB8-5562-5B7E4D7A7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68877"/>
            <a:ext cx="2263080" cy="2263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ervices | Bardi Heating, Cooling &amp; Plumbing">
            <a:extLst>
              <a:ext uri="{FF2B5EF4-FFF2-40B4-BE49-F238E27FC236}">
                <a16:creationId xmlns:a16="http://schemas.microsoft.com/office/drawing/2014/main" xmlns="" id="{C2F28401-3208-B185-0B90-0DEBDC2D2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64" y="1250032"/>
            <a:ext cx="2407568" cy="2407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6144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C49D-712B-4518-2175-5789421E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Întainte de dezastru 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/>
              <a:t>norm</a:t>
            </a:r>
            <a:r>
              <a:rPr lang="ro-RO" dirty="0" smtClean="0"/>
              <a:t>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20A44F-2099-4EF3-13C9-03CF0BF6A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93427"/>
            <a:ext cx="8763000" cy="74017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o-RO" b="1" dirty="0" smtClean="0"/>
              <a:t>Documente </a:t>
            </a:r>
            <a:r>
              <a:rPr lang="en-US" dirty="0" smtClean="0"/>
              <a:t>– </a:t>
            </a:r>
            <a:r>
              <a:rPr lang="ro-RO" dirty="0" smtClean="0"/>
              <a:t>legi</a:t>
            </a:r>
            <a:r>
              <a:rPr lang="en-US" dirty="0" smtClean="0"/>
              <a:t>, </a:t>
            </a:r>
            <a:r>
              <a:rPr lang="ro-RO" dirty="0" smtClean="0"/>
              <a:t>regulamente</a:t>
            </a:r>
            <a:r>
              <a:rPr lang="en-US" dirty="0" smtClean="0"/>
              <a:t>, plan</a:t>
            </a:r>
            <a:r>
              <a:rPr lang="ro-RO" dirty="0" smtClean="0"/>
              <a:t>uri</a:t>
            </a:r>
            <a:r>
              <a:rPr lang="en-US" dirty="0" smtClean="0"/>
              <a:t>, program</a:t>
            </a:r>
            <a:r>
              <a:rPr lang="ro-RO" dirty="0" smtClean="0"/>
              <a:t>e</a:t>
            </a:r>
            <a:r>
              <a:rPr lang="en-US" dirty="0" smtClean="0"/>
              <a:t>…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431675-3C20-6C7A-6AB5-28F91D4E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Voda">
            <a:extLst>
              <a:ext uri="{FF2B5EF4-FFF2-40B4-BE49-F238E27FC236}">
                <a16:creationId xmlns:a16="http://schemas.microsoft.com/office/drawing/2014/main" xmlns="" id="{414C84F0-F6CE-75ED-D352-650F487E1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05705"/>
            <a:ext cx="3481304" cy="2610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BFEFF79B-3A6F-024F-C053-8079E56EB998}"/>
              </a:ext>
            </a:extLst>
          </p:cNvPr>
          <p:cNvSpPr txBox="1">
            <a:spLocks/>
          </p:cNvSpPr>
          <p:nvPr/>
        </p:nvSpPr>
        <p:spPr>
          <a:xfrm>
            <a:off x="4572000" y="2648728"/>
            <a:ext cx="4823048" cy="1124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3100" dirty="0" smtClean="0"/>
              <a:t>Evaluarea riscului de  dezastre, planuri de protecţie şi salvare, planuri de reducere a riscului de dezastre...</a:t>
            </a:r>
            <a:endParaRPr lang="en-US" sz="31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F30625DB-7375-7FC3-7C30-2C78E01E819E}"/>
              </a:ext>
            </a:extLst>
          </p:cNvPr>
          <p:cNvSpPr txBox="1">
            <a:spLocks/>
          </p:cNvSpPr>
          <p:nvPr/>
        </p:nvSpPr>
        <p:spPr>
          <a:xfrm>
            <a:off x="108155" y="2666801"/>
            <a:ext cx="4463845" cy="1390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/>
              <a:t>Zone </a:t>
            </a:r>
            <a:r>
              <a:rPr lang="ro-RO" sz="3800" dirty="0" smtClean="0"/>
              <a:t>de protecţie sanitară,drepturi de cercetare şi exploatare, securitatea igienică a apei potabile...</a:t>
            </a:r>
            <a:endParaRPr lang="en-US" sz="38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611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C49D-712B-4518-2175-5789421E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Întainte de dezastru </a:t>
            </a:r>
            <a:r>
              <a:rPr lang="en-US" dirty="0"/>
              <a:t> - </a:t>
            </a:r>
            <a:r>
              <a:rPr lang="ro-RO" dirty="0" smtClean="0"/>
              <a:t>instituţii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20A44F-2099-4EF3-13C9-03CF0BF6A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16" y="1439259"/>
            <a:ext cx="8763000" cy="74017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o-RO" b="1" dirty="0" smtClean="0"/>
              <a:t>Ţara</a:t>
            </a:r>
            <a:r>
              <a:rPr lang="en-US" b="1" dirty="0" smtClean="0"/>
              <a:t>, </a:t>
            </a:r>
            <a:r>
              <a:rPr lang="ro-RO" b="1" dirty="0" smtClean="0"/>
              <a:t>autoguvernările locale</a:t>
            </a:r>
            <a:r>
              <a:rPr lang="en-US" b="1" dirty="0" smtClean="0"/>
              <a:t>, </a:t>
            </a:r>
            <a:r>
              <a:rPr lang="ro-RO" b="1" dirty="0" smtClean="0"/>
              <a:t>întreprinderi</a:t>
            </a:r>
            <a:r>
              <a:rPr lang="en-US" b="1" dirty="0" smtClean="0"/>
              <a:t>, </a:t>
            </a:r>
            <a:r>
              <a:rPr lang="ro-RO" b="1" dirty="0" smtClean="0"/>
              <a:t>populaţie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431675-3C20-6C7A-6AB5-28F91D4E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Obrana i sigurnost">
            <a:extLst>
              <a:ext uri="{FF2B5EF4-FFF2-40B4-BE49-F238E27FC236}">
                <a16:creationId xmlns:a16="http://schemas.microsoft.com/office/drawing/2014/main" xmlns="" id="{75CC168C-C8C1-9B70-7485-5DECE9854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52756"/>
            <a:ext cx="2590800" cy="2603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avod za javno zdravlje Zrenjanin - praznično radno vreme | Portal 105.rs">
            <a:extLst>
              <a:ext uri="{FF2B5EF4-FFF2-40B4-BE49-F238E27FC236}">
                <a16:creationId xmlns:a16="http://schemas.microsoft.com/office/drawing/2014/main" xmlns="" id="{E8D8FACE-54D0-7E99-9A46-4CFCB7F58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71" y="2592226"/>
            <a:ext cx="2895600" cy="1813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EMA VIŠE LEČENJA KOD KUĆE, važe nova pravila - RTV Santos">
            <a:extLst>
              <a:ext uri="{FF2B5EF4-FFF2-40B4-BE49-F238E27FC236}">
                <a16:creationId xmlns:a16="http://schemas.microsoft.com/office/drawing/2014/main" xmlns="" id="{BC1EE294-C55D-B738-1020-68896C98C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9" y="2179433"/>
            <a:ext cx="3389671" cy="1773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TŠ ALUMNI">
            <a:extLst>
              <a:ext uri="{FF2B5EF4-FFF2-40B4-BE49-F238E27FC236}">
                <a16:creationId xmlns:a16="http://schemas.microsoft.com/office/drawing/2014/main" xmlns="" id="{DBB8AA28-A070-0ABA-860F-FEBC1153E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968" y="3792857"/>
            <a:ext cx="1713448" cy="2160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ektor za opšte, pravne i ekonomske poslove">
            <a:extLst>
              <a:ext uri="{FF2B5EF4-FFF2-40B4-BE49-F238E27FC236}">
                <a16:creationId xmlns:a16="http://schemas.microsoft.com/office/drawing/2014/main" xmlns="" id="{9888D310-494F-AF8C-F012-443E72175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287" y="2102352"/>
            <a:ext cx="3324810" cy="11082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Zimski običaji i život na selu - siječanjski običaji - Narodni.NET">
            <a:extLst>
              <a:ext uri="{FF2B5EF4-FFF2-40B4-BE49-F238E27FC236}">
                <a16:creationId xmlns:a16="http://schemas.microsoft.com/office/drawing/2014/main" xmlns="" id="{6A9D594F-FDE6-B76A-E0CA-EA4744762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4794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166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310</Words>
  <Application>Microsoft Office PowerPoint</Application>
  <PresentationFormat>On-screen Show (4:3)</PresentationFormat>
  <Paragraphs>75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Interreg-IPA Program de cooperare transfrontalieră România-Serbia</vt:lpstr>
      <vt:lpstr>Apa pe Pământ</vt:lpstr>
      <vt:lpstr>IMPORTANT!!!</vt:lpstr>
      <vt:lpstr>Apa– clima -catastrofe</vt:lpstr>
      <vt:lpstr>Rezerva de apă</vt:lpstr>
      <vt:lpstr>  Evaluarea riscului de dezastre</vt:lpstr>
      <vt:lpstr>Risc</vt:lpstr>
      <vt:lpstr>Întainte de dezastru  - norme</vt:lpstr>
      <vt:lpstr>Întainte de dezastru  - instituţii</vt:lpstr>
      <vt:lpstr>Întainte de dezastru  - norme</vt:lpstr>
      <vt:lpstr>În timpul dezastrului</vt:lpstr>
      <vt:lpstr>După dezastru</vt:lpstr>
      <vt:lpstr>Echipament de protecţie</vt:lpstr>
      <vt:lpstr>Unelte şi echipamente</vt:lpstr>
      <vt:lpstr>Ştim deja totul</vt:lpstr>
      <vt:lpstr>Știm deja totul</vt:lpstr>
      <vt:lpstr>Știm deja totul...</vt:lpstr>
      <vt:lpstr>SFÂRŞIT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 Bardos</dc:creator>
  <cp:lastModifiedBy>Djuric</cp:lastModifiedBy>
  <cp:revision>114</cp:revision>
  <cp:lastPrinted>2015-11-09T07:34:14Z</cp:lastPrinted>
  <dcterms:created xsi:type="dcterms:W3CDTF">2015-10-27T11:54:26Z</dcterms:created>
  <dcterms:modified xsi:type="dcterms:W3CDTF">2023-04-23T16:40:31Z</dcterms:modified>
</cp:coreProperties>
</file>