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88" r:id="rId3"/>
    <p:sldId id="291" r:id="rId4"/>
    <p:sldId id="290" r:id="rId5"/>
    <p:sldId id="297" r:id="rId6"/>
    <p:sldId id="296" r:id="rId7"/>
    <p:sldId id="294" r:id="rId8"/>
    <p:sldId id="295" r:id="rId9"/>
    <p:sldId id="306" r:id="rId10"/>
    <p:sldId id="307" r:id="rId11"/>
    <p:sldId id="308" r:id="rId12"/>
    <p:sldId id="302" r:id="rId13"/>
    <p:sldId id="309" r:id="rId14"/>
    <p:sldId id="310" r:id="rId15"/>
    <p:sldId id="304" r:id="rId16"/>
    <p:sldId id="311" r:id="rId17"/>
    <p:sldId id="312" r:id="rId18"/>
    <p:sldId id="305" r:id="rId19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07">
          <p15:clr>
            <a:srgbClr val="A4A3A4"/>
          </p15:clr>
        </p15:guide>
        <p15:guide id="2" pos="212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9FAEE5"/>
    <a:srgbClr val="0033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086" y="5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342" y="-102"/>
      </p:cViewPr>
      <p:guideLst>
        <p:guide orient="horz" pos="3107"/>
        <p:guide pos="212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10 noiembrie 2015 - Timșoara, România 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E9CF8E-B6FD-4E7E-B005-17AE2D79B92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636262625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10 noiembrie 2015 - Timșoara, România </a:t>
            </a:r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DB6302-ED48-4C53-A492-7C0FE8F888F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93993212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B6302-ED48-4C53-A492-7C0FE8F888F0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dirty="0"/>
              <a:t>10 </a:t>
            </a:r>
            <a:r>
              <a:rPr lang="en-US" dirty="0" err="1"/>
              <a:t>noiembrie</a:t>
            </a:r>
            <a:r>
              <a:rPr lang="en-US"/>
              <a:t> 2015 - Timșoara, România 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452438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ABC3-9D28-444B-BE45-45801AB4A9D9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84314"/>
            <a:ext cx="4051940" cy="8689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02411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ABC3-9D28-444B-BE45-45801AB4A9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805424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ABC3-9D28-444B-BE45-45801AB4A9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405755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ABC3-9D28-444B-BE45-45801AB4A9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564490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6016" y="496857"/>
            <a:ext cx="4176464" cy="699896"/>
          </a:xfrm>
        </p:spPr>
        <p:txBody>
          <a:bodyPr>
            <a:noAutofit/>
          </a:bodyPr>
          <a:lstStyle>
            <a:lvl1pPr>
              <a:defRPr sz="3200" b="1">
                <a:solidFill>
                  <a:srgbClr val="9FAEE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ABC3-9D28-444B-BE45-45801AB4A9D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84314"/>
            <a:ext cx="4051940" cy="8689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06900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210" y="1268760"/>
            <a:ext cx="8444270" cy="699896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rgbClr val="9FAEE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435280" cy="37052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ABC3-9D28-444B-BE45-45801AB4A9D9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84314"/>
            <a:ext cx="4051940" cy="8689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71743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ABC3-9D28-444B-BE45-45801AB4A9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966481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ABC3-9D28-444B-BE45-45801AB4A9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393130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ABC3-9D28-444B-BE45-45801AB4A9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931656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ABC3-9D28-444B-BE45-45801AB4A9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173661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ABC3-9D28-444B-BE45-45801AB4A9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336644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ABC3-9D28-444B-BE45-45801AB4A9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215063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CABC3-9D28-444B-BE45-45801AB4A9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090189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jpeg"/><Relationship Id="rId10" Type="http://schemas.openxmlformats.org/officeDocument/2006/relationships/image" Target="../media/image18.pn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10903"/>
            <a:ext cx="9144000" cy="1470025"/>
          </a:xfrm>
        </p:spPr>
        <p:txBody>
          <a:bodyPr>
            <a:noAutofit/>
          </a:bodyPr>
          <a:lstStyle/>
          <a:p>
            <a:r>
              <a:rPr lang="sr-Latn-RS" sz="2600" dirty="0">
                <a:solidFill>
                  <a:srgbClr val="0070C0"/>
                </a:solidFill>
              </a:rPr>
              <a:t>Interreg-IPA Program prekogranične saradnje Rumuniјa-Srbiјa</a:t>
            </a:r>
          </a:p>
        </p:txBody>
      </p:sp>
      <p:sp>
        <p:nvSpPr>
          <p:cNvPr id="4" name="Subtitle 17"/>
          <p:cNvSpPr txBox="1">
            <a:spLocks/>
          </p:cNvSpPr>
          <p:nvPr/>
        </p:nvSpPr>
        <p:spPr>
          <a:xfrm>
            <a:off x="0" y="2780928"/>
            <a:ext cx="9144000" cy="172819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vert="horz" lIns="91440" tIns="457200" rIns="91440" bIns="0" rtlCol="0" anchor="ctr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en-US" sz="1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</a:rPr>
            </a:br>
            <a:r>
              <a:rPr lang="en-US" sz="40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Upotreba</a:t>
            </a:r>
            <a:r>
              <a:rPr lang="en-US" sz="40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lične</a:t>
            </a:r>
            <a:r>
              <a:rPr lang="en-US" sz="40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zaštitne</a:t>
            </a:r>
            <a:r>
              <a:rPr lang="en-US" sz="40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opreme</a:t>
            </a:r>
            <a:r>
              <a:rPr lang="en-US" sz="40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- </a:t>
            </a:r>
            <a:r>
              <a:rPr lang="en-US" sz="40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dezinfekcija</a:t>
            </a:r>
            <a:r>
              <a:rPr lang="en-US" sz="40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i</a:t>
            </a:r>
            <a:r>
              <a:rPr lang="en-US" sz="40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dekontaminacija</a:t>
            </a:r>
            <a:r>
              <a:rPr lang="en-US" sz="40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vode</a:t>
            </a:r>
            <a:endParaRPr lang="en-US" sz="4000" b="1" i="0" dirty="0">
              <a:solidFill>
                <a:schemeClr val="bg1"/>
              </a:solidFill>
              <a:effectLst/>
              <a:latin typeface="Helvetica Neue"/>
            </a:endParaRPr>
          </a:p>
          <a:p>
            <a:endParaRPr lang="sr-Latn-RS" sz="34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r-Latn-RS" sz="3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itle 17"/>
          <p:cNvSpPr txBox="1">
            <a:spLocks/>
          </p:cNvSpPr>
          <p:nvPr/>
        </p:nvSpPr>
        <p:spPr>
          <a:xfrm>
            <a:off x="0" y="5517232"/>
            <a:ext cx="9144000" cy="795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Zrenjanin</a:t>
            </a:r>
            <a:endParaRPr lang="sr-Latn-RS" dirty="0">
              <a:solidFill>
                <a:srgbClr val="C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25-27</a:t>
            </a:r>
            <a:r>
              <a:rPr lang="sr-Latn-RS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april</a:t>
            </a:r>
            <a:r>
              <a:rPr lang="sr-Latn-RS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sr-Latn-RS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</a:t>
            </a:r>
            <a:r>
              <a:rPr lang="en-US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23</a:t>
            </a:r>
            <a:r>
              <a:rPr lang="sr-Latn-RS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sr-Latn-RS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6381328"/>
            <a:ext cx="9144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28813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08C49D-712B-4518-2175-5789421E9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 </a:t>
            </a:r>
            <a:r>
              <a:rPr lang="en-US" dirty="0" err="1"/>
              <a:t>toku</a:t>
            </a:r>
            <a:r>
              <a:rPr lang="en-US" dirty="0"/>
              <a:t> </a:t>
            </a:r>
            <a:r>
              <a:rPr lang="en-US" dirty="0" err="1"/>
              <a:t>katastrofe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1431675-3C20-6C7A-6AB5-28F91D4E3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 descr="Obrana i sigurnost">
            <a:extLst>
              <a:ext uri="{FF2B5EF4-FFF2-40B4-BE49-F238E27FC236}">
                <a16:creationId xmlns="" xmlns:a16="http://schemas.microsoft.com/office/drawing/2014/main" id="{75CC168C-C8C1-9B70-7485-5DECE9854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67000"/>
            <a:ext cx="2590800" cy="26035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A97937B-45F2-EB58-001C-1A89DFF3D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447800"/>
            <a:ext cx="7543800" cy="579233"/>
          </a:xfrm>
        </p:spPr>
        <p:txBody>
          <a:bodyPr/>
          <a:lstStyle/>
          <a:p>
            <a:pPr marL="0" indent="0" algn="ctr">
              <a:buNone/>
            </a:pPr>
            <a:r>
              <a:rPr lang="en-GB" b="1" dirty="0" err="1"/>
              <a:t>Lična</a:t>
            </a:r>
            <a:r>
              <a:rPr lang="en-GB" b="1" dirty="0"/>
              <a:t>, </a:t>
            </a:r>
            <a:r>
              <a:rPr lang="en-GB" b="1" dirty="0" err="1"/>
              <a:t>uzajamna</a:t>
            </a:r>
            <a:r>
              <a:rPr lang="en-GB" b="1" dirty="0"/>
              <a:t> </a:t>
            </a:r>
            <a:r>
              <a:rPr lang="en-GB" b="1" dirty="0" err="1"/>
              <a:t>i</a:t>
            </a:r>
            <a:r>
              <a:rPr lang="en-GB" b="1" dirty="0"/>
              <a:t> </a:t>
            </a:r>
            <a:r>
              <a:rPr lang="en-GB" b="1" dirty="0" err="1"/>
              <a:t>kolektivna</a:t>
            </a:r>
            <a:r>
              <a:rPr lang="en-GB" b="1" dirty="0"/>
              <a:t> </a:t>
            </a:r>
            <a:r>
              <a:rPr lang="en-GB" b="1" dirty="0" err="1"/>
              <a:t>zaštite</a:t>
            </a:r>
            <a:endParaRPr lang="en-GB" b="1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="" xmlns:a16="http://schemas.microsoft.com/office/drawing/2014/main" id="{212671B7-9296-EF92-9BCE-33A59756DC8D}"/>
              </a:ext>
            </a:extLst>
          </p:cNvPr>
          <p:cNvSpPr txBox="1">
            <a:spLocks/>
          </p:cNvSpPr>
          <p:nvPr/>
        </p:nvSpPr>
        <p:spPr>
          <a:xfrm>
            <a:off x="3124200" y="2667000"/>
            <a:ext cx="4343400" cy="5792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b="1" dirty="0"/>
              <a:t>Mere </a:t>
            </a:r>
            <a:r>
              <a:rPr lang="en-GB" b="1" dirty="0" err="1"/>
              <a:t>civilne</a:t>
            </a:r>
            <a:r>
              <a:rPr lang="en-GB" b="1" dirty="0"/>
              <a:t> </a:t>
            </a:r>
            <a:r>
              <a:rPr lang="en-GB" b="1" dirty="0" err="1"/>
              <a:t>zaštite</a:t>
            </a:r>
            <a:endParaRPr lang="en-GB" b="1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="" xmlns:a16="http://schemas.microsoft.com/office/drawing/2014/main" id="{B2DACC14-5012-E9FC-B832-6263BDA87127}"/>
              </a:ext>
            </a:extLst>
          </p:cNvPr>
          <p:cNvSpPr txBox="1">
            <a:spLocks/>
          </p:cNvSpPr>
          <p:nvPr/>
        </p:nvSpPr>
        <p:spPr>
          <a:xfrm>
            <a:off x="3156155" y="3502746"/>
            <a:ext cx="4343400" cy="5792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b="1" dirty="0" err="1"/>
              <a:t>Sredstva</a:t>
            </a:r>
            <a:r>
              <a:rPr lang="en-GB" b="1" dirty="0"/>
              <a:t> </a:t>
            </a:r>
            <a:r>
              <a:rPr lang="en-GB" b="1" dirty="0" err="1"/>
              <a:t>i</a:t>
            </a:r>
            <a:r>
              <a:rPr lang="en-GB" b="1" dirty="0"/>
              <a:t> </a:t>
            </a:r>
            <a:r>
              <a:rPr lang="en-GB" b="1" dirty="0" err="1"/>
              <a:t>oprema</a:t>
            </a:r>
            <a:endParaRPr lang="en-GB" b="1" dirty="0"/>
          </a:p>
        </p:txBody>
      </p:sp>
      <p:sp>
        <p:nvSpPr>
          <p:cNvPr id="9" name="Content Placeholder 5">
            <a:extLst>
              <a:ext uri="{FF2B5EF4-FFF2-40B4-BE49-F238E27FC236}">
                <a16:creationId xmlns="" xmlns:a16="http://schemas.microsoft.com/office/drawing/2014/main" id="{88FED529-1A1C-B2FF-EB30-47177FAF87C7}"/>
              </a:ext>
            </a:extLst>
          </p:cNvPr>
          <p:cNvSpPr txBox="1">
            <a:spLocks/>
          </p:cNvSpPr>
          <p:nvPr/>
        </p:nvSpPr>
        <p:spPr>
          <a:xfrm>
            <a:off x="3314700" y="4338492"/>
            <a:ext cx="4343400" cy="102363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b="1" dirty="0" err="1"/>
              <a:t>Poverenici</a:t>
            </a:r>
            <a:r>
              <a:rPr lang="en-GB" b="1" dirty="0"/>
              <a:t> </a:t>
            </a:r>
            <a:r>
              <a:rPr lang="en-GB" b="1" dirty="0" err="1"/>
              <a:t>i</a:t>
            </a:r>
            <a:r>
              <a:rPr lang="en-GB" b="1" dirty="0"/>
              <a:t> </a:t>
            </a:r>
            <a:r>
              <a:rPr lang="en-GB" b="1" dirty="0" err="1"/>
              <a:t>zamenici</a:t>
            </a:r>
            <a:r>
              <a:rPr lang="en-GB" b="1" dirty="0"/>
              <a:t> </a:t>
            </a:r>
            <a:r>
              <a:rPr lang="en-GB" b="1" dirty="0" err="1"/>
              <a:t>poverenika</a:t>
            </a:r>
            <a:r>
              <a:rPr lang="en-GB" b="1" dirty="0"/>
              <a:t> CZ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="" xmlns:a16="http://schemas.microsoft.com/office/drawing/2014/main" id="{C3BB2F20-4608-4EBA-3420-6F748621742B}"/>
              </a:ext>
            </a:extLst>
          </p:cNvPr>
          <p:cNvSpPr txBox="1">
            <a:spLocks/>
          </p:cNvSpPr>
          <p:nvPr/>
        </p:nvSpPr>
        <p:spPr>
          <a:xfrm>
            <a:off x="2743200" y="5527107"/>
            <a:ext cx="5791200" cy="1084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b="1" dirty="0" err="1"/>
              <a:t>Jedinice</a:t>
            </a:r>
            <a:r>
              <a:rPr lang="en-GB" b="1" dirty="0"/>
              <a:t> </a:t>
            </a:r>
            <a:r>
              <a:rPr lang="en-GB" b="1" dirty="0" err="1"/>
              <a:t>civilne</a:t>
            </a:r>
            <a:r>
              <a:rPr lang="en-GB" b="1" dirty="0"/>
              <a:t> </a:t>
            </a:r>
            <a:r>
              <a:rPr lang="en-GB" b="1" dirty="0" err="1"/>
              <a:t>zaštite</a:t>
            </a:r>
            <a:r>
              <a:rPr lang="en-GB" b="1" dirty="0"/>
              <a:t> </a:t>
            </a:r>
            <a:r>
              <a:rPr lang="en-GB" b="1" dirty="0" err="1"/>
              <a:t>opšte</a:t>
            </a:r>
            <a:r>
              <a:rPr lang="en-GB" b="1" dirty="0"/>
              <a:t> </a:t>
            </a:r>
            <a:r>
              <a:rPr lang="en-GB" b="1" dirty="0" err="1"/>
              <a:t>namene</a:t>
            </a:r>
            <a:endParaRPr lang="en-GB" b="1" dirty="0"/>
          </a:p>
        </p:txBody>
      </p:sp>
    </p:spTree>
    <p:extLst>
      <p:ext uri="{BB962C8B-B14F-4D97-AF65-F5344CB8AC3E}">
        <p14:creationId xmlns="" xmlns:p14="http://schemas.microsoft.com/office/powerpoint/2010/main" val="3919243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08C49D-712B-4518-2175-5789421E9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 </a:t>
            </a:r>
            <a:r>
              <a:rPr lang="en-US" dirty="0" err="1"/>
              <a:t>toku</a:t>
            </a:r>
            <a:r>
              <a:rPr lang="en-US" dirty="0"/>
              <a:t> </a:t>
            </a:r>
            <a:r>
              <a:rPr lang="en-US" dirty="0" err="1"/>
              <a:t>katastrofe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1431675-3C20-6C7A-6AB5-28F91D4E3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2" name="Content Placeholder 11" descr="A group of people standing next to a red van&#10;&#10;Description automatically generated with medium confidence">
            <a:extLst>
              <a:ext uri="{FF2B5EF4-FFF2-40B4-BE49-F238E27FC236}">
                <a16:creationId xmlns="" xmlns:a16="http://schemas.microsoft.com/office/drawing/2014/main" id="{9FCC3079-9238-5331-AEC5-CA301F1A41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52" y="1396181"/>
            <a:ext cx="3451411" cy="2286000"/>
          </a:xfrm>
        </p:spPr>
      </p:pic>
      <p:pic>
        <p:nvPicPr>
          <p:cNvPr id="16" name="Picture 15" descr="A group of people standing around a statue&#10;&#10;Description automatically generated with medium confidence">
            <a:extLst>
              <a:ext uri="{FF2B5EF4-FFF2-40B4-BE49-F238E27FC236}">
                <a16:creationId xmlns="" xmlns:a16="http://schemas.microsoft.com/office/drawing/2014/main" id="{223C1A19-09D9-46A3-11C3-04544EF1E1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164" y="1097139"/>
            <a:ext cx="4016189" cy="2660074"/>
          </a:xfrm>
          <a:prstGeom prst="rect">
            <a:avLst/>
          </a:prstGeom>
        </p:spPr>
      </p:pic>
      <p:pic>
        <p:nvPicPr>
          <p:cNvPr id="8194" name="Picture 2" descr="(2) 250 Gallon Totes - Gavel Roads Online Auctions">
            <a:extLst>
              <a:ext uri="{FF2B5EF4-FFF2-40B4-BE49-F238E27FC236}">
                <a16:creationId xmlns="" xmlns:a16="http://schemas.microsoft.com/office/drawing/2014/main" id="{34546F87-B2D5-DDAA-FE44-CA38CD74B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57" y="3682181"/>
            <a:ext cx="3352800" cy="2514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Autocisterne za vodu - ATRIKOD - proizvodnja i usluge u oblasti ...">
            <a:extLst>
              <a:ext uri="{FF2B5EF4-FFF2-40B4-BE49-F238E27FC236}">
                <a16:creationId xmlns="" xmlns:a16="http://schemas.microsoft.com/office/drawing/2014/main" id="{1F40D02E-DF57-A6C8-2CDF-197CF92C2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448" y="3657598"/>
            <a:ext cx="4452352" cy="27827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79829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FE43908-599A-F2D3-484A-2F851F69E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Posle</a:t>
            </a:r>
            <a:r>
              <a:rPr lang="en-US" dirty="0"/>
              <a:t> </a:t>
            </a:r>
            <a:r>
              <a:rPr lang="en-US" dirty="0" err="1"/>
              <a:t>katastrofe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3987694-6162-AA86-1CA5-0CCD783DA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489" y="1415629"/>
            <a:ext cx="3115405" cy="22097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b="1" dirty="0" err="1"/>
              <a:t>Pranje</a:t>
            </a:r>
            <a:r>
              <a:rPr lang="en-US" sz="2800" b="1" dirty="0"/>
              <a:t> </a:t>
            </a:r>
            <a:r>
              <a:rPr lang="en-US" sz="2800" b="1" dirty="0" err="1"/>
              <a:t>bunara</a:t>
            </a:r>
            <a:endParaRPr lang="en-US" sz="2800" b="1" dirty="0"/>
          </a:p>
          <a:p>
            <a:pPr marL="0" indent="0">
              <a:buNone/>
            </a:pPr>
            <a:r>
              <a:rPr lang="en-US" sz="2800" b="1" dirty="0" err="1"/>
              <a:t>Dezinfekcija</a:t>
            </a:r>
            <a:r>
              <a:rPr lang="en-US" sz="2800" b="1" dirty="0"/>
              <a:t> </a:t>
            </a:r>
          </a:p>
          <a:p>
            <a:pPr marL="0" indent="0">
              <a:buNone/>
            </a:pPr>
            <a:r>
              <a:rPr lang="en-US" sz="2800" b="1" dirty="0"/>
              <a:t>HLOR</a:t>
            </a:r>
          </a:p>
          <a:p>
            <a:pPr marL="0" indent="0">
              <a:buNone/>
            </a:pPr>
            <a:r>
              <a:rPr lang="en-US" sz="2800" b="1" dirty="0" err="1"/>
              <a:t>Prokuvavanje</a:t>
            </a:r>
            <a:r>
              <a:rPr lang="en-US" sz="2800" b="1" dirty="0"/>
              <a:t> </a:t>
            </a:r>
            <a:r>
              <a:rPr lang="en-US" sz="2800" b="1" dirty="0" err="1"/>
              <a:t>vode</a:t>
            </a:r>
            <a:endParaRPr lang="en-US" sz="2800" b="1" dirty="0"/>
          </a:p>
          <a:p>
            <a:pPr marL="0" indent="0">
              <a:buNone/>
            </a:pPr>
            <a:r>
              <a:rPr lang="en-US" sz="2800" b="1" dirty="0" err="1"/>
              <a:t>Solarna</a:t>
            </a:r>
            <a:r>
              <a:rPr lang="en-US" sz="2800" b="1" dirty="0"/>
              <a:t> </a:t>
            </a:r>
            <a:r>
              <a:rPr lang="en-US" sz="2800" b="1" dirty="0" err="1"/>
              <a:t>dezinfekcija</a:t>
            </a:r>
            <a:endParaRPr lang="en-US" sz="2800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44786F6-E8D7-4302-B6BE-903FB8A19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 descr="DEZINFEKCIJA, DEZINSEKCIJA, DERATIZACIJA I SANITARNI NADZOR - Institut ...">
            <a:extLst>
              <a:ext uri="{FF2B5EF4-FFF2-40B4-BE49-F238E27FC236}">
                <a16:creationId xmlns="" xmlns:a16="http://schemas.microsoft.com/office/drawing/2014/main" id="{D75FE3A5-6BCC-487F-DCBB-30D3BF9FD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894" y="1207887"/>
            <a:ext cx="2760243" cy="26132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5 ways to use kale - Escoffier Online">
            <a:extLst>
              <a:ext uri="{FF2B5EF4-FFF2-40B4-BE49-F238E27FC236}">
                <a16:creationId xmlns="" xmlns:a16="http://schemas.microsoft.com/office/drawing/2014/main" id="{6EF21BDB-5CA8-FF02-032E-F85621FAB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668" y="3625428"/>
            <a:ext cx="2224088" cy="27309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Zdravo-zdravije: Osunčana voda">
            <a:extLst>
              <a:ext uri="{FF2B5EF4-FFF2-40B4-BE49-F238E27FC236}">
                <a16:creationId xmlns="" xmlns:a16="http://schemas.microsoft.com/office/drawing/2014/main" id="{CA79DF8A-980F-4302-30DD-41C1BC2CDF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648" y="3778045"/>
            <a:ext cx="3237104" cy="26045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Kako ukloniti hlor iz vode? - Body.ba">
            <a:extLst>
              <a:ext uri="{FF2B5EF4-FFF2-40B4-BE49-F238E27FC236}">
                <a16:creationId xmlns="" xmlns:a16="http://schemas.microsoft.com/office/drawing/2014/main" id="{94ABAFA2-3E30-1FB1-105F-8B4FCFFCA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15231"/>
            <a:ext cx="3077990" cy="22659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Image result for čišćenje bunara">
            <a:extLst>
              <a:ext uri="{FF2B5EF4-FFF2-40B4-BE49-F238E27FC236}">
                <a16:creationId xmlns="" xmlns:a16="http://schemas.microsoft.com/office/drawing/2014/main" id="{9D88329D-B58C-DE11-26A5-D2BC8E13E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138" y="1325898"/>
            <a:ext cx="2912534" cy="24952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86009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D8A510-7E76-3118-5160-AD5D82A23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6016" y="496857"/>
            <a:ext cx="4176464" cy="699896"/>
          </a:xfrm>
        </p:spPr>
        <p:txBody>
          <a:bodyPr anchor="ctr">
            <a:normAutofit/>
          </a:bodyPr>
          <a:lstStyle/>
          <a:p>
            <a:r>
              <a:rPr lang="en-US" dirty="0" err="1"/>
              <a:t>Zaštitna</a:t>
            </a:r>
            <a:r>
              <a:rPr lang="en-US" dirty="0"/>
              <a:t> </a:t>
            </a:r>
            <a:r>
              <a:rPr lang="en-US" dirty="0" err="1"/>
              <a:t>oprema</a:t>
            </a:r>
            <a:endParaRPr lang="en-US" dirty="0"/>
          </a:p>
        </p:txBody>
      </p:sp>
      <p:pic>
        <p:nvPicPr>
          <p:cNvPr id="1026" name="Picture 2" descr="Zaštitna odeća - Trayal korporacija">
            <a:extLst>
              <a:ext uri="{FF2B5EF4-FFF2-40B4-BE49-F238E27FC236}">
                <a16:creationId xmlns="" xmlns:a16="http://schemas.microsoft.com/office/drawing/2014/main" id="{FE32B94C-CB27-1292-FFE9-CB5F30DDCA8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1600200"/>
            <a:ext cx="5363565" cy="4153296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1" name="Date Placeholder 3">
            <a:extLst>
              <a:ext uri="{FF2B5EF4-FFF2-40B4-BE49-F238E27FC236}">
                <a16:creationId xmlns="" xmlns:a16="http://schemas.microsoft.com/office/drawing/2014/main" id="{B99F6FCD-B092-5509-1248-2A6D0AD50D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endParaRPr lang="en-GB"/>
          </a:p>
        </p:txBody>
      </p:sp>
      <p:pic>
        <p:nvPicPr>
          <p:cNvPr id="1028" name="Picture 4" descr="Zaštitne rukavice - Trayal korporacija">
            <a:extLst>
              <a:ext uri="{FF2B5EF4-FFF2-40B4-BE49-F238E27FC236}">
                <a16:creationId xmlns="" xmlns:a16="http://schemas.microsoft.com/office/drawing/2014/main" id="{BDB2FB43-2B4F-C706-7660-81DAB6636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4" y="1438832"/>
            <a:ext cx="2781453" cy="16287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ilitarija | Oprema domaća - KupujemProdajem">
            <a:extLst>
              <a:ext uri="{FF2B5EF4-FFF2-40B4-BE49-F238E27FC236}">
                <a16:creationId xmlns="" xmlns:a16="http://schemas.microsoft.com/office/drawing/2014/main" id="{19F2E4DA-D518-90DE-6092-E8F0D3D16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31" y="3471054"/>
            <a:ext cx="2219325" cy="27424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BHO obuka u VS">
            <a:extLst>
              <a:ext uri="{FF2B5EF4-FFF2-40B4-BE49-F238E27FC236}">
                <a16:creationId xmlns="" xmlns:a16="http://schemas.microsoft.com/office/drawing/2014/main" id="{33CBDB0C-FAA5-E201-80FA-43B7C5F44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53144"/>
            <a:ext cx="4320480" cy="41532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135645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0C3D7B6-87AD-91A9-0161-16D61213C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Alati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oprema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24B499E-C47C-14EE-EBC9-CDB1184DA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Kvalitetni atomizeri i prskalice za voće - brza isporuka">
            <a:extLst>
              <a:ext uri="{FF2B5EF4-FFF2-40B4-BE49-F238E27FC236}">
                <a16:creationId xmlns="" xmlns:a16="http://schemas.microsoft.com/office/drawing/2014/main" id="{0E0269DE-087D-F911-206B-73CC29B9312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920" y="1371600"/>
            <a:ext cx="2040830" cy="2590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OPATA SA DRŠKOM 1200mm LUX">
            <a:extLst>
              <a:ext uri="{FF2B5EF4-FFF2-40B4-BE49-F238E27FC236}">
                <a16:creationId xmlns="" xmlns:a16="http://schemas.microsoft.com/office/drawing/2014/main" id="{9283E6DF-22FC-897D-7246-F252109D3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86893">
            <a:off x="290512" y="1616710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KOFA crna plasična">
            <a:extLst>
              <a:ext uri="{FF2B5EF4-FFF2-40B4-BE49-F238E27FC236}">
                <a16:creationId xmlns="" xmlns:a16="http://schemas.microsoft.com/office/drawing/2014/main" id="{61578E60-7EA0-CC09-438B-F4677C3A8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038406"/>
            <a:ext cx="1581151" cy="1457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LOR TEČNI 10 L.-ZA DEZINFEKCIJU VODE ZA BAZENE - Detelina">
            <a:extLst>
              <a:ext uri="{FF2B5EF4-FFF2-40B4-BE49-F238E27FC236}">
                <a16:creationId xmlns="" xmlns:a16="http://schemas.microsoft.com/office/drawing/2014/main" id="{12292D3C-22D6-9CB3-A82C-284AD9B96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425" y="4281487"/>
            <a:ext cx="2619375" cy="1600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Zašto je hlor štetan za vaše oči? - PORTAL ZA ZDRAV POGLED">
            <a:extLst>
              <a:ext uri="{FF2B5EF4-FFF2-40B4-BE49-F238E27FC236}">
                <a16:creationId xmlns="" xmlns:a16="http://schemas.microsoft.com/office/drawing/2014/main" id="{1956887E-56C0-7AEF-B7C0-F52494571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80" y="4258310"/>
            <a:ext cx="2847975" cy="1600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Kalijum, natrijum i hlor u ishrani stoke - Agro TV">
            <a:extLst>
              <a:ext uri="{FF2B5EF4-FFF2-40B4-BE49-F238E27FC236}">
                <a16:creationId xmlns="" xmlns:a16="http://schemas.microsoft.com/office/drawing/2014/main" id="{5C6A9A90-4FCB-46F7-C166-E8B4651AE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229" y="3986246"/>
            <a:ext cx="3460116" cy="20670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34FD590-765F-1001-E397-5566B372BA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39560">
            <a:off x="2438401" y="1196753"/>
            <a:ext cx="2514600" cy="26837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483675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FBA3236-D899-750E-55EC-D89C03618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već</a:t>
            </a:r>
            <a:r>
              <a:rPr lang="en-US" dirty="0"/>
              <a:t> </a:t>
            </a:r>
            <a:r>
              <a:rPr lang="en-US" dirty="0" err="1"/>
              <a:t>znamo</a:t>
            </a:r>
            <a:r>
              <a:rPr lang="en-US" dirty="0"/>
              <a:t>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6619D28-2C22-2C28-0A99-55A9365505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216" y="1768475"/>
            <a:ext cx="8229600" cy="3962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je </a:t>
            </a:r>
            <a:r>
              <a:rPr lang="en-US" dirty="0" err="1"/>
              <a:t>prezentovano</a:t>
            </a:r>
            <a:r>
              <a:rPr lang="en-US" dirty="0"/>
              <a:t> </a:t>
            </a:r>
            <a:r>
              <a:rPr lang="en-US" dirty="0" err="1"/>
              <a:t>možete</a:t>
            </a:r>
            <a:r>
              <a:rPr lang="en-US" dirty="0"/>
              <a:t> </a:t>
            </a:r>
            <a:r>
              <a:rPr lang="en-US" dirty="0" err="1"/>
              <a:t>pogledati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slikama</a:t>
            </a:r>
            <a:r>
              <a:rPr lang="en-US" dirty="0"/>
              <a:t>...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Nemoj </a:t>
            </a:r>
            <a:r>
              <a:rPr lang="en-US" dirty="0" err="1"/>
              <a:t>te</a:t>
            </a:r>
            <a:r>
              <a:rPr lang="en-US" dirty="0"/>
              <a:t> se </a:t>
            </a:r>
            <a:r>
              <a:rPr lang="en-US" dirty="0" err="1"/>
              <a:t>iznenaditi</a:t>
            </a:r>
            <a:r>
              <a:rPr lang="en-US" dirty="0"/>
              <a:t>, </a:t>
            </a:r>
            <a:r>
              <a:rPr lang="en-US" dirty="0" err="1"/>
              <a:t>snimano</a:t>
            </a:r>
            <a:r>
              <a:rPr lang="en-US" dirty="0"/>
              <a:t> je 1950. </a:t>
            </a:r>
            <a:r>
              <a:rPr lang="en-US" dirty="0" err="1"/>
              <a:t>godine</a:t>
            </a:r>
            <a:r>
              <a:rPr lang="en-US" dirty="0"/>
              <a:t>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err="1"/>
              <a:t>Nije</a:t>
            </a:r>
            <a:r>
              <a:rPr lang="en-US" dirty="0"/>
              <a:t> se </a:t>
            </a:r>
            <a:r>
              <a:rPr lang="en-US" dirty="0" err="1"/>
              <a:t>ništa</a:t>
            </a:r>
            <a:r>
              <a:rPr lang="en-US" dirty="0"/>
              <a:t> </a:t>
            </a:r>
            <a:r>
              <a:rPr lang="en-US" dirty="0" err="1"/>
              <a:t>promenilo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se </a:t>
            </a:r>
            <a:r>
              <a:rPr lang="en-US" dirty="0" err="1"/>
              <a:t>danas</a:t>
            </a:r>
            <a:r>
              <a:rPr lang="en-US" dirty="0"/>
              <a:t> </a:t>
            </a:r>
            <a:r>
              <a:rPr lang="en-US" dirty="0" err="1"/>
              <a:t>koristi</a:t>
            </a:r>
            <a:r>
              <a:rPr lang="en-US" dirty="0"/>
              <a:t> </a:t>
            </a:r>
            <a:r>
              <a:rPr lang="en-US" dirty="0" err="1"/>
              <a:t>mehanizacija</a:t>
            </a:r>
            <a:r>
              <a:rPr lang="en-US" dirty="0"/>
              <a:t> u </a:t>
            </a:r>
            <a:r>
              <a:rPr lang="en-US" dirty="0" err="1"/>
              <a:t>izvođenju</a:t>
            </a:r>
            <a:r>
              <a:rPr lang="en-US" dirty="0"/>
              <a:t> </a:t>
            </a:r>
            <a:r>
              <a:rPr lang="en-US" dirty="0" err="1"/>
              <a:t>zemljanih</a:t>
            </a:r>
            <a:r>
              <a:rPr lang="en-US" dirty="0"/>
              <a:t> </a:t>
            </a:r>
            <a:r>
              <a:rPr lang="en-US" dirty="0" err="1"/>
              <a:t>radova</a:t>
            </a:r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ECC4F32-D645-96F5-DB41-CC4D7EAAF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6005353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2A11577-11E7-B59D-31CB-3DC877E5B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već</a:t>
            </a:r>
            <a:r>
              <a:rPr lang="en-US" dirty="0"/>
              <a:t> </a:t>
            </a:r>
            <a:r>
              <a:rPr lang="en-US" dirty="0" err="1"/>
              <a:t>znamo</a:t>
            </a:r>
            <a:r>
              <a:rPr lang="en-US" dirty="0"/>
              <a:t>…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="" xmlns:a16="http://schemas.microsoft.com/office/drawing/2014/main" id="{74B234F1-81AA-0D21-64D4-8BCD099F19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12694"/>
            <a:ext cx="3795464" cy="2373506"/>
          </a:xfrm>
        </p:spPr>
      </p:pic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7893387-C9D7-E521-DEDE-2DC76C2DB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7" descr="A close-up of a cat&#10;&#10;Description automatically generated with low confidence">
            <a:extLst>
              <a:ext uri="{FF2B5EF4-FFF2-40B4-BE49-F238E27FC236}">
                <a16:creationId xmlns="" xmlns:a16="http://schemas.microsoft.com/office/drawing/2014/main" id="{BE60B668-2E07-4594-7C66-52AA5C0F46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13324"/>
            <a:ext cx="3795464" cy="23735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0290745F-A259-3810-01FE-00317843F3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1512694"/>
            <a:ext cx="4794962" cy="47357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346138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2A651F8-3D24-0CA8-ABBF-220CCE0E8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već</a:t>
            </a:r>
            <a:r>
              <a:rPr lang="en-US" dirty="0"/>
              <a:t> </a:t>
            </a:r>
            <a:r>
              <a:rPr lang="en-US" dirty="0" err="1"/>
              <a:t>znamo</a:t>
            </a:r>
            <a:r>
              <a:rPr lang="en-US" dirty="0"/>
              <a:t>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964B59D-A532-B07F-D2C2-C452A5BB1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A51A4383-B10A-6D95-5AAD-ACDD5B5026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1" y="1676401"/>
            <a:ext cx="4724400" cy="3276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B4D9653-17D3-E8DE-5FCE-8FFC73ABA1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3048000"/>
            <a:ext cx="4864438" cy="3276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883187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3C5A655-7113-56A2-A674-85761D969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KRAJ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F8DC566-6AA3-A76A-0A77-1482BF0C16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400" b="1" dirty="0"/>
              <a:t>HVALA NA PAŽNJI!</a:t>
            </a:r>
          </a:p>
          <a:p>
            <a:pPr marL="0" indent="0" algn="ctr">
              <a:buNone/>
            </a:pPr>
            <a:endParaRPr lang="en-US" sz="4400" b="1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Aleksandar </a:t>
            </a:r>
            <a:r>
              <a:rPr lang="en-US" dirty="0" err="1"/>
              <a:t>Cvetković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+381648912042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B5F63A2-FEF1-1E03-7911-A2ED6270A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53391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4B025E-9A85-073B-B8C2-938798145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Voda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Zemlji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59885C4-D8BF-164E-E263-006B3E4F6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Picture 2" descr="Časopis Nova Akropola – Voda – osjetljiva ravnoteža prirode">
            <a:extLst>
              <a:ext uri="{FF2B5EF4-FFF2-40B4-BE49-F238E27FC236}">
                <a16:creationId xmlns="" xmlns:a16="http://schemas.microsoft.com/office/drawing/2014/main" id="{5944864D-EA14-E2C9-36A6-FB34269345C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9629" r="2" b="1943"/>
          <a:stretch/>
        </p:blipFill>
        <p:spPr bwMode="auto">
          <a:xfrm>
            <a:off x="4601497" y="1447800"/>
            <a:ext cx="3451848" cy="4586047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solidFill>
            <a:srgbClr val="FFFFFF"/>
          </a:solidFill>
        </p:spPr>
      </p:pic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5FEC0070-7761-D092-1E20-076127C1C271}"/>
              </a:ext>
            </a:extLst>
          </p:cNvPr>
          <p:cNvSpPr txBox="1">
            <a:spLocks/>
          </p:cNvSpPr>
          <p:nvPr/>
        </p:nvSpPr>
        <p:spPr>
          <a:xfrm>
            <a:off x="480060" y="2209801"/>
            <a:ext cx="4320540" cy="2971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8600">
              <a:lnSpc>
                <a:spcPct val="90000"/>
              </a:lnSpc>
            </a:pPr>
            <a:r>
              <a:rPr lang="en-US" sz="2400" dirty="0"/>
              <a:t>71% </a:t>
            </a:r>
            <a:r>
              <a:rPr lang="en-US" sz="2400" dirty="0" err="1"/>
              <a:t>površine</a:t>
            </a:r>
            <a:r>
              <a:rPr lang="en-US" sz="2400" dirty="0"/>
              <a:t> </a:t>
            </a:r>
            <a:r>
              <a:rPr lang="en-US" sz="2400" dirty="0" err="1"/>
              <a:t>zemlje</a:t>
            </a:r>
            <a:r>
              <a:rPr lang="en-US" sz="2400" dirty="0"/>
              <a:t>…</a:t>
            </a:r>
          </a:p>
          <a:p>
            <a:pPr indent="-228600">
              <a:lnSpc>
                <a:spcPct val="90000"/>
              </a:lnSpc>
            </a:pPr>
            <a:r>
              <a:rPr lang="en-US" sz="2400" dirty="0"/>
              <a:t>96,5% </a:t>
            </a:r>
            <a:r>
              <a:rPr lang="en-US" sz="2400" dirty="0" err="1"/>
              <a:t>okeani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mora…</a:t>
            </a:r>
          </a:p>
          <a:p>
            <a:pPr indent="-228600">
              <a:lnSpc>
                <a:spcPct val="90000"/>
              </a:lnSpc>
            </a:pPr>
            <a:r>
              <a:rPr lang="en-US" sz="2400" dirty="0"/>
              <a:t>1,7% </a:t>
            </a:r>
            <a:r>
              <a:rPr lang="en-US" sz="2400" dirty="0" err="1"/>
              <a:t>podzemne</a:t>
            </a:r>
            <a:r>
              <a:rPr lang="en-US" sz="2400" dirty="0"/>
              <a:t> </a:t>
            </a:r>
            <a:r>
              <a:rPr lang="en-US" sz="2400" dirty="0" err="1"/>
              <a:t>vode</a:t>
            </a:r>
            <a:r>
              <a:rPr lang="en-US" sz="2400" dirty="0"/>
              <a:t>…</a:t>
            </a:r>
          </a:p>
          <a:p>
            <a:pPr indent="-228600">
              <a:lnSpc>
                <a:spcPct val="90000"/>
              </a:lnSpc>
            </a:pPr>
            <a:r>
              <a:rPr lang="en-US" sz="2400" dirty="0"/>
              <a:t>1,7% </a:t>
            </a:r>
            <a:r>
              <a:rPr lang="en-US" sz="2400" dirty="0" err="1"/>
              <a:t>glečeri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ledene</a:t>
            </a:r>
            <a:r>
              <a:rPr lang="en-US" sz="2400" dirty="0"/>
              <a:t> </a:t>
            </a:r>
            <a:r>
              <a:rPr lang="en-US" sz="2400" dirty="0" err="1"/>
              <a:t>kape</a:t>
            </a:r>
            <a:r>
              <a:rPr lang="en-US" sz="2400" dirty="0"/>
              <a:t>…</a:t>
            </a:r>
          </a:p>
          <a:p>
            <a:pPr indent="-228600">
              <a:lnSpc>
                <a:spcPct val="90000"/>
              </a:lnSpc>
            </a:pPr>
            <a:r>
              <a:rPr lang="en-US" sz="2400" dirty="0"/>
              <a:t>0,01% </a:t>
            </a:r>
            <a:r>
              <a:rPr lang="en-US" sz="2400" dirty="0" err="1"/>
              <a:t>ostala</a:t>
            </a:r>
            <a:r>
              <a:rPr lang="en-US" sz="2400" dirty="0"/>
              <a:t> </a:t>
            </a:r>
            <a:r>
              <a:rPr lang="en-US" sz="2400" dirty="0" err="1"/>
              <a:t>vodna</a:t>
            </a:r>
            <a:r>
              <a:rPr lang="en-US" sz="2400" dirty="0"/>
              <a:t> </a:t>
            </a:r>
            <a:r>
              <a:rPr lang="en-US" sz="2400" dirty="0" err="1"/>
              <a:t>tela</a:t>
            </a:r>
            <a:r>
              <a:rPr lang="en-US" sz="2400" dirty="0"/>
              <a:t>…</a:t>
            </a:r>
          </a:p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sz="2400" dirty="0"/>
              <a:t>	</a:t>
            </a:r>
          </a:p>
          <a:p>
            <a:pPr marL="0" indent="-228600">
              <a:lnSpc>
                <a:spcPct val="90000"/>
              </a:lnSpc>
            </a:pPr>
            <a:endParaRPr lang="en-US" sz="1900" dirty="0"/>
          </a:p>
          <a:p>
            <a:pPr marL="0" indent="-228600">
              <a:lnSpc>
                <a:spcPct val="90000"/>
              </a:lnSpc>
            </a:pPr>
            <a:endParaRPr lang="en-US" sz="1900" dirty="0"/>
          </a:p>
        </p:txBody>
      </p:sp>
    </p:spTree>
    <p:extLst>
      <p:ext uri="{BB962C8B-B14F-4D97-AF65-F5344CB8AC3E}">
        <p14:creationId xmlns="" xmlns:p14="http://schemas.microsoft.com/office/powerpoint/2010/main" val="2379461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6E066D4-11FA-74B1-1321-72BF8832F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VAŽNO!!!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F1C63FA-C08F-A238-2014-1E2F69707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752600"/>
            <a:ext cx="4267199" cy="1981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FF0000"/>
                </a:solidFill>
              </a:rPr>
              <a:t>Tales je </a:t>
            </a:r>
            <a:r>
              <a:rPr lang="en-US" sz="2800" b="1" dirty="0" err="1">
                <a:solidFill>
                  <a:srgbClr val="FF0000"/>
                </a:solidFill>
              </a:rPr>
              <a:t>smatrao</a:t>
            </a:r>
            <a:r>
              <a:rPr lang="en-US" sz="2800" b="1" dirty="0">
                <a:solidFill>
                  <a:srgbClr val="FF0000"/>
                </a:solidFill>
              </a:rPr>
              <a:t> da je </a:t>
            </a:r>
            <a:r>
              <a:rPr lang="en-US" sz="2800" b="1" dirty="0" err="1">
                <a:solidFill>
                  <a:srgbClr val="FF0000"/>
                </a:solidFill>
              </a:rPr>
              <a:t>osnovni</a:t>
            </a:r>
            <a:r>
              <a:rPr lang="en-US" sz="2800" b="1" dirty="0">
                <a:solidFill>
                  <a:srgbClr val="FF0000"/>
                </a:solidFill>
              </a:rPr>
              <a:t> element od </a:t>
            </a:r>
            <a:r>
              <a:rPr lang="en-US" sz="2800" b="1" dirty="0" err="1">
                <a:solidFill>
                  <a:srgbClr val="FF0000"/>
                </a:solidFill>
              </a:rPr>
              <a:t>koga</a:t>
            </a:r>
            <a:r>
              <a:rPr lang="en-US" sz="2800" b="1" dirty="0">
                <a:solidFill>
                  <a:srgbClr val="FF0000"/>
                </a:solidFill>
              </a:rPr>
              <a:t> je </a:t>
            </a:r>
            <a:r>
              <a:rPr lang="en-US" sz="2800" b="1" dirty="0" err="1">
                <a:solidFill>
                  <a:srgbClr val="FF0000"/>
                </a:solidFill>
              </a:rPr>
              <a:t>sve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napravljeno</a:t>
            </a:r>
            <a:r>
              <a:rPr lang="en-US" sz="2800" b="1" dirty="0">
                <a:solidFill>
                  <a:srgbClr val="FF0000"/>
                </a:solidFill>
              </a:rPr>
              <a:t>, </a:t>
            </a:r>
            <a:r>
              <a:rPr lang="en-US" sz="2800" b="1" dirty="0" err="1">
                <a:solidFill>
                  <a:srgbClr val="FF0000"/>
                </a:solidFill>
              </a:rPr>
              <a:t>baš</a:t>
            </a:r>
            <a:r>
              <a:rPr lang="en-US" sz="2800" b="1" dirty="0">
                <a:solidFill>
                  <a:srgbClr val="FF0000"/>
                </a:solidFill>
              </a:rPr>
              <a:t> VODA.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60310DB-37AC-4A86-51C4-610F4F80D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Tales iz Mileta i potpuno pomračenje Sunca | AstroRiznica">
            <a:extLst>
              <a:ext uri="{FF2B5EF4-FFF2-40B4-BE49-F238E27FC236}">
                <a16:creationId xmlns="" xmlns:a16="http://schemas.microsoft.com/office/drawing/2014/main" id="{3E19E8F5-6B2D-4E06-FAB1-F47B52F35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748" y="1304925"/>
            <a:ext cx="4514850" cy="21240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83F905C-DAB6-F622-EA72-E20D4A2C8AA4}"/>
              </a:ext>
            </a:extLst>
          </p:cNvPr>
          <p:cNvSpPr txBox="1"/>
          <p:nvPr/>
        </p:nvSpPr>
        <p:spPr>
          <a:xfrm>
            <a:off x="3841955" y="4495800"/>
            <a:ext cx="5334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800" b="1" dirty="0" err="1"/>
              <a:t>Voda</a:t>
            </a:r>
            <a:r>
              <a:rPr lang="en-US" sz="2800" b="1" dirty="0"/>
              <a:t> </a:t>
            </a:r>
            <a:r>
              <a:rPr lang="en-US" sz="2800" b="1" dirty="0" err="1"/>
              <a:t>ili</a:t>
            </a:r>
            <a:r>
              <a:rPr lang="en-US" sz="2800" b="1" dirty="0"/>
              <a:t> </a:t>
            </a:r>
            <a:r>
              <a:rPr lang="en-US" sz="2800" b="1" dirty="0" err="1"/>
              <a:t>pokreće</a:t>
            </a:r>
            <a:r>
              <a:rPr lang="en-US" sz="2800" b="1" dirty="0"/>
              <a:t> </a:t>
            </a:r>
            <a:r>
              <a:rPr lang="en-US" sz="2800" b="1" dirty="0" err="1"/>
              <a:t>razvoj</a:t>
            </a:r>
            <a:r>
              <a:rPr lang="en-US" sz="2800" b="1" dirty="0"/>
              <a:t> </a:t>
            </a:r>
            <a:r>
              <a:rPr lang="en-US" sz="2800" b="1" dirty="0" err="1"/>
              <a:t>ili</a:t>
            </a:r>
            <a:r>
              <a:rPr lang="en-US" sz="2800" b="1" dirty="0"/>
              <a:t> </a:t>
            </a:r>
            <a:r>
              <a:rPr lang="en-US" sz="2800" b="1" dirty="0" err="1"/>
              <a:t>ograničava</a:t>
            </a:r>
            <a:r>
              <a:rPr lang="en-US" sz="2800" b="1" dirty="0"/>
              <a:t> </a:t>
            </a:r>
            <a:r>
              <a:rPr lang="en-US" sz="2800" b="1" dirty="0" err="1"/>
              <a:t>razvoj</a:t>
            </a:r>
            <a:r>
              <a:rPr lang="en-US" sz="2800" b="1" dirty="0"/>
              <a:t> </a:t>
            </a:r>
            <a:r>
              <a:rPr lang="en-US" sz="2800" b="1" dirty="0" err="1"/>
              <a:t>svake</a:t>
            </a:r>
            <a:r>
              <a:rPr lang="en-US" sz="2800" b="1" dirty="0"/>
              <a:t> </a:t>
            </a:r>
            <a:r>
              <a:rPr lang="en-US" sz="2800" b="1" dirty="0" err="1"/>
              <a:t>zajednice</a:t>
            </a:r>
            <a:r>
              <a:rPr lang="en-US" sz="2800" b="1" dirty="0"/>
              <a:t> - od </a:t>
            </a:r>
            <a:r>
              <a:rPr lang="en-US" sz="2800" b="1" dirty="0" err="1"/>
              <a:t>prirode</a:t>
            </a:r>
            <a:r>
              <a:rPr lang="en-US" sz="2800" b="1" dirty="0"/>
              <a:t> do </a:t>
            </a:r>
            <a:r>
              <a:rPr lang="en-US" sz="2800" b="1" dirty="0" err="1"/>
              <a:t>civilizacije</a:t>
            </a:r>
            <a:r>
              <a:rPr lang="en-US" sz="2800" b="1" dirty="0"/>
              <a:t>!</a:t>
            </a:r>
          </a:p>
        </p:txBody>
      </p:sp>
      <p:pic>
        <p:nvPicPr>
          <p:cNvPr id="1028" name="Picture 4" descr="Anomalija vode | Zanimljiva Hemija">
            <a:extLst>
              <a:ext uri="{FF2B5EF4-FFF2-40B4-BE49-F238E27FC236}">
                <a16:creationId xmlns="" xmlns:a16="http://schemas.microsoft.com/office/drawing/2014/main" id="{E557AEE6-5260-3ABB-9F50-DCB70FF1E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04084"/>
            <a:ext cx="3276600" cy="21684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09929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9856D85-C888-812F-2CFC-D3E2918F4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3400" y="381000"/>
            <a:ext cx="4724400" cy="699896"/>
          </a:xfrm>
        </p:spPr>
        <p:txBody>
          <a:bodyPr/>
          <a:lstStyle/>
          <a:p>
            <a:r>
              <a:rPr lang="en-US" sz="2800" dirty="0" err="1"/>
              <a:t>Voda</a:t>
            </a:r>
            <a:r>
              <a:rPr lang="en-US" sz="2800" dirty="0"/>
              <a:t> – </a:t>
            </a:r>
            <a:r>
              <a:rPr lang="en-US" sz="2800" dirty="0" err="1"/>
              <a:t>klima</a:t>
            </a:r>
            <a:r>
              <a:rPr lang="en-US" sz="2800" dirty="0"/>
              <a:t> -</a:t>
            </a:r>
            <a:r>
              <a:rPr lang="en-US" sz="2800" dirty="0" err="1"/>
              <a:t>katastrofe</a:t>
            </a:r>
            <a:endParaRPr lang="en-US" sz="2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4D29864-B874-DF26-968A-C4B02B338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Klimatske promene – uticaj na poljoprivredu – Serbia Organica">
            <a:extLst>
              <a:ext uri="{FF2B5EF4-FFF2-40B4-BE49-F238E27FC236}">
                <a16:creationId xmlns="" xmlns:a16="http://schemas.microsoft.com/office/drawing/2014/main" id="{EF739182-43C2-DD5F-7CA6-C1E1C417B24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1"/>
            <a:ext cx="8229600" cy="45489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15377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54FC335-1C24-9A5E-2BD4-9D73B4C51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Vodosnabdevanje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4F21E9A-508D-E2B5-D9DB-B3B3B060E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9748" y="3946145"/>
            <a:ext cx="2372732" cy="167357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err="1"/>
              <a:t>Alternativi</a:t>
            </a:r>
            <a:r>
              <a:rPr lang="en-US" b="1" dirty="0"/>
              <a:t>- </a:t>
            </a:r>
            <a:r>
              <a:rPr lang="en-US" b="1" dirty="0" err="1"/>
              <a:t>pojedinačni</a:t>
            </a:r>
            <a:r>
              <a:rPr lang="en-US" b="1" dirty="0"/>
              <a:t> </a:t>
            </a:r>
            <a:r>
              <a:rPr lang="en-US" b="1" dirty="0" err="1"/>
              <a:t>bunari</a:t>
            </a:r>
            <a:r>
              <a:rPr lang="en-US" b="1" dirty="0"/>
              <a:t>, </a:t>
            </a:r>
            <a:r>
              <a:rPr lang="en-US" b="1" dirty="0" err="1"/>
              <a:t>bušotine</a:t>
            </a:r>
            <a:r>
              <a:rPr lang="en-US" b="1" dirty="0"/>
              <a:t>, </a:t>
            </a:r>
            <a:r>
              <a:rPr lang="en-US" b="1" dirty="0" err="1"/>
              <a:t>seoski</a:t>
            </a:r>
            <a:r>
              <a:rPr lang="en-US" b="1" dirty="0"/>
              <a:t> </a:t>
            </a:r>
            <a:r>
              <a:rPr lang="en-US" b="1" dirty="0" err="1"/>
              <a:t>vodovodi</a:t>
            </a:r>
            <a:r>
              <a:rPr lang="en-US" b="1" dirty="0"/>
              <a:t>- </a:t>
            </a:r>
            <a:r>
              <a:rPr lang="en-US" b="1" dirty="0" err="1"/>
              <a:t>kaptaže</a:t>
            </a:r>
            <a:r>
              <a:rPr lang="en-US" b="1" dirty="0"/>
              <a:t> i </a:t>
            </a:r>
            <a:r>
              <a:rPr lang="en-US" b="1" dirty="0" err="1"/>
              <a:t>javne</a:t>
            </a:r>
            <a:r>
              <a:rPr lang="en-US" b="1" dirty="0"/>
              <a:t> </a:t>
            </a:r>
            <a:r>
              <a:rPr lang="en-US" b="1" dirty="0" err="1"/>
              <a:t>česme</a:t>
            </a:r>
            <a:endParaRPr lang="en-US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75F6715-C3DB-4213-BC42-2274CC679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2" name="Picture 4" descr="Centar za razvog infrastrukture">
            <a:extLst>
              <a:ext uri="{FF2B5EF4-FFF2-40B4-BE49-F238E27FC236}">
                <a16:creationId xmlns="" xmlns:a16="http://schemas.microsoft.com/office/drawing/2014/main" id="{B9CC857F-7D51-64B3-4306-DE8E40C00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300" y="1264408"/>
            <a:ext cx="3218672" cy="18105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A0F8AD4-9573-E1CF-ACA8-BA233B21368C}"/>
              </a:ext>
            </a:extLst>
          </p:cNvPr>
          <p:cNvSpPr txBox="1"/>
          <p:nvPr/>
        </p:nvSpPr>
        <p:spPr>
          <a:xfrm>
            <a:off x="155230" y="1183220"/>
            <a:ext cx="2933336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 algn="ctr">
              <a:buNone/>
            </a:pPr>
            <a:r>
              <a:rPr lang="en-US" sz="2000" b="1" dirty="0" err="1"/>
              <a:t>Javni</a:t>
            </a:r>
            <a:r>
              <a:rPr lang="en-US" sz="2000" b="1" dirty="0"/>
              <a:t>- </a:t>
            </a:r>
            <a:r>
              <a:rPr lang="en-US" sz="2000" b="1" dirty="0" err="1"/>
              <a:t>vodosnabdevanje</a:t>
            </a:r>
            <a:r>
              <a:rPr lang="en-US" sz="2000" b="1" dirty="0"/>
              <a:t> </a:t>
            </a:r>
            <a:r>
              <a:rPr lang="en-US" sz="2000" b="1" dirty="0" err="1"/>
              <a:t>iz</a:t>
            </a:r>
            <a:r>
              <a:rPr lang="en-US" sz="2000" b="1" dirty="0"/>
              <a:t> </a:t>
            </a:r>
            <a:r>
              <a:rPr lang="en-US" sz="2000" b="1" dirty="0" err="1"/>
              <a:t>postrojenja</a:t>
            </a:r>
            <a:r>
              <a:rPr lang="en-US" sz="2000" b="1" dirty="0"/>
              <a:t> </a:t>
            </a:r>
            <a:r>
              <a:rPr lang="en-US" sz="2000" b="1" dirty="0" err="1"/>
              <a:t>ili</a:t>
            </a:r>
            <a:r>
              <a:rPr lang="en-US" sz="2000" b="1" dirty="0"/>
              <a:t> </a:t>
            </a:r>
            <a:r>
              <a:rPr lang="en-US" sz="2000" b="1" dirty="0" err="1"/>
              <a:t>fabrika</a:t>
            </a:r>
            <a:r>
              <a:rPr lang="en-US" sz="2000" b="1" dirty="0"/>
              <a:t> </a:t>
            </a:r>
            <a:r>
              <a:rPr lang="en-US" sz="2000" b="1" dirty="0" err="1"/>
              <a:t>vode</a:t>
            </a:r>
            <a:endParaRPr lang="en-GB" sz="2000" b="1" dirty="0"/>
          </a:p>
        </p:txBody>
      </p:sp>
      <p:pic>
        <p:nvPicPr>
          <p:cNvPr id="2054" name="Picture 6" descr="TRIS portal – Šibenik – Svjetski dan voda: Otpadne vode-neiskorišteni ...">
            <a:extLst>
              <a:ext uri="{FF2B5EF4-FFF2-40B4-BE49-F238E27FC236}">
                <a16:creationId xmlns="" xmlns:a16="http://schemas.microsoft.com/office/drawing/2014/main" id="{2558293C-B074-7517-C752-AAC77A9F9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12" y="1264408"/>
            <a:ext cx="2514588" cy="18105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ukrasni bunar - Vrtno cvijeće - Slika 22044">
            <a:extLst>
              <a:ext uri="{FF2B5EF4-FFF2-40B4-BE49-F238E27FC236}">
                <a16:creationId xmlns="" xmlns:a16="http://schemas.microsoft.com/office/drawing/2014/main" id="{8E510BCA-18A9-94F0-7C5D-B67D0FC1D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300" y="3681872"/>
            <a:ext cx="2936165" cy="22021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/VIDEO/ Na kojim javnim česmama u TK je voda neispravna? - RTV SLON">
            <a:extLst>
              <a:ext uri="{FF2B5EF4-FFF2-40B4-BE49-F238E27FC236}">
                <a16:creationId xmlns="" xmlns:a16="http://schemas.microsoft.com/office/drawing/2014/main" id="{6C416864-00BA-C0AF-6FFA-E0FB443B0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48" y="3681872"/>
            <a:ext cx="2979618" cy="22021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9422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F158FFD-20F1-D454-7196-243E0F976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200" y="120266"/>
            <a:ext cx="5039636" cy="1000611"/>
          </a:xfrm>
        </p:spPr>
        <p:txBody>
          <a:bodyPr/>
          <a:lstStyle/>
          <a:p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 err="1"/>
              <a:t>Procena</a:t>
            </a:r>
            <a:r>
              <a:rPr lang="en-US" sz="2400" dirty="0"/>
              <a:t> </a:t>
            </a:r>
            <a:r>
              <a:rPr lang="en-US" sz="2400" dirty="0" err="1"/>
              <a:t>rizika</a:t>
            </a:r>
            <a:r>
              <a:rPr lang="en-US" sz="2400" dirty="0"/>
              <a:t> od </a:t>
            </a:r>
            <a:r>
              <a:rPr lang="en-US" sz="2400" dirty="0" err="1"/>
              <a:t>katastrofa</a:t>
            </a:r>
            <a:r>
              <a:rPr lang="en-US" sz="2400" dirty="0"/>
              <a:t> – </a:t>
            </a:r>
            <a:r>
              <a:rPr lang="en-US" sz="2400" dirty="0" err="1"/>
              <a:t>kritična</a:t>
            </a:r>
            <a:r>
              <a:rPr lang="en-US" sz="2400" dirty="0"/>
              <a:t> </a:t>
            </a:r>
            <a:r>
              <a:rPr lang="en-US" sz="2400" dirty="0" err="1"/>
              <a:t>infrastruktura</a:t>
            </a:r>
            <a:r>
              <a:rPr lang="en-US" sz="2400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8FE4C28-A138-2CC4-EF82-1EF1A7330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021" y="1863776"/>
            <a:ext cx="2360379" cy="4308424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err="1"/>
              <a:t>Prirodne</a:t>
            </a:r>
            <a:r>
              <a:rPr lang="en-US" b="1" dirty="0"/>
              <a:t> </a:t>
            </a:r>
            <a:r>
              <a:rPr lang="en-US" b="1" dirty="0" err="1"/>
              <a:t>katastrofe</a:t>
            </a:r>
            <a:endParaRPr lang="en-US" b="1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b="1" dirty="0" err="1"/>
              <a:t>Antropogene</a:t>
            </a:r>
            <a:r>
              <a:rPr lang="en-US" b="1" dirty="0"/>
              <a:t> </a:t>
            </a:r>
            <a:r>
              <a:rPr lang="en-US" b="1" dirty="0" err="1"/>
              <a:t>katastrofe</a:t>
            </a:r>
            <a:endParaRPr lang="en-US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56678DD-D7A3-A86C-B3E7-55058E9C3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 descr="Pre svega: Šta čeka Srbiju: Poplave, suše, toplotni udari">
            <a:extLst>
              <a:ext uri="{FF2B5EF4-FFF2-40B4-BE49-F238E27FC236}">
                <a16:creationId xmlns="" xmlns:a16="http://schemas.microsoft.com/office/drawing/2014/main" id="{6FD1CF56-A0C8-D83F-D0EF-350026ABF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369892"/>
            <a:ext cx="3179529" cy="20861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Šteta od klizišta veća od tri opštinska budžeta | INFORMACIJA JE ...">
            <a:extLst>
              <a:ext uri="{FF2B5EF4-FFF2-40B4-BE49-F238E27FC236}">
                <a16:creationId xmlns="" xmlns:a16="http://schemas.microsoft.com/office/drawing/2014/main" id="{565B4591-6B14-6BBB-2069-B268DBFF9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113" y="1228104"/>
            <a:ext cx="2895600" cy="20988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Aerial View of the Flooded Village of Halych, Ukraine. the Flood on the ...">
            <a:extLst>
              <a:ext uri="{FF2B5EF4-FFF2-40B4-BE49-F238E27FC236}">
                <a16:creationId xmlns="" xmlns:a16="http://schemas.microsoft.com/office/drawing/2014/main" id="{7A2AA0A7-B951-238C-D3E7-9DE0A03EC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744" y="2519827"/>
            <a:ext cx="2438402" cy="18288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US lifts ban blocking BP from new contracts in GoM - Nogtec">
            <a:extLst>
              <a:ext uri="{FF2B5EF4-FFF2-40B4-BE49-F238E27FC236}">
                <a16:creationId xmlns="" xmlns:a16="http://schemas.microsoft.com/office/drawing/2014/main" id="{DE2FBBEB-3AC1-BFD5-00E4-4CC069898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544" y="4507477"/>
            <a:ext cx="2857500" cy="17811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null">
            <a:extLst>
              <a:ext uri="{FF2B5EF4-FFF2-40B4-BE49-F238E27FC236}">
                <a16:creationId xmlns="" xmlns:a16="http://schemas.microsoft.com/office/drawing/2014/main" id="{BBD6B588-23BC-4E90-18F5-2FD495149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706" y="1164353"/>
            <a:ext cx="1428750" cy="14192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null">
            <a:extLst>
              <a:ext uri="{FF2B5EF4-FFF2-40B4-BE49-F238E27FC236}">
                <a16:creationId xmlns="" xmlns:a16="http://schemas.microsoft.com/office/drawing/2014/main" id="{87D4E333-2082-825F-CD79-B89544581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253" y="1778883"/>
            <a:ext cx="1428750" cy="14192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null">
            <a:extLst>
              <a:ext uri="{FF2B5EF4-FFF2-40B4-BE49-F238E27FC236}">
                <a16:creationId xmlns="" xmlns:a16="http://schemas.microsoft.com/office/drawing/2014/main" id="{0410D92B-9938-C9E9-AE6D-C21D37F17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75" y="1120877"/>
            <a:ext cx="1438403" cy="14192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null">
            <a:extLst>
              <a:ext uri="{FF2B5EF4-FFF2-40B4-BE49-F238E27FC236}">
                <a16:creationId xmlns="" xmlns:a16="http://schemas.microsoft.com/office/drawing/2014/main" id="{EC4D78B5-CC7D-71DA-F4CD-C947AF8F2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69627"/>
            <a:ext cx="1428750" cy="14192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null">
            <a:extLst>
              <a:ext uri="{FF2B5EF4-FFF2-40B4-BE49-F238E27FC236}">
                <a16:creationId xmlns="" xmlns:a16="http://schemas.microsoft.com/office/drawing/2014/main" id="{F6D56505-0A2C-CE53-4A77-320231EAF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058" y="4451728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4" descr="null">
            <a:extLst>
              <a:ext uri="{FF2B5EF4-FFF2-40B4-BE49-F238E27FC236}">
                <a16:creationId xmlns="" xmlns:a16="http://schemas.microsoft.com/office/drawing/2014/main" id="{622D9CE0-6923-D335-6E09-FE079FEA0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92760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53042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1A82D4B-99DC-E2F0-9A01-45B7ED5F5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Rizik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47B1691-443E-CB60-96F0-6E4E04EFC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864" y="3657600"/>
            <a:ext cx="8229600" cy="1066800"/>
          </a:xfrm>
        </p:spPr>
        <p:txBody>
          <a:bodyPr/>
          <a:lstStyle/>
          <a:p>
            <a:r>
              <a:rPr lang="en-US" dirty="0"/>
              <a:t>LOKALNI VODOVODI – </a:t>
            </a:r>
            <a:r>
              <a:rPr lang="en-US" dirty="0" err="1"/>
              <a:t>seoski</a:t>
            </a:r>
            <a:r>
              <a:rPr lang="en-US" dirty="0"/>
              <a:t> </a:t>
            </a:r>
            <a:r>
              <a:rPr lang="en-US" dirty="0" err="1"/>
              <a:t>vodovodi</a:t>
            </a:r>
            <a:r>
              <a:rPr lang="en-US" dirty="0"/>
              <a:t>, </a:t>
            </a:r>
            <a:r>
              <a:rPr lang="en-US" dirty="0" err="1"/>
              <a:t>bunari</a:t>
            </a:r>
            <a:r>
              <a:rPr lang="en-US" dirty="0"/>
              <a:t>, </a:t>
            </a:r>
            <a:r>
              <a:rPr lang="en-US" dirty="0" err="1"/>
              <a:t>kaptaže</a:t>
            </a:r>
            <a:r>
              <a:rPr lang="en-US" dirty="0"/>
              <a:t>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C7F8F56-2B09-BCD9-BD2F-54EDAEB38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 descr="OBAVIJEST IZ VODOVODA LABIN | Voda u Labinu nije za piće | Zbog obilnih ...">
            <a:extLst>
              <a:ext uri="{FF2B5EF4-FFF2-40B4-BE49-F238E27FC236}">
                <a16:creationId xmlns="" xmlns:a16="http://schemas.microsoft.com/office/drawing/2014/main" id="{3751C7B7-CB09-3FB8-5562-5B7E4D7A7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168877"/>
            <a:ext cx="2263080" cy="22630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ervices | Bardi Heating, Cooling &amp; Plumbing">
            <a:extLst>
              <a:ext uri="{FF2B5EF4-FFF2-40B4-BE49-F238E27FC236}">
                <a16:creationId xmlns="" xmlns:a16="http://schemas.microsoft.com/office/drawing/2014/main" id="{C2F28401-3208-B185-0B90-0DEBDC2D2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64" y="1250032"/>
            <a:ext cx="2407568" cy="24075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66144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08C49D-712B-4518-2175-5789421E9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 </a:t>
            </a:r>
            <a:r>
              <a:rPr lang="en-US" dirty="0" err="1"/>
              <a:t>katastrofe</a:t>
            </a:r>
            <a:r>
              <a:rPr lang="en-US" dirty="0"/>
              <a:t> - </a:t>
            </a:r>
            <a:r>
              <a:rPr lang="en-US" dirty="0" err="1"/>
              <a:t>normativa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B20A44F-2099-4EF3-13C9-03CF0BF6A7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393427"/>
            <a:ext cx="8763000" cy="7401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err="1"/>
              <a:t>Dokumenta</a:t>
            </a:r>
            <a:r>
              <a:rPr lang="en-US" dirty="0"/>
              <a:t> – </a:t>
            </a:r>
            <a:r>
              <a:rPr lang="en-US" dirty="0" err="1"/>
              <a:t>zakoni</a:t>
            </a:r>
            <a:r>
              <a:rPr lang="en-US" dirty="0"/>
              <a:t>, </a:t>
            </a:r>
            <a:r>
              <a:rPr lang="en-US" dirty="0" err="1"/>
              <a:t>propisi</a:t>
            </a:r>
            <a:r>
              <a:rPr lang="en-US" dirty="0"/>
              <a:t>, </a:t>
            </a:r>
            <a:r>
              <a:rPr lang="en-US" dirty="0" err="1"/>
              <a:t>planovi</a:t>
            </a:r>
            <a:r>
              <a:rPr lang="en-US" dirty="0"/>
              <a:t>, </a:t>
            </a:r>
            <a:r>
              <a:rPr lang="en-US" dirty="0" err="1"/>
              <a:t>programi</a:t>
            </a:r>
            <a:r>
              <a:rPr lang="en-US" dirty="0"/>
              <a:t>…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1431675-3C20-6C7A-6AB5-28F91D4E3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 descr="Voda">
            <a:extLst>
              <a:ext uri="{FF2B5EF4-FFF2-40B4-BE49-F238E27FC236}">
                <a16:creationId xmlns="" xmlns:a16="http://schemas.microsoft.com/office/drawing/2014/main" id="{414C84F0-F6CE-75ED-D352-650F487E1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805705"/>
            <a:ext cx="3481304" cy="26109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BFEFF79B-3A6F-024F-C053-8079E56EB998}"/>
              </a:ext>
            </a:extLst>
          </p:cNvPr>
          <p:cNvSpPr txBox="1">
            <a:spLocks/>
          </p:cNvSpPr>
          <p:nvPr/>
        </p:nvSpPr>
        <p:spPr>
          <a:xfrm>
            <a:off x="4572000" y="2648728"/>
            <a:ext cx="4823048" cy="112415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100" dirty="0" err="1"/>
              <a:t>Procena</a:t>
            </a:r>
            <a:r>
              <a:rPr lang="en-US" sz="3100" dirty="0"/>
              <a:t> </a:t>
            </a:r>
            <a:r>
              <a:rPr lang="en-US" sz="3100" dirty="0" err="1"/>
              <a:t>rizika</a:t>
            </a:r>
            <a:r>
              <a:rPr lang="en-US" sz="3100" dirty="0"/>
              <a:t> od </a:t>
            </a:r>
            <a:r>
              <a:rPr lang="en-US" sz="3100" dirty="0" err="1"/>
              <a:t>katastrofa</a:t>
            </a:r>
            <a:r>
              <a:rPr lang="en-US" sz="3100" dirty="0"/>
              <a:t>, </a:t>
            </a:r>
            <a:r>
              <a:rPr lang="en-US" sz="3100" dirty="0" err="1"/>
              <a:t>Planovi</a:t>
            </a:r>
            <a:r>
              <a:rPr lang="en-US" sz="3100" dirty="0"/>
              <a:t> </a:t>
            </a:r>
            <a:r>
              <a:rPr lang="en-US" sz="3100" dirty="0" err="1"/>
              <a:t>zaštite</a:t>
            </a:r>
            <a:r>
              <a:rPr lang="en-US" sz="3100" dirty="0"/>
              <a:t> </a:t>
            </a:r>
            <a:r>
              <a:rPr lang="en-US" sz="3100" dirty="0" err="1"/>
              <a:t>i</a:t>
            </a:r>
            <a:r>
              <a:rPr lang="en-US" sz="3100" dirty="0"/>
              <a:t> </a:t>
            </a:r>
            <a:r>
              <a:rPr lang="en-US" sz="3100" dirty="0" err="1"/>
              <a:t>spasavanja</a:t>
            </a:r>
            <a:r>
              <a:rPr lang="en-US" sz="3100" dirty="0"/>
              <a:t>, </a:t>
            </a:r>
            <a:r>
              <a:rPr lang="en-US" sz="3100" dirty="0" err="1"/>
              <a:t>Planovi</a:t>
            </a:r>
            <a:r>
              <a:rPr lang="en-US" sz="3100" dirty="0"/>
              <a:t> </a:t>
            </a:r>
            <a:r>
              <a:rPr lang="en-US" sz="3100" dirty="0" err="1"/>
              <a:t>smanjenja</a:t>
            </a:r>
            <a:r>
              <a:rPr lang="en-US" sz="3100" dirty="0"/>
              <a:t> </a:t>
            </a:r>
            <a:r>
              <a:rPr lang="en-US" sz="3100" dirty="0" err="1"/>
              <a:t>rizika</a:t>
            </a:r>
            <a:r>
              <a:rPr lang="en-US" sz="3100" dirty="0"/>
              <a:t> od </a:t>
            </a:r>
            <a:r>
              <a:rPr lang="en-US" sz="3100" dirty="0" err="1"/>
              <a:t>katastrofa</a:t>
            </a:r>
            <a:r>
              <a:rPr lang="en-US" sz="3100" dirty="0"/>
              <a:t>…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F30625DB-7375-7FC3-7C30-2C78E01E819E}"/>
              </a:ext>
            </a:extLst>
          </p:cNvPr>
          <p:cNvSpPr txBox="1">
            <a:spLocks/>
          </p:cNvSpPr>
          <p:nvPr/>
        </p:nvSpPr>
        <p:spPr>
          <a:xfrm>
            <a:off x="108155" y="2666801"/>
            <a:ext cx="4463845" cy="1390628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800" dirty="0"/>
              <a:t>Zone </a:t>
            </a:r>
            <a:r>
              <a:rPr lang="en-US" sz="3800" dirty="0" err="1"/>
              <a:t>sanitarne</a:t>
            </a:r>
            <a:r>
              <a:rPr lang="en-US" sz="3800" dirty="0"/>
              <a:t> </a:t>
            </a:r>
            <a:r>
              <a:rPr lang="en-US" sz="3800" dirty="0" err="1"/>
              <a:t>zaštite</a:t>
            </a:r>
            <a:r>
              <a:rPr lang="en-US" sz="3800" dirty="0"/>
              <a:t>, </a:t>
            </a:r>
            <a:r>
              <a:rPr lang="en-US" sz="3800" dirty="0" err="1"/>
              <a:t>istražna</a:t>
            </a:r>
            <a:r>
              <a:rPr lang="en-US" sz="3800" dirty="0"/>
              <a:t> </a:t>
            </a:r>
            <a:r>
              <a:rPr lang="en-US" sz="3800" dirty="0" err="1"/>
              <a:t>i</a:t>
            </a:r>
            <a:r>
              <a:rPr lang="en-US" sz="3800" dirty="0"/>
              <a:t> </a:t>
            </a:r>
            <a:r>
              <a:rPr lang="en-US" sz="3800" dirty="0" err="1"/>
              <a:t>ekploataciona</a:t>
            </a:r>
            <a:r>
              <a:rPr lang="en-US" sz="3800" dirty="0"/>
              <a:t> </a:t>
            </a:r>
            <a:r>
              <a:rPr lang="en-US" sz="3800" dirty="0" err="1"/>
              <a:t>prava</a:t>
            </a:r>
            <a:r>
              <a:rPr lang="en-US" sz="3800" dirty="0"/>
              <a:t>, </a:t>
            </a:r>
            <a:r>
              <a:rPr lang="en-US" sz="3800" dirty="0" err="1"/>
              <a:t>higijenska</a:t>
            </a:r>
            <a:r>
              <a:rPr lang="en-US" sz="3800" dirty="0"/>
              <a:t> </a:t>
            </a:r>
            <a:r>
              <a:rPr lang="en-US" sz="3800" dirty="0" err="1"/>
              <a:t>ispravnost</a:t>
            </a:r>
            <a:r>
              <a:rPr lang="en-US" sz="3800" dirty="0"/>
              <a:t> </a:t>
            </a:r>
            <a:r>
              <a:rPr lang="en-US" sz="3800" dirty="0" err="1"/>
              <a:t>vode</a:t>
            </a:r>
            <a:r>
              <a:rPr lang="en-US" sz="3800" dirty="0"/>
              <a:t> za </a:t>
            </a:r>
            <a:r>
              <a:rPr lang="en-US" sz="3800" dirty="0" err="1"/>
              <a:t>piće</a:t>
            </a:r>
            <a:r>
              <a:rPr lang="en-US" sz="3800" dirty="0"/>
              <a:t>…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96114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08C49D-712B-4518-2175-5789421E9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 </a:t>
            </a:r>
            <a:r>
              <a:rPr lang="en-US" dirty="0" err="1"/>
              <a:t>katastrofe</a:t>
            </a:r>
            <a:r>
              <a:rPr lang="en-US" dirty="0"/>
              <a:t> – </a:t>
            </a:r>
            <a:r>
              <a:rPr lang="en-US" dirty="0" err="1"/>
              <a:t>institucije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B20A44F-2099-4EF3-13C9-03CF0BF6A7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516" y="1439259"/>
            <a:ext cx="8763000" cy="740174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b="1" dirty="0" err="1"/>
              <a:t>Država</a:t>
            </a:r>
            <a:r>
              <a:rPr lang="en-US" b="1" dirty="0"/>
              <a:t>, </a:t>
            </a:r>
            <a:r>
              <a:rPr lang="en-US" b="1" dirty="0" err="1"/>
              <a:t>lokalne</a:t>
            </a:r>
            <a:r>
              <a:rPr lang="en-US" b="1" dirty="0"/>
              <a:t> </a:t>
            </a:r>
            <a:r>
              <a:rPr lang="en-US" b="1" dirty="0" err="1"/>
              <a:t>samouprave</a:t>
            </a:r>
            <a:r>
              <a:rPr lang="en-US" b="1" dirty="0"/>
              <a:t>, </a:t>
            </a:r>
            <a:r>
              <a:rPr lang="en-US" b="1" dirty="0" err="1"/>
              <a:t>preduzeća</a:t>
            </a:r>
            <a:r>
              <a:rPr lang="en-US" b="1" dirty="0"/>
              <a:t>, </a:t>
            </a:r>
            <a:r>
              <a:rPr lang="en-US" b="1" dirty="0" err="1"/>
              <a:t>stanovništvo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1431675-3C20-6C7A-6AB5-28F91D4E3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 descr="Obrana i sigurnost">
            <a:extLst>
              <a:ext uri="{FF2B5EF4-FFF2-40B4-BE49-F238E27FC236}">
                <a16:creationId xmlns="" xmlns:a16="http://schemas.microsoft.com/office/drawing/2014/main" id="{75CC168C-C8C1-9B70-7485-5DECE9854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752756"/>
            <a:ext cx="2590800" cy="26035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Zavod za javno zdravlje Zrenjanin - praznično radno vreme | Portal 105.rs">
            <a:extLst>
              <a:ext uri="{FF2B5EF4-FFF2-40B4-BE49-F238E27FC236}">
                <a16:creationId xmlns="" xmlns:a16="http://schemas.microsoft.com/office/drawing/2014/main" id="{E8D8FACE-54D0-7E99-9A46-4CFCB7F58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771" y="2592226"/>
            <a:ext cx="2895600" cy="18135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NEMA VIŠE LEČENJA KOD KUĆE, važe nova pravila - RTV Santos">
            <a:extLst>
              <a:ext uri="{FF2B5EF4-FFF2-40B4-BE49-F238E27FC236}">
                <a16:creationId xmlns="" xmlns:a16="http://schemas.microsoft.com/office/drawing/2014/main" id="{BC1EE294-C55D-B738-1020-68896C98C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29" y="2179433"/>
            <a:ext cx="3389671" cy="17736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VTŠ ALUMNI">
            <a:extLst>
              <a:ext uri="{FF2B5EF4-FFF2-40B4-BE49-F238E27FC236}">
                <a16:creationId xmlns="" xmlns:a16="http://schemas.microsoft.com/office/drawing/2014/main" id="{DBB8AA28-A070-0ABA-860F-FEBC1153E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968" y="3792857"/>
            <a:ext cx="1713448" cy="21605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Sektor za opšte, pravne i ekonomske poslove">
            <a:extLst>
              <a:ext uri="{FF2B5EF4-FFF2-40B4-BE49-F238E27FC236}">
                <a16:creationId xmlns="" xmlns:a16="http://schemas.microsoft.com/office/drawing/2014/main" id="{9888D310-494F-AF8C-F012-443E72175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287" y="2102352"/>
            <a:ext cx="3324810" cy="11082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Zimski običaji i život na selu - siječanjski običaji - Narodni.NET">
            <a:extLst>
              <a:ext uri="{FF2B5EF4-FFF2-40B4-BE49-F238E27FC236}">
                <a16:creationId xmlns="" xmlns:a16="http://schemas.microsoft.com/office/drawing/2014/main" id="{6A9D594F-FDE6-B76A-E0CA-EA4744762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247940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01669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1018</TotalTime>
  <Words>284</Words>
  <Application>Microsoft Office PowerPoint</Application>
  <PresentationFormat>On-screen Show (4:3)</PresentationFormat>
  <Paragraphs>74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Interreg-IPA Program prekogranične saradnje Rumuniјa-Srbiјa</vt:lpstr>
      <vt:lpstr>Voda na Zemlji</vt:lpstr>
      <vt:lpstr>VAŽNO!!!</vt:lpstr>
      <vt:lpstr>Voda – klima -katastrofe</vt:lpstr>
      <vt:lpstr>Vodosnabdevanje </vt:lpstr>
      <vt:lpstr>  Procena rizika od katastrofa – kritična infrastruktura </vt:lpstr>
      <vt:lpstr>Rizik </vt:lpstr>
      <vt:lpstr>Pre katastrofe - normativa</vt:lpstr>
      <vt:lpstr>Pre katastrofe – institucije </vt:lpstr>
      <vt:lpstr>U toku katastrofe</vt:lpstr>
      <vt:lpstr>U toku katastrofe</vt:lpstr>
      <vt:lpstr>Posle katastrofe</vt:lpstr>
      <vt:lpstr>Zaštitna oprema</vt:lpstr>
      <vt:lpstr>Alati i oprema</vt:lpstr>
      <vt:lpstr>Sve već znamo…</vt:lpstr>
      <vt:lpstr>Sve već znamo…</vt:lpstr>
      <vt:lpstr>Sve već znamo…</vt:lpstr>
      <vt:lpstr>KRAJ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 Bardos</dc:creator>
  <cp:lastModifiedBy>Djuric</cp:lastModifiedBy>
  <cp:revision>110</cp:revision>
  <cp:lastPrinted>2015-11-09T07:34:14Z</cp:lastPrinted>
  <dcterms:created xsi:type="dcterms:W3CDTF">2015-10-27T11:54:26Z</dcterms:created>
  <dcterms:modified xsi:type="dcterms:W3CDTF">2023-04-24T09:15:20Z</dcterms:modified>
</cp:coreProperties>
</file>